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3B841C1" w14:textId="4DA27281" w:rsidR="00C73955" w:rsidRPr="002F167A" w:rsidRDefault="00673EBC" w:rsidP="00C73955">
      <w:pPr>
        <w:pStyle w:val="covTitle"/>
        <w:ind w:left="0"/>
        <w:jc w:val="center"/>
        <w:rPr>
          <w:sz w:val="46"/>
        </w:rPr>
      </w:pPr>
      <w:r w:rsidRPr="002F167A">
        <w:rPr>
          <w:sz w:val="46"/>
        </w:rPr>
        <w:t>Triple Zero</w:t>
      </w:r>
      <w:r w:rsidR="0045108B" w:rsidRPr="002F167A">
        <w:rPr>
          <w:sz w:val="46"/>
        </w:rPr>
        <w:t xml:space="preserve"> Victoria</w:t>
      </w:r>
      <w:r w:rsidR="00C73955" w:rsidRPr="002F167A">
        <w:rPr>
          <w:sz w:val="46"/>
        </w:rPr>
        <w:br/>
        <w:t>Operation</w:t>
      </w:r>
      <w:r w:rsidR="0088027D" w:rsidRPr="002F167A">
        <w:rPr>
          <w:sz w:val="46"/>
        </w:rPr>
        <w:t>s</w:t>
      </w:r>
      <w:r w:rsidR="00C73955" w:rsidRPr="002F167A">
        <w:rPr>
          <w:sz w:val="46"/>
        </w:rPr>
        <w:br/>
        <w:t>Enterprise Agreement 20</w:t>
      </w:r>
      <w:r w:rsidR="0045108B" w:rsidRPr="002F167A">
        <w:rPr>
          <w:sz w:val="46"/>
        </w:rPr>
        <w:t>24</w:t>
      </w:r>
    </w:p>
    <w:p w14:paraId="34B3EA17" w14:textId="77777777" w:rsidR="00344D55" w:rsidRDefault="00344D55"/>
    <w:p w14:paraId="610DDA22" w14:textId="3077CA9B" w:rsidR="00326D42" w:rsidRDefault="00326D42">
      <w:r>
        <w:br w:type="page"/>
      </w:r>
    </w:p>
    <w:p w14:paraId="3000AA55" w14:textId="77777777" w:rsidR="00326D42" w:rsidRPr="002F167A" w:rsidRDefault="00326D42">
      <w:pPr>
        <w:sectPr w:rsidR="00326D42" w:rsidRPr="002F167A" w:rsidSect="00D5220D">
          <w:headerReference w:type="even" r:id="rId12"/>
          <w:headerReference w:type="default" r:id="rId13"/>
          <w:footerReference w:type="even" r:id="rId14"/>
          <w:footerReference w:type="default" r:id="rId15"/>
          <w:headerReference w:type="first" r:id="rId16"/>
          <w:footerReference w:type="first" r:id="rId17"/>
          <w:pgSz w:w="11906" w:h="16838" w:code="9"/>
          <w:pgMar w:top="1701" w:right="1417" w:bottom="1417" w:left="1417" w:header="567" w:footer="567" w:gutter="0"/>
          <w:cols w:space="720"/>
          <w:titlePg/>
          <w:docGrid w:linePitch="299"/>
        </w:sectPr>
      </w:pPr>
    </w:p>
    <w:p w14:paraId="01B6A020" w14:textId="77777777" w:rsidR="00344D55" w:rsidRPr="002F167A" w:rsidRDefault="00344D55">
      <w:pPr>
        <w:pStyle w:val="mainTitle"/>
      </w:pPr>
      <w:r w:rsidRPr="002F167A">
        <w:lastRenderedPageBreak/>
        <w:t>Contents</w:t>
      </w:r>
    </w:p>
    <w:p w14:paraId="31AB217A" w14:textId="4E791C20" w:rsidR="0094280E" w:rsidRPr="002F167A" w:rsidRDefault="00714BF4">
      <w:pPr>
        <w:pStyle w:val="TOC1"/>
        <w:rPr>
          <w:rFonts w:asciiTheme="minorHAnsi" w:eastAsiaTheme="minorEastAsia" w:hAnsiTheme="minorHAnsi" w:cstheme="minorBidi"/>
          <w:b w:val="0"/>
          <w:noProof/>
          <w:kern w:val="2"/>
          <w:sz w:val="24"/>
          <w:szCs w:val="24"/>
          <w:lang w:eastAsia="en-AU"/>
          <w14:ligatures w14:val="standardContextual"/>
        </w:rPr>
      </w:pPr>
      <w:r w:rsidRPr="002F167A">
        <w:fldChar w:fldCharType="begin"/>
      </w:r>
      <w:r w:rsidR="006B72FE" w:rsidRPr="002F167A">
        <w:instrText xml:space="preserve"> TOC \o "1-1" \h \z \u </w:instrText>
      </w:r>
      <w:r w:rsidRPr="002F167A">
        <w:fldChar w:fldCharType="separate"/>
      </w:r>
      <w:hyperlink w:anchor="_Toc170728777" w:history="1">
        <w:r w:rsidR="0094280E" w:rsidRPr="002F167A">
          <w:rPr>
            <w:rStyle w:val="Hyperlink"/>
            <w:noProof/>
          </w:rPr>
          <w:t>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Title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_Toc170728777 \h </w:instrText>
        </w:r>
        <w:r w:rsidR="0094280E" w:rsidRPr="002F167A">
          <w:rPr>
            <w:noProof/>
            <w:webHidden/>
          </w:rPr>
        </w:r>
        <w:r w:rsidR="0094280E" w:rsidRPr="002F167A">
          <w:rPr>
            <w:noProof/>
            <w:webHidden/>
          </w:rPr>
          <w:fldChar w:fldCharType="separate"/>
        </w:r>
        <w:r w:rsidR="00FA67FE">
          <w:rPr>
            <w:noProof/>
            <w:webHidden/>
          </w:rPr>
          <w:t>1</w:t>
        </w:r>
        <w:r w:rsidR="0094280E" w:rsidRPr="002F167A">
          <w:rPr>
            <w:noProof/>
            <w:webHidden/>
          </w:rPr>
          <w:fldChar w:fldCharType="end"/>
        </w:r>
      </w:hyperlink>
    </w:p>
    <w:p w14:paraId="0D301E6A" w14:textId="792C447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78" w:history="1">
        <w:r w:rsidR="0094280E" w:rsidRPr="002F167A">
          <w:rPr>
            <w:rStyle w:val="Hyperlink"/>
            <w:noProof/>
          </w:rPr>
          <w:t>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Incidence of Agreement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_Toc170728778 \h </w:instrText>
        </w:r>
        <w:r w:rsidR="0094280E" w:rsidRPr="002F167A">
          <w:rPr>
            <w:noProof/>
            <w:webHidden/>
          </w:rPr>
        </w:r>
        <w:r w:rsidR="0094280E" w:rsidRPr="002F167A">
          <w:rPr>
            <w:noProof/>
            <w:webHidden/>
          </w:rPr>
          <w:fldChar w:fldCharType="separate"/>
        </w:r>
        <w:r w:rsidR="00FA67FE">
          <w:rPr>
            <w:noProof/>
            <w:webHidden/>
          </w:rPr>
          <w:t>1</w:t>
        </w:r>
        <w:r w:rsidR="0094280E" w:rsidRPr="002F167A">
          <w:rPr>
            <w:noProof/>
            <w:webHidden/>
          </w:rPr>
          <w:fldChar w:fldCharType="end"/>
        </w:r>
      </w:hyperlink>
    </w:p>
    <w:p w14:paraId="0A0B7ADD" w14:textId="42B76063"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79" w:history="1">
        <w:r w:rsidR="0094280E" w:rsidRPr="002F167A">
          <w:rPr>
            <w:rStyle w:val="Hyperlink"/>
            <w:noProof/>
          </w:rPr>
          <w:t>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Application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_Toc170728779 \h </w:instrText>
        </w:r>
        <w:r w:rsidR="0094280E" w:rsidRPr="002F167A">
          <w:rPr>
            <w:noProof/>
            <w:webHidden/>
          </w:rPr>
        </w:r>
        <w:r w:rsidR="0094280E" w:rsidRPr="002F167A">
          <w:rPr>
            <w:noProof/>
            <w:webHidden/>
          </w:rPr>
          <w:fldChar w:fldCharType="separate"/>
        </w:r>
        <w:r w:rsidR="00FA67FE">
          <w:rPr>
            <w:noProof/>
            <w:webHidden/>
          </w:rPr>
          <w:t>1</w:t>
        </w:r>
        <w:r w:rsidR="0094280E" w:rsidRPr="002F167A">
          <w:rPr>
            <w:noProof/>
            <w:webHidden/>
          </w:rPr>
          <w:fldChar w:fldCharType="end"/>
        </w:r>
      </w:hyperlink>
    </w:p>
    <w:p w14:paraId="75752628" w14:textId="748A3DF2"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0" w:history="1">
        <w:r w:rsidR="0094280E" w:rsidRPr="002F167A">
          <w:rPr>
            <w:rStyle w:val="Hyperlink"/>
            <w:noProof/>
          </w:rPr>
          <w:t>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Objectives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_Toc170728780 \h </w:instrText>
        </w:r>
        <w:r w:rsidR="0094280E" w:rsidRPr="002F167A">
          <w:rPr>
            <w:noProof/>
            <w:webHidden/>
          </w:rPr>
        </w:r>
        <w:r w:rsidR="0094280E" w:rsidRPr="002F167A">
          <w:rPr>
            <w:noProof/>
            <w:webHidden/>
          </w:rPr>
          <w:fldChar w:fldCharType="separate"/>
        </w:r>
        <w:r w:rsidR="00FA67FE">
          <w:rPr>
            <w:noProof/>
            <w:webHidden/>
          </w:rPr>
          <w:t>1</w:t>
        </w:r>
        <w:r w:rsidR="0094280E" w:rsidRPr="002F167A">
          <w:rPr>
            <w:noProof/>
            <w:webHidden/>
          </w:rPr>
          <w:fldChar w:fldCharType="end"/>
        </w:r>
      </w:hyperlink>
    </w:p>
    <w:p w14:paraId="2A45BD60" w14:textId="5B017357"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1" w:history="1">
        <w:r w:rsidR="0094280E" w:rsidRPr="002F167A">
          <w:rPr>
            <w:rStyle w:val="Hyperlink"/>
            <w:noProof/>
          </w:rPr>
          <w:t>5</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Date and Period of Operation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_Toc170728781 \h </w:instrText>
        </w:r>
        <w:r w:rsidR="0094280E" w:rsidRPr="002F167A">
          <w:rPr>
            <w:noProof/>
            <w:webHidden/>
          </w:rPr>
        </w:r>
        <w:r w:rsidR="0094280E" w:rsidRPr="002F167A">
          <w:rPr>
            <w:noProof/>
            <w:webHidden/>
          </w:rPr>
          <w:fldChar w:fldCharType="separate"/>
        </w:r>
        <w:r w:rsidR="00FA67FE">
          <w:rPr>
            <w:noProof/>
            <w:webHidden/>
          </w:rPr>
          <w:t>1</w:t>
        </w:r>
        <w:r w:rsidR="0094280E" w:rsidRPr="002F167A">
          <w:rPr>
            <w:noProof/>
            <w:webHidden/>
          </w:rPr>
          <w:fldChar w:fldCharType="end"/>
        </w:r>
      </w:hyperlink>
    </w:p>
    <w:p w14:paraId="507ED4A1" w14:textId="22357B9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2" w:history="1">
        <w:r w:rsidR="0094280E" w:rsidRPr="002F167A">
          <w:rPr>
            <w:rStyle w:val="Hyperlink"/>
            <w:noProof/>
          </w:rPr>
          <w:t>6</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Definitions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_Toc170728782 \h </w:instrText>
        </w:r>
        <w:r w:rsidR="0094280E" w:rsidRPr="002F167A">
          <w:rPr>
            <w:noProof/>
            <w:webHidden/>
          </w:rPr>
        </w:r>
        <w:r w:rsidR="0094280E" w:rsidRPr="002F167A">
          <w:rPr>
            <w:noProof/>
            <w:webHidden/>
          </w:rPr>
          <w:fldChar w:fldCharType="separate"/>
        </w:r>
        <w:r w:rsidR="00FA67FE">
          <w:rPr>
            <w:noProof/>
            <w:webHidden/>
          </w:rPr>
          <w:t>2</w:t>
        </w:r>
        <w:r w:rsidR="0094280E" w:rsidRPr="002F167A">
          <w:rPr>
            <w:noProof/>
            <w:webHidden/>
          </w:rPr>
          <w:fldChar w:fldCharType="end"/>
        </w:r>
      </w:hyperlink>
    </w:p>
    <w:p w14:paraId="2CB00CA4" w14:textId="30B7E734"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3" w:history="1">
        <w:r w:rsidR="0094280E" w:rsidRPr="002F167A">
          <w:rPr>
            <w:rStyle w:val="Hyperlink"/>
            <w:noProof/>
          </w:rPr>
          <w:t>7</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Relationship with Award and NES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_Toc170728783 \h </w:instrText>
        </w:r>
        <w:r w:rsidR="0094280E" w:rsidRPr="002F167A">
          <w:rPr>
            <w:noProof/>
            <w:webHidden/>
          </w:rPr>
        </w:r>
        <w:r w:rsidR="0094280E" w:rsidRPr="002F167A">
          <w:rPr>
            <w:noProof/>
            <w:webHidden/>
          </w:rPr>
          <w:fldChar w:fldCharType="separate"/>
        </w:r>
        <w:r w:rsidR="00FA67FE">
          <w:rPr>
            <w:noProof/>
            <w:webHidden/>
          </w:rPr>
          <w:t>5</w:t>
        </w:r>
        <w:r w:rsidR="0094280E" w:rsidRPr="002F167A">
          <w:rPr>
            <w:noProof/>
            <w:webHidden/>
          </w:rPr>
          <w:fldChar w:fldCharType="end"/>
        </w:r>
      </w:hyperlink>
    </w:p>
    <w:p w14:paraId="78E1B57C" w14:textId="5D07779C"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4" w:history="1">
        <w:r w:rsidR="0094280E" w:rsidRPr="002F167A">
          <w:rPr>
            <w:rStyle w:val="Hyperlink"/>
            <w:noProof/>
          </w:rPr>
          <w:t>8</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Equal Employment Opportunity / Harassment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_Toc170728784 \h </w:instrText>
        </w:r>
        <w:r w:rsidR="0094280E" w:rsidRPr="002F167A">
          <w:rPr>
            <w:noProof/>
            <w:webHidden/>
          </w:rPr>
        </w:r>
        <w:r w:rsidR="0094280E" w:rsidRPr="002F167A">
          <w:rPr>
            <w:noProof/>
            <w:webHidden/>
          </w:rPr>
          <w:fldChar w:fldCharType="separate"/>
        </w:r>
        <w:r w:rsidR="00FA67FE">
          <w:rPr>
            <w:noProof/>
            <w:webHidden/>
          </w:rPr>
          <w:t>5</w:t>
        </w:r>
        <w:r w:rsidR="0094280E" w:rsidRPr="002F167A">
          <w:rPr>
            <w:noProof/>
            <w:webHidden/>
          </w:rPr>
          <w:fldChar w:fldCharType="end"/>
        </w:r>
      </w:hyperlink>
    </w:p>
    <w:p w14:paraId="05FC41F3" w14:textId="30BF1BB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5" w:history="1">
        <w:r w:rsidR="0094280E" w:rsidRPr="002F167A">
          <w:rPr>
            <w:rStyle w:val="Hyperlink"/>
            <w:noProof/>
          </w:rPr>
          <w:t>9</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OH&amp;S and Fire Wardens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_Toc170728785 \h </w:instrText>
        </w:r>
        <w:r w:rsidR="0094280E" w:rsidRPr="002F167A">
          <w:rPr>
            <w:noProof/>
            <w:webHidden/>
          </w:rPr>
        </w:r>
        <w:r w:rsidR="0094280E" w:rsidRPr="002F167A">
          <w:rPr>
            <w:noProof/>
            <w:webHidden/>
          </w:rPr>
          <w:fldChar w:fldCharType="separate"/>
        </w:r>
        <w:r w:rsidR="00FA67FE">
          <w:rPr>
            <w:noProof/>
            <w:webHidden/>
          </w:rPr>
          <w:t>6</w:t>
        </w:r>
        <w:r w:rsidR="0094280E" w:rsidRPr="002F167A">
          <w:rPr>
            <w:noProof/>
            <w:webHidden/>
          </w:rPr>
          <w:fldChar w:fldCharType="end"/>
        </w:r>
      </w:hyperlink>
    </w:p>
    <w:p w14:paraId="397AA9F8" w14:textId="502E7CB0"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6" w:history="1">
        <w:r w:rsidR="0094280E" w:rsidRPr="002F167A">
          <w:rPr>
            <w:rStyle w:val="Hyperlink"/>
            <w:noProof/>
          </w:rPr>
          <w:t>10</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Location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_Toc170728786 \h </w:instrText>
        </w:r>
        <w:r w:rsidR="0094280E" w:rsidRPr="002F167A">
          <w:rPr>
            <w:noProof/>
            <w:webHidden/>
          </w:rPr>
        </w:r>
        <w:r w:rsidR="0094280E" w:rsidRPr="002F167A">
          <w:rPr>
            <w:noProof/>
            <w:webHidden/>
          </w:rPr>
          <w:fldChar w:fldCharType="separate"/>
        </w:r>
        <w:r w:rsidR="00FA67FE">
          <w:rPr>
            <w:noProof/>
            <w:webHidden/>
          </w:rPr>
          <w:t>6</w:t>
        </w:r>
        <w:r w:rsidR="0094280E" w:rsidRPr="002F167A">
          <w:rPr>
            <w:noProof/>
            <w:webHidden/>
          </w:rPr>
          <w:fldChar w:fldCharType="end"/>
        </w:r>
      </w:hyperlink>
    </w:p>
    <w:p w14:paraId="31D76CC1" w14:textId="14A997F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7" w:history="1">
        <w:r w:rsidR="0094280E" w:rsidRPr="002F167A">
          <w:rPr>
            <w:rStyle w:val="Hyperlink"/>
            <w:noProof/>
          </w:rPr>
          <w:t>11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Probation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_Toc170728787 \h </w:instrText>
        </w:r>
        <w:r w:rsidR="0094280E" w:rsidRPr="002F167A">
          <w:rPr>
            <w:noProof/>
            <w:webHidden/>
          </w:rPr>
        </w:r>
        <w:r w:rsidR="0094280E" w:rsidRPr="002F167A">
          <w:rPr>
            <w:noProof/>
            <w:webHidden/>
          </w:rPr>
          <w:fldChar w:fldCharType="separate"/>
        </w:r>
        <w:r w:rsidR="00FA67FE">
          <w:rPr>
            <w:noProof/>
            <w:webHidden/>
          </w:rPr>
          <w:t>6</w:t>
        </w:r>
        <w:r w:rsidR="0094280E" w:rsidRPr="002F167A">
          <w:rPr>
            <w:noProof/>
            <w:webHidden/>
          </w:rPr>
          <w:fldChar w:fldCharType="end"/>
        </w:r>
      </w:hyperlink>
    </w:p>
    <w:p w14:paraId="307403E7" w14:textId="5415DBD3"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8" w:history="1">
        <w:r w:rsidR="0094280E" w:rsidRPr="002F167A">
          <w:rPr>
            <w:rStyle w:val="Hyperlink"/>
            <w:noProof/>
          </w:rPr>
          <w:t>12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Hours of Work</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_Toc170728788 \h </w:instrText>
        </w:r>
        <w:r w:rsidR="0094280E" w:rsidRPr="002F167A">
          <w:rPr>
            <w:noProof/>
            <w:webHidden/>
          </w:rPr>
        </w:r>
        <w:r w:rsidR="0094280E" w:rsidRPr="002F167A">
          <w:rPr>
            <w:noProof/>
            <w:webHidden/>
          </w:rPr>
          <w:fldChar w:fldCharType="separate"/>
        </w:r>
        <w:r w:rsidR="00FA67FE">
          <w:rPr>
            <w:noProof/>
            <w:webHidden/>
          </w:rPr>
          <w:t>7</w:t>
        </w:r>
        <w:r w:rsidR="0094280E" w:rsidRPr="002F167A">
          <w:rPr>
            <w:noProof/>
            <w:webHidden/>
          </w:rPr>
          <w:fldChar w:fldCharType="end"/>
        </w:r>
      </w:hyperlink>
    </w:p>
    <w:p w14:paraId="6DC67BF3" w14:textId="1F76AF64"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89" w:history="1">
        <w:r w:rsidR="0094280E" w:rsidRPr="002F167A">
          <w:rPr>
            <w:rStyle w:val="Hyperlink"/>
            <w:noProof/>
          </w:rPr>
          <w:t>13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Rest breaks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_Toc170728789 \h </w:instrText>
        </w:r>
        <w:r w:rsidR="0094280E" w:rsidRPr="002F167A">
          <w:rPr>
            <w:noProof/>
            <w:webHidden/>
          </w:rPr>
        </w:r>
        <w:r w:rsidR="0094280E" w:rsidRPr="002F167A">
          <w:rPr>
            <w:noProof/>
            <w:webHidden/>
          </w:rPr>
          <w:fldChar w:fldCharType="separate"/>
        </w:r>
        <w:r w:rsidR="00FA67FE">
          <w:rPr>
            <w:noProof/>
            <w:webHidden/>
          </w:rPr>
          <w:t>14</w:t>
        </w:r>
        <w:r w:rsidR="0094280E" w:rsidRPr="002F167A">
          <w:rPr>
            <w:noProof/>
            <w:webHidden/>
          </w:rPr>
          <w:fldChar w:fldCharType="end"/>
        </w:r>
      </w:hyperlink>
    </w:p>
    <w:p w14:paraId="728DFA9B" w14:textId="74EFC67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0" w:history="1">
        <w:r w:rsidR="0094280E" w:rsidRPr="002F167A">
          <w:rPr>
            <w:rStyle w:val="Hyperlink"/>
            <w:noProof/>
          </w:rPr>
          <w:t>14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Week in Lieu (WIL) – 38 Hour Week Agreement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_Toc170728790 \h </w:instrText>
        </w:r>
        <w:r w:rsidR="0094280E" w:rsidRPr="002F167A">
          <w:rPr>
            <w:noProof/>
            <w:webHidden/>
          </w:rPr>
        </w:r>
        <w:r w:rsidR="0094280E" w:rsidRPr="002F167A">
          <w:rPr>
            <w:noProof/>
            <w:webHidden/>
          </w:rPr>
          <w:fldChar w:fldCharType="separate"/>
        </w:r>
        <w:r w:rsidR="00FA67FE">
          <w:rPr>
            <w:noProof/>
            <w:webHidden/>
          </w:rPr>
          <w:t>14</w:t>
        </w:r>
        <w:r w:rsidR="0094280E" w:rsidRPr="002F167A">
          <w:rPr>
            <w:noProof/>
            <w:webHidden/>
          </w:rPr>
          <w:fldChar w:fldCharType="end"/>
        </w:r>
      </w:hyperlink>
    </w:p>
    <w:p w14:paraId="4BD40AB6" w14:textId="44662FE9"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1" w:history="1">
        <w:r w:rsidR="0094280E" w:rsidRPr="002F167A">
          <w:rPr>
            <w:rStyle w:val="Hyperlink"/>
            <w:noProof/>
          </w:rPr>
          <w:t>15</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Rostering</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_Toc170728791 \h </w:instrText>
        </w:r>
        <w:r w:rsidR="0094280E" w:rsidRPr="002F167A">
          <w:rPr>
            <w:noProof/>
            <w:webHidden/>
          </w:rPr>
        </w:r>
        <w:r w:rsidR="0094280E" w:rsidRPr="002F167A">
          <w:rPr>
            <w:noProof/>
            <w:webHidden/>
          </w:rPr>
          <w:fldChar w:fldCharType="separate"/>
        </w:r>
        <w:r w:rsidR="00FA67FE">
          <w:rPr>
            <w:noProof/>
            <w:webHidden/>
          </w:rPr>
          <w:t>15</w:t>
        </w:r>
        <w:r w:rsidR="0094280E" w:rsidRPr="002F167A">
          <w:rPr>
            <w:noProof/>
            <w:webHidden/>
          </w:rPr>
          <w:fldChar w:fldCharType="end"/>
        </w:r>
      </w:hyperlink>
    </w:p>
    <w:p w14:paraId="20ABD271" w14:textId="47462FD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2" w:history="1">
        <w:r w:rsidR="0094280E" w:rsidRPr="002F167A">
          <w:rPr>
            <w:rStyle w:val="Hyperlink"/>
            <w:noProof/>
          </w:rPr>
          <w:t>16</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Coverage and Staffing Levels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_Toc170728792 \h </w:instrText>
        </w:r>
        <w:r w:rsidR="0094280E" w:rsidRPr="002F167A">
          <w:rPr>
            <w:noProof/>
            <w:webHidden/>
          </w:rPr>
        </w:r>
        <w:r w:rsidR="0094280E" w:rsidRPr="002F167A">
          <w:rPr>
            <w:noProof/>
            <w:webHidden/>
          </w:rPr>
          <w:fldChar w:fldCharType="separate"/>
        </w:r>
        <w:r w:rsidR="00FA67FE">
          <w:rPr>
            <w:noProof/>
            <w:webHidden/>
          </w:rPr>
          <w:t>18</w:t>
        </w:r>
        <w:r w:rsidR="0094280E" w:rsidRPr="002F167A">
          <w:rPr>
            <w:noProof/>
            <w:webHidden/>
          </w:rPr>
          <w:fldChar w:fldCharType="end"/>
        </w:r>
      </w:hyperlink>
    </w:p>
    <w:p w14:paraId="7AB50939" w14:textId="5EA82AEB"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3" w:history="1">
        <w:r w:rsidR="0094280E" w:rsidRPr="002F167A">
          <w:rPr>
            <w:rStyle w:val="Hyperlink"/>
            <w:noProof/>
          </w:rPr>
          <w:t>17</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80/20 Career Break</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_Toc170728793 \h </w:instrText>
        </w:r>
        <w:r w:rsidR="0094280E" w:rsidRPr="002F167A">
          <w:rPr>
            <w:noProof/>
            <w:webHidden/>
          </w:rPr>
        </w:r>
        <w:r w:rsidR="0094280E" w:rsidRPr="002F167A">
          <w:rPr>
            <w:noProof/>
            <w:webHidden/>
          </w:rPr>
          <w:fldChar w:fldCharType="separate"/>
        </w:r>
        <w:r w:rsidR="00FA67FE">
          <w:rPr>
            <w:noProof/>
            <w:webHidden/>
          </w:rPr>
          <w:t>18</w:t>
        </w:r>
        <w:r w:rsidR="0094280E" w:rsidRPr="002F167A">
          <w:rPr>
            <w:noProof/>
            <w:webHidden/>
          </w:rPr>
          <w:fldChar w:fldCharType="end"/>
        </w:r>
      </w:hyperlink>
    </w:p>
    <w:p w14:paraId="0E2FB730" w14:textId="70C805F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4" w:history="1">
        <w:r w:rsidR="0094280E" w:rsidRPr="002F167A">
          <w:rPr>
            <w:rStyle w:val="Hyperlink"/>
            <w:noProof/>
          </w:rPr>
          <w:t>18</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Annual Leave Review</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_Toc170728794 \h </w:instrText>
        </w:r>
        <w:r w:rsidR="0094280E" w:rsidRPr="002F167A">
          <w:rPr>
            <w:noProof/>
            <w:webHidden/>
          </w:rPr>
        </w:r>
        <w:r w:rsidR="0094280E" w:rsidRPr="002F167A">
          <w:rPr>
            <w:noProof/>
            <w:webHidden/>
          </w:rPr>
          <w:fldChar w:fldCharType="separate"/>
        </w:r>
        <w:r w:rsidR="00FA67FE">
          <w:rPr>
            <w:noProof/>
            <w:webHidden/>
          </w:rPr>
          <w:t>19</w:t>
        </w:r>
        <w:r w:rsidR="0094280E" w:rsidRPr="002F167A">
          <w:rPr>
            <w:noProof/>
            <w:webHidden/>
          </w:rPr>
          <w:fldChar w:fldCharType="end"/>
        </w:r>
      </w:hyperlink>
    </w:p>
    <w:p w14:paraId="57935A11" w14:textId="09BF5DE9"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5" w:history="1">
        <w:r w:rsidR="0094280E" w:rsidRPr="002F167A">
          <w:rPr>
            <w:rStyle w:val="Hyperlink"/>
            <w:noProof/>
          </w:rPr>
          <w:t>19</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Payment of Wages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_Toc170728795 \h </w:instrText>
        </w:r>
        <w:r w:rsidR="0094280E" w:rsidRPr="002F167A">
          <w:rPr>
            <w:noProof/>
            <w:webHidden/>
          </w:rPr>
        </w:r>
        <w:r w:rsidR="0094280E" w:rsidRPr="002F167A">
          <w:rPr>
            <w:noProof/>
            <w:webHidden/>
          </w:rPr>
          <w:fldChar w:fldCharType="separate"/>
        </w:r>
        <w:r w:rsidR="00FA67FE">
          <w:rPr>
            <w:noProof/>
            <w:webHidden/>
          </w:rPr>
          <w:t>20</w:t>
        </w:r>
        <w:r w:rsidR="0094280E" w:rsidRPr="002F167A">
          <w:rPr>
            <w:noProof/>
            <w:webHidden/>
          </w:rPr>
          <w:fldChar w:fldCharType="end"/>
        </w:r>
      </w:hyperlink>
    </w:p>
    <w:p w14:paraId="4AF32FC4" w14:textId="5CF1D67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6" w:history="1">
        <w:r w:rsidR="0094280E" w:rsidRPr="002F167A">
          <w:rPr>
            <w:rStyle w:val="Hyperlink"/>
            <w:noProof/>
          </w:rPr>
          <w:t>20</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Payment for Late Notice of a Temporary Shift Change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_Toc170728796 \h </w:instrText>
        </w:r>
        <w:r w:rsidR="0094280E" w:rsidRPr="002F167A">
          <w:rPr>
            <w:noProof/>
            <w:webHidden/>
          </w:rPr>
        </w:r>
        <w:r w:rsidR="0094280E" w:rsidRPr="002F167A">
          <w:rPr>
            <w:noProof/>
            <w:webHidden/>
          </w:rPr>
          <w:fldChar w:fldCharType="separate"/>
        </w:r>
        <w:r w:rsidR="00FA67FE">
          <w:rPr>
            <w:noProof/>
            <w:webHidden/>
          </w:rPr>
          <w:t>20</w:t>
        </w:r>
        <w:r w:rsidR="0094280E" w:rsidRPr="002F167A">
          <w:rPr>
            <w:noProof/>
            <w:webHidden/>
          </w:rPr>
          <w:fldChar w:fldCharType="end"/>
        </w:r>
      </w:hyperlink>
    </w:p>
    <w:p w14:paraId="6E7C5A20" w14:textId="6070A6F7"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7" w:history="1">
        <w:r w:rsidR="0094280E" w:rsidRPr="002F167A">
          <w:rPr>
            <w:rStyle w:val="Hyperlink"/>
            <w:noProof/>
          </w:rPr>
          <w:t>21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Multi-skilled Employees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_Toc170728797 \h </w:instrText>
        </w:r>
        <w:r w:rsidR="0094280E" w:rsidRPr="002F167A">
          <w:rPr>
            <w:noProof/>
            <w:webHidden/>
          </w:rPr>
        </w:r>
        <w:r w:rsidR="0094280E" w:rsidRPr="002F167A">
          <w:rPr>
            <w:noProof/>
            <w:webHidden/>
          </w:rPr>
          <w:fldChar w:fldCharType="separate"/>
        </w:r>
        <w:r w:rsidR="00FA67FE">
          <w:rPr>
            <w:noProof/>
            <w:webHidden/>
          </w:rPr>
          <w:t>20</w:t>
        </w:r>
        <w:r w:rsidR="0094280E" w:rsidRPr="002F167A">
          <w:rPr>
            <w:noProof/>
            <w:webHidden/>
          </w:rPr>
          <w:fldChar w:fldCharType="end"/>
        </w:r>
      </w:hyperlink>
    </w:p>
    <w:p w14:paraId="339A7B5B" w14:textId="215EA295"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8" w:history="1">
        <w:r w:rsidR="0094280E" w:rsidRPr="002F167A">
          <w:rPr>
            <w:rStyle w:val="Hyperlink"/>
            <w:noProof/>
          </w:rPr>
          <w:t>22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Duties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_Toc170728798 \h </w:instrText>
        </w:r>
        <w:r w:rsidR="0094280E" w:rsidRPr="002F167A">
          <w:rPr>
            <w:noProof/>
            <w:webHidden/>
          </w:rPr>
        </w:r>
        <w:r w:rsidR="0094280E" w:rsidRPr="002F167A">
          <w:rPr>
            <w:noProof/>
            <w:webHidden/>
          </w:rPr>
          <w:fldChar w:fldCharType="separate"/>
        </w:r>
        <w:r w:rsidR="00FA67FE">
          <w:rPr>
            <w:noProof/>
            <w:webHidden/>
          </w:rPr>
          <w:t>21</w:t>
        </w:r>
        <w:r w:rsidR="0094280E" w:rsidRPr="002F167A">
          <w:rPr>
            <w:noProof/>
            <w:webHidden/>
          </w:rPr>
          <w:fldChar w:fldCharType="end"/>
        </w:r>
      </w:hyperlink>
    </w:p>
    <w:p w14:paraId="487B241B" w14:textId="1B38CD2E"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799" w:history="1">
        <w:r w:rsidR="0094280E" w:rsidRPr="002F167A">
          <w:rPr>
            <w:rStyle w:val="Hyperlink"/>
            <w:noProof/>
          </w:rPr>
          <w:t>23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Exclusivity of Employment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_Toc170728799 \h </w:instrText>
        </w:r>
        <w:r w:rsidR="0094280E" w:rsidRPr="002F167A">
          <w:rPr>
            <w:noProof/>
            <w:webHidden/>
          </w:rPr>
        </w:r>
        <w:r w:rsidR="0094280E" w:rsidRPr="002F167A">
          <w:rPr>
            <w:noProof/>
            <w:webHidden/>
          </w:rPr>
          <w:fldChar w:fldCharType="separate"/>
        </w:r>
        <w:r w:rsidR="00FA67FE">
          <w:rPr>
            <w:noProof/>
            <w:webHidden/>
          </w:rPr>
          <w:t>22</w:t>
        </w:r>
        <w:r w:rsidR="0094280E" w:rsidRPr="002F167A">
          <w:rPr>
            <w:noProof/>
            <w:webHidden/>
          </w:rPr>
          <w:fldChar w:fldCharType="end"/>
        </w:r>
      </w:hyperlink>
    </w:p>
    <w:p w14:paraId="3724F5AD" w14:textId="1B16173A"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0" w:history="1">
        <w:r w:rsidR="0094280E" w:rsidRPr="002F167A">
          <w:rPr>
            <w:rStyle w:val="Hyperlink"/>
            <w:noProof/>
          </w:rPr>
          <w:t>24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Employee Development and Training</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_Toc170728800 \h </w:instrText>
        </w:r>
        <w:r w:rsidR="0094280E" w:rsidRPr="002F167A">
          <w:rPr>
            <w:noProof/>
            <w:webHidden/>
          </w:rPr>
        </w:r>
        <w:r w:rsidR="0094280E" w:rsidRPr="002F167A">
          <w:rPr>
            <w:noProof/>
            <w:webHidden/>
          </w:rPr>
          <w:fldChar w:fldCharType="separate"/>
        </w:r>
        <w:r w:rsidR="00FA67FE">
          <w:rPr>
            <w:noProof/>
            <w:webHidden/>
          </w:rPr>
          <w:t>22</w:t>
        </w:r>
        <w:r w:rsidR="0094280E" w:rsidRPr="002F167A">
          <w:rPr>
            <w:noProof/>
            <w:webHidden/>
          </w:rPr>
          <w:fldChar w:fldCharType="end"/>
        </w:r>
      </w:hyperlink>
    </w:p>
    <w:p w14:paraId="1FF1CDD5" w14:textId="5A7CB64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1" w:history="1">
        <w:r w:rsidR="0094280E" w:rsidRPr="002F167A">
          <w:rPr>
            <w:rStyle w:val="Hyperlink"/>
            <w:noProof/>
          </w:rPr>
          <w:t>25</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Fire Calls to Police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_Toc170728801 \h </w:instrText>
        </w:r>
        <w:r w:rsidR="0094280E" w:rsidRPr="002F167A">
          <w:rPr>
            <w:noProof/>
            <w:webHidden/>
          </w:rPr>
        </w:r>
        <w:r w:rsidR="0094280E" w:rsidRPr="002F167A">
          <w:rPr>
            <w:noProof/>
            <w:webHidden/>
          </w:rPr>
          <w:fldChar w:fldCharType="separate"/>
        </w:r>
        <w:r w:rsidR="00FA67FE">
          <w:rPr>
            <w:noProof/>
            <w:webHidden/>
          </w:rPr>
          <w:t>24</w:t>
        </w:r>
        <w:r w:rsidR="0094280E" w:rsidRPr="002F167A">
          <w:rPr>
            <w:noProof/>
            <w:webHidden/>
          </w:rPr>
          <w:fldChar w:fldCharType="end"/>
        </w:r>
      </w:hyperlink>
    </w:p>
    <w:p w14:paraId="1A723202" w14:textId="38530ECB"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2" w:history="1">
        <w:r w:rsidR="0094280E" w:rsidRPr="002F167A">
          <w:rPr>
            <w:rStyle w:val="Hyperlink"/>
            <w:noProof/>
          </w:rPr>
          <w:t>26</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Classifications and Remuneration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_Toc170728802 \h </w:instrText>
        </w:r>
        <w:r w:rsidR="0094280E" w:rsidRPr="002F167A">
          <w:rPr>
            <w:noProof/>
            <w:webHidden/>
          </w:rPr>
        </w:r>
        <w:r w:rsidR="0094280E" w:rsidRPr="002F167A">
          <w:rPr>
            <w:noProof/>
            <w:webHidden/>
          </w:rPr>
          <w:fldChar w:fldCharType="separate"/>
        </w:r>
        <w:r w:rsidR="00FA67FE">
          <w:rPr>
            <w:noProof/>
            <w:webHidden/>
          </w:rPr>
          <w:t>24</w:t>
        </w:r>
        <w:r w:rsidR="0094280E" w:rsidRPr="002F167A">
          <w:rPr>
            <w:noProof/>
            <w:webHidden/>
          </w:rPr>
          <w:fldChar w:fldCharType="end"/>
        </w:r>
      </w:hyperlink>
    </w:p>
    <w:p w14:paraId="29F53119" w14:textId="5F3B827A"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3" w:history="1">
        <w:r w:rsidR="0094280E" w:rsidRPr="002F167A">
          <w:rPr>
            <w:rStyle w:val="Hyperlink"/>
            <w:noProof/>
          </w:rPr>
          <w:t>27</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Shift Penalties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_Toc170728803 \h </w:instrText>
        </w:r>
        <w:r w:rsidR="0094280E" w:rsidRPr="002F167A">
          <w:rPr>
            <w:noProof/>
            <w:webHidden/>
          </w:rPr>
        </w:r>
        <w:r w:rsidR="0094280E" w:rsidRPr="002F167A">
          <w:rPr>
            <w:noProof/>
            <w:webHidden/>
          </w:rPr>
          <w:fldChar w:fldCharType="separate"/>
        </w:r>
        <w:r w:rsidR="00FA67FE">
          <w:rPr>
            <w:noProof/>
            <w:webHidden/>
          </w:rPr>
          <w:t>25</w:t>
        </w:r>
        <w:r w:rsidR="0094280E" w:rsidRPr="002F167A">
          <w:rPr>
            <w:noProof/>
            <w:webHidden/>
          </w:rPr>
          <w:fldChar w:fldCharType="end"/>
        </w:r>
      </w:hyperlink>
    </w:p>
    <w:p w14:paraId="3E6952AA" w14:textId="4AD5F7E3"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4" w:history="1">
        <w:r w:rsidR="0094280E" w:rsidRPr="002F167A">
          <w:rPr>
            <w:rStyle w:val="Hyperlink"/>
            <w:noProof/>
          </w:rPr>
          <w:t>28</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Higher Duties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_Toc170728804 \h </w:instrText>
        </w:r>
        <w:r w:rsidR="0094280E" w:rsidRPr="002F167A">
          <w:rPr>
            <w:noProof/>
            <w:webHidden/>
          </w:rPr>
        </w:r>
        <w:r w:rsidR="0094280E" w:rsidRPr="002F167A">
          <w:rPr>
            <w:noProof/>
            <w:webHidden/>
          </w:rPr>
          <w:fldChar w:fldCharType="separate"/>
        </w:r>
        <w:r w:rsidR="00FA67FE">
          <w:rPr>
            <w:noProof/>
            <w:webHidden/>
          </w:rPr>
          <w:t>26</w:t>
        </w:r>
        <w:r w:rsidR="0094280E" w:rsidRPr="002F167A">
          <w:rPr>
            <w:noProof/>
            <w:webHidden/>
          </w:rPr>
          <w:fldChar w:fldCharType="end"/>
        </w:r>
      </w:hyperlink>
    </w:p>
    <w:p w14:paraId="699521A4" w14:textId="75867350"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5" w:history="1">
        <w:r w:rsidR="0094280E" w:rsidRPr="002F167A">
          <w:rPr>
            <w:rStyle w:val="Hyperlink"/>
            <w:noProof/>
          </w:rPr>
          <w:t>29</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Overtime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_Toc170728805 \h </w:instrText>
        </w:r>
        <w:r w:rsidR="0094280E" w:rsidRPr="002F167A">
          <w:rPr>
            <w:noProof/>
            <w:webHidden/>
          </w:rPr>
        </w:r>
        <w:r w:rsidR="0094280E" w:rsidRPr="002F167A">
          <w:rPr>
            <w:noProof/>
            <w:webHidden/>
          </w:rPr>
          <w:fldChar w:fldCharType="separate"/>
        </w:r>
        <w:r w:rsidR="00FA67FE">
          <w:rPr>
            <w:noProof/>
            <w:webHidden/>
          </w:rPr>
          <w:t>26</w:t>
        </w:r>
        <w:r w:rsidR="0094280E" w:rsidRPr="002F167A">
          <w:rPr>
            <w:noProof/>
            <w:webHidden/>
          </w:rPr>
          <w:fldChar w:fldCharType="end"/>
        </w:r>
      </w:hyperlink>
    </w:p>
    <w:p w14:paraId="19388146" w14:textId="7B64A229"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6" w:history="1">
        <w:r w:rsidR="0094280E" w:rsidRPr="002F167A">
          <w:rPr>
            <w:rStyle w:val="Hyperlink"/>
            <w:noProof/>
          </w:rPr>
          <w:t>30</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Meal Allowance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_Toc170728806 \h </w:instrText>
        </w:r>
        <w:r w:rsidR="0094280E" w:rsidRPr="002F167A">
          <w:rPr>
            <w:noProof/>
            <w:webHidden/>
          </w:rPr>
        </w:r>
        <w:r w:rsidR="0094280E" w:rsidRPr="002F167A">
          <w:rPr>
            <w:noProof/>
            <w:webHidden/>
          </w:rPr>
          <w:fldChar w:fldCharType="separate"/>
        </w:r>
        <w:r w:rsidR="00FA67FE">
          <w:rPr>
            <w:noProof/>
            <w:webHidden/>
          </w:rPr>
          <w:t>27</w:t>
        </w:r>
        <w:r w:rsidR="0094280E" w:rsidRPr="002F167A">
          <w:rPr>
            <w:noProof/>
            <w:webHidden/>
          </w:rPr>
          <w:fldChar w:fldCharType="end"/>
        </w:r>
      </w:hyperlink>
    </w:p>
    <w:p w14:paraId="27C4151A" w14:textId="5120B648"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7" w:history="1">
        <w:r w:rsidR="0094280E" w:rsidRPr="002F167A">
          <w:rPr>
            <w:rStyle w:val="Hyperlink"/>
            <w:noProof/>
          </w:rPr>
          <w:t>31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Professional Indemnity</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_Toc170728807 \h </w:instrText>
        </w:r>
        <w:r w:rsidR="0094280E" w:rsidRPr="002F167A">
          <w:rPr>
            <w:noProof/>
            <w:webHidden/>
          </w:rPr>
        </w:r>
        <w:r w:rsidR="0094280E" w:rsidRPr="002F167A">
          <w:rPr>
            <w:noProof/>
            <w:webHidden/>
          </w:rPr>
          <w:fldChar w:fldCharType="separate"/>
        </w:r>
        <w:r w:rsidR="00FA67FE">
          <w:rPr>
            <w:noProof/>
            <w:webHidden/>
          </w:rPr>
          <w:t>28</w:t>
        </w:r>
        <w:r w:rsidR="0094280E" w:rsidRPr="002F167A">
          <w:rPr>
            <w:noProof/>
            <w:webHidden/>
          </w:rPr>
          <w:fldChar w:fldCharType="end"/>
        </w:r>
      </w:hyperlink>
    </w:p>
    <w:p w14:paraId="286A428A" w14:textId="1BE218F4"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8" w:history="1">
        <w:r w:rsidR="0094280E" w:rsidRPr="002F167A">
          <w:rPr>
            <w:rStyle w:val="Hyperlink"/>
            <w:noProof/>
          </w:rPr>
          <w:t>32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Consultation regarding Workplace Reform</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_Toc170728808 \h </w:instrText>
        </w:r>
        <w:r w:rsidR="0094280E" w:rsidRPr="002F167A">
          <w:rPr>
            <w:noProof/>
            <w:webHidden/>
          </w:rPr>
        </w:r>
        <w:r w:rsidR="0094280E" w:rsidRPr="002F167A">
          <w:rPr>
            <w:noProof/>
            <w:webHidden/>
          </w:rPr>
          <w:fldChar w:fldCharType="separate"/>
        </w:r>
        <w:r w:rsidR="00FA67FE">
          <w:rPr>
            <w:noProof/>
            <w:webHidden/>
          </w:rPr>
          <w:t>28</w:t>
        </w:r>
        <w:r w:rsidR="0094280E" w:rsidRPr="002F167A">
          <w:rPr>
            <w:noProof/>
            <w:webHidden/>
          </w:rPr>
          <w:fldChar w:fldCharType="end"/>
        </w:r>
      </w:hyperlink>
    </w:p>
    <w:p w14:paraId="0F877589" w14:textId="0520930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09" w:history="1">
        <w:r w:rsidR="0094280E" w:rsidRPr="002F167A">
          <w:rPr>
            <w:rStyle w:val="Hyperlink"/>
            <w:noProof/>
          </w:rPr>
          <w:t>33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Right to Disconnect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_Toc170728809 \h </w:instrText>
        </w:r>
        <w:r w:rsidR="0094280E" w:rsidRPr="002F167A">
          <w:rPr>
            <w:noProof/>
            <w:webHidden/>
          </w:rPr>
        </w:r>
        <w:r w:rsidR="0094280E" w:rsidRPr="002F167A">
          <w:rPr>
            <w:noProof/>
            <w:webHidden/>
          </w:rPr>
          <w:fldChar w:fldCharType="separate"/>
        </w:r>
        <w:r w:rsidR="00FA67FE">
          <w:rPr>
            <w:noProof/>
            <w:webHidden/>
          </w:rPr>
          <w:t>29</w:t>
        </w:r>
        <w:r w:rsidR="0094280E" w:rsidRPr="002F167A">
          <w:rPr>
            <w:noProof/>
            <w:webHidden/>
          </w:rPr>
          <w:fldChar w:fldCharType="end"/>
        </w:r>
      </w:hyperlink>
    </w:p>
    <w:p w14:paraId="5AB4D498" w14:textId="1761C732"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0" w:history="1">
        <w:r w:rsidR="0094280E" w:rsidRPr="002F167A">
          <w:rPr>
            <w:rStyle w:val="Hyperlink"/>
            <w:noProof/>
          </w:rPr>
          <w:t>34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Annual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_Toc170728810 \h </w:instrText>
        </w:r>
        <w:r w:rsidR="0094280E" w:rsidRPr="002F167A">
          <w:rPr>
            <w:noProof/>
            <w:webHidden/>
          </w:rPr>
        </w:r>
        <w:r w:rsidR="0094280E" w:rsidRPr="002F167A">
          <w:rPr>
            <w:noProof/>
            <w:webHidden/>
          </w:rPr>
          <w:fldChar w:fldCharType="separate"/>
        </w:r>
        <w:r w:rsidR="00FA67FE">
          <w:rPr>
            <w:noProof/>
            <w:webHidden/>
          </w:rPr>
          <w:t>29</w:t>
        </w:r>
        <w:r w:rsidR="0094280E" w:rsidRPr="002F167A">
          <w:rPr>
            <w:noProof/>
            <w:webHidden/>
          </w:rPr>
          <w:fldChar w:fldCharType="end"/>
        </w:r>
      </w:hyperlink>
    </w:p>
    <w:p w14:paraId="664CC487" w14:textId="7485BBDA"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1" w:history="1">
        <w:r w:rsidR="0094280E" w:rsidRPr="002F167A">
          <w:rPr>
            <w:rStyle w:val="Hyperlink"/>
            <w:noProof/>
          </w:rPr>
          <w:t>35</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Annual Leave Loading</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_Toc170728811 \h </w:instrText>
        </w:r>
        <w:r w:rsidR="0094280E" w:rsidRPr="002F167A">
          <w:rPr>
            <w:noProof/>
            <w:webHidden/>
          </w:rPr>
        </w:r>
        <w:r w:rsidR="0094280E" w:rsidRPr="002F167A">
          <w:rPr>
            <w:noProof/>
            <w:webHidden/>
          </w:rPr>
          <w:fldChar w:fldCharType="separate"/>
        </w:r>
        <w:r w:rsidR="00FA67FE">
          <w:rPr>
            <w:noProof/>
            <w:webHidden/>
          </w:rPr>
          <w:t>30</w:t>
        </w:r>
        <w:r w:rsidR="0094280E" w:rsidRPr="002F167A">
          <w:rPr>
            <w:noProof/>
            <w:webHidden/>
          </w:rPr>
          <w:fldChar w:fldCharType="end"/>
        </w:r>
      </w:hyperlink>
    </w:p>
    <w:p w14:paraId="2A1C4BCE" w14:textId="7DF91A3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2" w:history="1">
        <w:r w:rsidR="0094280E" w:rsidRPr="002F167A">
          <w:rPr>
            <w:rStyle w:val="Hyperlink"/>
            <w:noProof/>
          </w:rPr>
          <w:t>36</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Long Service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_Toc170728812 \h </w:instrText>
        </w:r>
        <w:r w:rsidR="0094280E" w:rsidRPr="002F167A">
          <w:rPr>
            <w:noProof/>
            <w:webHidden/>
          </w:rPr>
        </w:r>
        <w:r w:rsidR="0094280E" w:rsidRPr="002F167A">
          <w:rPr>
            <w:noProof/>
            <w:webHidden/>
          </w:rPr>
          <w:fldChar w:fldCharType="separate"/>
        </w:r>
        <w:r w:rsidR="00FA67FE">
          <w:rPr>
            <w:noProof/>
            <w:webHidden/>
          </w:rPr>
          <w:t>30</w:t>
        </w:r>
        <w:r w:rsidR="0094280E" w:rsidRPr="002F167A">
          <w:rPr>
            <w:noProof/>
            <w:webHidden/>
          </w:rPr>
          <w:fldChar w:fldCharType="end"/>
        </w:r>
      </w:hyperlink>
    </w:p>
    <w:p w14:paraId="1A94F2BB" w14:textId="7FBBC48B"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3" w:history="1">
        <w:r w:rsidR="0094280E" w:rsidRPr="002F167A">
          <w:rPr>
            <w:rStyle w:val="Hyperlink"/>
            <w:noProof/>
          </w:rPr>
          <w:t>37</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Parental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_Toc170728813 \h </w:instrText>
        </w:r>
        <w:r w:rsidR="0094280E" w:rsidRPr="002F167A">
          <w:rPr>
            <w:noProof/>
            <w:webHidden/>
          </w:rPr>
        </w:r>
        <w:r w:rsidR="0094280E" w:rsidRPr="002F167A">
          <w:rPr>
            <w:noProof/>
            <w:webHidden/>
          </w:rPr>
          <w:fldChar w:fldCharType="separate"/>
        </w:r>
        <w:r w:rsidR="00FA67FE">
          <w:rPr>
            <w:noProof/>
            <w:webHidden/>
          </w:rPr>
          <w:t>31</w:t>
        </w:r>
        <w:r w:rsidR="0094280E" w:rsidRPr="002F167A">
          <w:rPr>
            <w:noProof/>
            <w:webHidden/>
          </w:rPr>
          <w:fldChar w:fldCharType="end"/>
        </w:r>
      </w:hyperlink>
    </w:p>
    <w:p w14:paraId="5F30C20E" w14:textId="1F784A78"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4" w:history="1">
        <w:r w:rsidR="0094280E" w:rsidRPr="002F167A">
          <w:rPr>
            <w:rStyle w:val="Hyperlink"/>
            <w:noProof/>
          </w:rPr>
          <w:t>38</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Compassionate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_Toc170728814 \h </w:instrText>
        </w:r>
        <w:r w:rsidR="0094280E" w:rsidRPr="002F167A">
          <w:rPr>
            <w:noProof/>
            <w:webHidden/>
          </w:rPr>
        </w:r>
        <w:r w:rsidR="0094280E" w:rsidRPr="002F167A">
          <w:rPr>
            <w:noProof/>
            <w:webHidden/>
          </w:rPr>
          <w:fldChar w:fldCharType="separate"/>
        </w:r>
        <w:r w:rsidR="00FA67FE">
          <w:rPr>
            <w:noProof/>
            <w:webHidden/>
          </w:rPr>
          <w:t>40</w:t>
        </w:r>
        <w:r w:rsidR="0094280E" w:rsidRPr="002F167A">
          <w:rPr>
            <w:noProof/>
            <w:webHidden/>
          </w:rPr>
          <w:fldChar w:fldCharType="end"/>
        </w:r>
      </w:hyperlink>
    </w:p>
    <w:p w14:paraId="6C916FEB" w14:textId="3CFB5472"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5" w:history="1">
        <w:r w:rsidR="0094280E" w:rsidRPr="002F167A">
          <w:rPr>
            <w:rStyle w:val="Hyperlink"/>
            <w:noProof/>
          </w:rPr>
          <w:t>39</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Personal/Carer’s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_Toc170728815 \h </w:instrText>
        </w:r>
        <w:r w:rsidR="0094280E" w:rsidRPr="002F167A">
          <w:rPr>
            <w:noProof/>
            <w:webHidden/>
          </w:rPr>
        </w:r>
        <w:r w:rsidR="0094280E" w:rsidRPr="002F167A">
          <w:rPr>
            <w:noProof/>
            <w:webHidden/>
          </w:rPr>
          <w:fldChar w:fldCharType="separate"/>
        </w:r>
        <w:r w:rsidR="00FA67FE">
          <w:rPr>
            <w:noProof/>
            <w:webHidden/>
          </w:rPr>
          <w:t>40</w:t>
        </w:r>
        <w:r w:rsidR="0094280E" w:rsidRPr="002F167A">
          <w:rPr>
            <w:noProof/>
            <w:webHidden/>
          </w:rPr>
          <w:fldChar w:fldCharType="end"/>
        </w:r>
      </w:hyperlink>
    </w:p>
    <w:p w14:paraId="227F8C99" w14:textId="7EE94BE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6" w:history="1">
        <w:r w:rsidR="0094280E" w:rsidRPr="002F167A">
          <w:rPr>
            <w:rStyle w:val="Hyperlink"/>
            <w:noProof/>
          </w:rPr>
          <w:t>40</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Family and Domestic Violence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_Toc170728816 \h </w:instrText>
        </w:r>
        <w:r w:rsidR="0094280E" w:rsidRPr="002F167A">
          <w:rPr>
            <w:noProof/>
            <w:webHidden/>
          </w:rPr>
        </w:r>
        <w:r w:rsidR="0094280E" w:rsidRPr="002F167A">
          <w:rPr>
            <w:noProof/>
            <w:webHidden/>
          </w:rPr>
          <w:fldChar w:fldCharType="separate"/>
        </w:r>
        <w:r w:rsidR="00FA67FE">
          <w:rPr>
            <w:noProof/>
            <w:webHidden/>
          </w:rPr>
          <w:t>42</w:t>
        </w:r>
        <w:r w:rsidR="0094280E" w:rsidRPr="002F167A">
          <w:rPr>
            <w:noProof/>
            <w:webHidden/>
          </w:rPr>
          <w:fldChar w:fldCharType="end"/>
        </w:r>
      </w:hyperlink>
    </w:p>
    <w:p w14:paraId="124197BC" w14:textId="4073F228"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7" w:history="1">
        <w:r w:rsidR="0094280E" w:rsidRPr="002F167A">
          <w:rPr>
            <w:rStyle w:val="Hyperlink"/>
            <w:noProof/>
          </w:rPr>
          <w:t>41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Cultural and Ceremonial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_Toc170728817 \h </w:instrText>
        </w:r>
        <w:r w:rsidR="0094280E" w:rsidRPr="002F167A">
          <w:rPr>
            <w:noProof/>
            <w:webHidden/>
          </w:rPr>
        </w:r>
        <w:r w:rsidR="0094280E" w:rsidRPr="002F167A">
          <w:rPr>
            <w:noProof/>
            <w:webHidden/>
          </w:rPr>
          <w:fldChar w:fldCharType="separate"/>
        </w:r>
        <w:r w:rsidR="00FA67FE">
          <w:rPr>
            <w:noProof/>
            <w:webHidden/>
          </w:rPr>
          <w:t>44</w:t>
        </w:r>
        <w:r w:rsidR="0094280E" w:rsidRPr="002F167A">
          <w:rPr>
            <w:noProof/>
            <w:webHidden/>
          </w:rPr>
          <w:fldChar w:fldCharType="end"/>
        </w:r>
      </w:hyperlink>
    </w:p>
    <w:p w14:paraId="7966CC14" w14:textId="01969297"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8" w:history="1">
        <w:r w:rsidR="0094280E" w:rsidRPr="002F167A">
          <w:rPr>
            <w:rStyle w:val="Hyperlink"/>
            <w:noProof/>
          </w:rPr>
          <w:t>42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Defence Force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_Toc170728818 \h </w:instrText>
        </w:r>
        <w:r w:rsidR="0094280E" w:rsidRPr="002F167A">
          <w:rPr>
            <w:noProof/>
            <w:webHidden/>
          </w:rPr>
        </w:r>
        <w:r w:rsidR="0094280E" w:rsidRPr="002F167A">
          <w:rPr>
            <w:noProof/>
            <w:webHidden/>
          </w:rPr>
          <w:fldChar w:fldCharType="separate"/>
        </w:r>
        <w:r w:rsidR="00FA67FE">
          <w:rPr>
            <w:noProof/>
            <w:webHidden/>
          </w:rPr>
          <w:t>44</w:t>
        </w:r>
        <w:r w:rsidR="0094280E" w:rsidRPr="002F167A">
          <w:rPr>
            <w:noProof/>
            <w:webHidden/>
          </w:rPr>
          <w:fldChar w:fldCharType="end"/>
        </w:r>
      </w:hyperlink>
    </w:p>
    <w:p w14:paraId="77B011B9" w14:textId="0CB19152"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19" w:history="1">
        <w:r w:rsidR="0094280E" w:rsidRPr="002F167A">
          <w:rPr>
            <w:rStyle w:val="Hyperlink"/>
            <w:noProof/>
          </w:rPr>
          <w:t>43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Blood Donation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_Toc170728819 \h </w:instrText>
        </w:r>
        <w:r w:rsidR="0094280E" w:rsidRPr="002F167A">
          <w:rPr>
            <w:noProof/>
            <w:webHidden/>
          </w:rPr>
        </w:r>
        <w:r w:rsidR="0094280E" w:rsidRPr="002F167A">
          <w:rPr>
            <w:noProof/>
            <w:webHidden/>
          </w:rPr>
          <w:fldChar w:fldCharType="separate"/>
        </w:r>
        <w:r w:rsidR="00FA67FE">
          <w:rPr>
            <w:noProof/>
            <w:webHidden/>
          </w:rPr>
          <w:t>44</w:t>
        </w:r>
        <w:r w:rsidR="0094280E" w:rsidRPr="002F167A">
          <w:rPr>
            <w:noProof/>
            <w:webHidden/>
          </w:rPr>
          <w:fldChar w:fldCharType="end"/>
        </w:r>
      </w:hyperlink>
    </w:p>
    <w:p w14:paraId="38A4ED27" w14:textId="6AA78C7A"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0" w:history="1">
        <w:r w:rsidR="0094280E" w:rsidRPr="002F167A">
          <w:rPr>
            <w:rStyle w:val="Hyperlink"/>
            <w:noProof/>
          </w:rPr>
          <w:t>44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Infectious Disease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_Toc170728820 \h </w:instrText>
        </w:r>
        <w:r w:rsidR="0094280E" w:rsidRPr="002F167A">
          <w:rPr>
            <w:noProof/>
            <w:webHidden/>
          </w:rPr>
        </w:r>
        <w:r w:rsidR="0094280E" w:rsidRPr="002F167A">
          <w:rPr>
            <w:noProof/>
            <w:webHidden/>
          </w:rPr>
          <w:fldChar w:fldCharType="separate"/>
        </w:r>
        <w:r w:rsidR="00FA67FE">
          <w:rPr>
            <w:noProof/>
            <w:webHidden/>
          </w:rPr>
          <w:t>45</w:t>
        </w:r>
        <w:r w:rsidR="0094280E" w:rsidRPr="002F167A">
          <w:rPr>
            <w:noProof/>
            <w:webHidden/>
          </w:rPr>
          <w:fldChar w:fldCharType="end"/>
        </w:r>
      </w:hyperlink>
    </w:p>
    <w:p w14:paraId="2A2AD041" w14:textId="7A58557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1" w:history="1">
        <w:r w:rsidR="0094280E" w:rsidRPr="002F167A">
          <w:rPr>
            <w:rStyle w:val="Hyperlink"/>
            <w:noProof/>
          </w:rPr>
          <w:t>45</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Community Service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_Toc170728821 \h </w:instrText>
        </w:r>
        <w:r w:rsidR="0094280E" w:rsidRPr="002F167A">
          <w:rPr>
            <w:noProof/>
            <w:webHidden/>
          </w:rPr>
        </w:r>
        <w:r w:rsidR="0094280E" w:rsidRPr="002F167A">
          <w:rPr>
            <w:noProof/>
            <w:webHidden/>
          </w:rPr>
          <w:fldChar w:fldCharType="separate"/>
        </w:r>
        <w:r w:rsidR="00FA67FE">
          <w:rPr>
            <w:noProof/>
            <w:webHidden/>
          </w:rPr>
          <w:t>45</w:t>
        </w:r>
        <w:r w:rsidR="0094280E" w:rsidRPr="002F167A">
          <w:rPr>
            <w:noProof/>
            <w:webHidden/>
          </w:rPr>
          <w:fldChar w:fldCharType="end"/>
        </w:r>
      </w:hyperlink>
    </w:p>
    <w:p w14:paraId="47841458" w14:textId="15F3F1BA"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2" w:history="1">
        <w:r w:rsidR="0094280E" w:rsidRPr="002F167A">
          <w:rPr>
            <w:rStyle w:val="Hyperlink"/>
            <w:noProof/>
          </w:rPr>
          <w:t>46</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Leave Policy</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_Toc170728822 \h </w:instrText>
        </w:r>
        <w:r w:rsidR="0094280E" w:rsidRPr="002F167A">
          <w:rPr>
            <w:noProof/>
            <w:webHidden/>
          </w:rPr>
        </w:r>
        <w:r w:rsidR="0094280E" w:rsidRPr="002F167A">
          <w:rPr>
            <w:noProof/>
            <w:webHidden/>
          </w:rPr>
          <w:fldChar w:fldCharType="separate"/>
        </w:r>
        <w:r w:rsidR="00FA67FE">
          <w:rPr>
            <w:noProof/>
            <w:webHidden/>
          </w:rPr>
          <w:t>45</w:t>
        </w:r>
        <w:r w:rsidR="0094280E" w:rsidRPr="002F167A">
          <w:rPr>
            <w:noProof/>
            <w:webHidden/>
          </w:rPr>
          <w:fldChar w:fldCharType="end"/>
        </w:r>
      </w:hyperlink>
    </w:p>
    <w:p w14:paraId="310D5FCB" w14:textId="258301F8"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3" w:history="1">
        <w:r w:rsidR="0094280E" w:rsidRPr="002F167A">
          <w:rPr>
            <w:rStyle w:val="Hyperlink"/>
            <w:noProof/>
          </w:rPr>
          <w:t>47</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Public Holidays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_Toc170728823 \h </w:instrText>
        </w:r>
        <w:r w:rsidR="0094280E" w:rsidRPr="002F167A">
          <w:rPr>
            <w:noProof/>
            <w:webHidden/>
          </w:rPr>
        </w:r>
        <w:r w:rsidR="0094280E" w:rsidRPr="002F167A">
          <w:rPr>
            <w:noProof/>
            <w:webHidden/>
          </w:rPr>
          <w:fldChar w:fldCharType="separate"/>
        </w:r>
        <w:r w:rsidR="00FA67FE">
          <w:rPr>
            <w:noProof/>
            <w:webHidden/>
          </w:rPr>
          <w:t>45</w:t>
        </w:r>
        <w:r w:rsidR="0094280E" w:rsidRPr="002F167A">
          <w:rPr>
            <w:noProof/>
            <w:webHidden/>
          </w:rPr>
          <w:fldChar w:fldCharType="end"/>
        </w:r>
      </w:hyperlink>
    </w:p>
    <w:p w14:paraId="6920B0D5" w14:textId="518C37D6"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4" w:history="1">
        <w:r w:rsidR="0094280E" w:rsidRPr="002F167A">
          <w:rPr>
            <w:rStyle w:val="Hyperlink"/>
            <w:noProof/>
          </w:rPr>
          <w:t>48</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Daylight Saving Transition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_Toc170728824 \h </w:instrText>
        </w:r>
        <w:r w:rsidR="0094280E" w:rsidRPr="002F167A">
          <w:rPr>
            <w:noProof/>
            <w:webHidden/>
          </w:rPr>
        </w:r>
        <w:r w:rsidR="0094280E" w:rsidRPr="002F167A">
          <w:rPr>
            <w:noProof/>
            <w:webHidden/>
          </w:rPr>
          <w:fldChar w:fldCharType="separate"/>
        </w:r>
        <w:r w:rsidR="00FA67FE">
          <w:rPr>
            <w:noProof/>
            <w:webHidden/>
          </w:rPr>
          <w:t>48</w:t>
        </w:r>
        <w:r w:rsidR="0094280E" w:rsidRPr="002F167A">
          <w:rPr>
            <w:noProof/>
            <w:webHidden/>
          </w:rPr>
          <w:fldChar w:fldCharType="end"/>
        </w:r>
      </w:hyperlink>
    </w:p>
    <w:p w14:paraId="262CBD2A" w14:textId="386226D0"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5" w:history="1">
        <w:r w:rsidR="0094280E" w:rsidRPr="002F167A">
          <w:rPr>
            <w:rStyle w:val="Hyperlink"/>
            <w:noProof/>
          </w:rPr>
          <w:t>49</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Superannuation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_Toc170728825 \h </w:instrText>
        </w:r>
        <w:r w:rsidR="0094280E" w:rsidRPr="002F167A">
          <w:rPr>
            <w:noProof/>
            <w:webHidden/>
          </w:rPr>
        </w:r>
        <w:r w:rsidR="0094280E" w:rsidRPr="002F167A">
          <w:rPr>
            <w:noProof/>
            <w:webHidden/>
          </w:rPr>
          <w:fldChar w:fldCharType="separate"/>
        </w:r>
        <w:r w:rsidR="00FA67FE">
          <w:rPr>
            <w:noProof/>
            <w:webHidden/>
          </w:rPr>
          <w:t>48</w:t>
        </w:r>
        <w:r w:rsidR="0094280E" w:rsidRPr="002F167A">
          <w:rPr>
            <w:noProof/>
            <w:webHidden/>
          </w:rPr>
          <w:fldChar w:fldCharType="end"/>
        </w:r>
      </w:hyperlink>
    </w:p>
    <w:p w14:paraId="1D61A94F" w14:textId="16B116B5"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6" w:history="1">
        <w:r w:rsidR="0094280E" w:rsidRPr="002F167A">
          <w:rPr>
            <w:rStyle w:val="Hyperlink"/>
            <w:noProof/>
          </w:rPr>
          <w:t>50</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Casual Employment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_Toc170728826 \h </w:instrText>
        </w:r>
        <w:r w:rsidR="0094280E" w:rsidRPr="002F167A">
          <w:rPr>
            <w:noProof/>
            <w:webHidden/>
          </w:rPr>
        </w:r>
        <w:r w:rsidR="0094280E" w:rsidRPr="002F167A">
          <w:rPr>
            <w:noProof/>
            <w:webHidden/>
          </w:rPr>
          <w:fldChar w:fldCharType="separate"/>
        </w:r>
        <w:r w:rsidR="00FA67FE">
          <w:rPr>
            <w:noProof/>
            <w:webHidden/>
          </w:rPr>
          <w:t>48</w:t>
        </w:r>
        <w:r w:rsidR="0094280E" w:rsidRPr="002F167A">
          <w:rPr>
            <w:noProof/>
            <w:webHidden/>
          </w:rPr>
          <w:fldChar w:fldCharType="end"/>
        </w:r>
      </w:hyperlink>
    </w:p>
    <w:p w14:paraId="46A90641" w14:textId="5AE26DB3"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7" w:history="1">
        <w:r w:rsidR="0094280E" w:rsidRPr="002F167A">
          <w:rPr>
            <w:rStyle w:val="Hyperlink"/>
            <w:noProof/>
          </w:rPr>
          <w:t>51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Part-time Employment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_Toc170728827 \h </w:instrText>
        </w:r>
        <w:r w:rsidR="0094280E" w:rsidRPr="002F167A">
          <w:rPr>
            <w:noProof/>
            <w:webHidden/>
          </w:rPr>
        </w:r>
        <w:r w:rsidR="0094280E" w:rsidRPr="002F167A">
          <w:rPr>
            <w:noProof/>
            <w:webHidden/>
          </w:rPr>
          <w:fldChar w:fldCharType="separate"/>
        </w:r>
        <w:r w:rsidR="00FA67FE">
          <w:rPr>
            <w:noProof/>
            <w:webHidden/>
          </w:rPr>
          <w:t>49</w:t>
        </w:r>
        <w:r w:rsidR="0094280E" w:rsidRPr="002F167A">
          <w:rPr>
            <w:noProof/>
            <w:webHidden/>
          </w:rPr>
          <w:fldChar w:fldCharType="end"/>
        </w:r>
      </w:hyperlink>
    </w:p>
    <w:p w14:paraId="5D61BB30" w14:textId="3568C6E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8" w:history="1">
        <w:r w:rsidR="0094280E" w:rsidRPr="002F167A">
          <w:rPr>
            <w:rStyle w:val="Hyperlink"/>
            <w:noProof/>
          </w:rPr>
          <w:t>52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Job Sharing</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_Toc170728828 \h </w:instrText>
        </w:r>
        <w:r w:rsidR="0094280E" w:rsidRPr="002F167A">
          <w:rPr>
            <w:noProof/>
            <w:webHidden/>
          </w:rPr>
        </w:r>
        <w:r w:rsidR="0094280E" w:rsidRPr="002F167A">
          <w:rPr>
            <w:noProof/>
            <w:webHidden/>
          </w:rPr>
          <w:fldChar w:fldCharType="separate"/>
        </w:r>
        <w:r w:rsidR="00FA67FE">
          <w:rPr>
            <w:noProof/>
            <w:webHidden/>
          </w:rPr>
          <w:t>49</w:t>
        </w:r>
        <w:r w:rsidR="0094280E" w:rsidRPr="002F167A">
          <w:rPr>
            <w:noProof/>
            <w:webHidden/>
          </w:rPr>
          <w:fldChar w:fldCharType="end"/>
        </w:r>
      </w:hyperlink>
    </w:p>
    <w:p w14:paraId="0956F689" w14:textId="3695F98C"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29" w:history="1">
        <w:r w:rsidR="0094280E" w:rsidRPr="002F167A">
          <w:rPr>
            <w:rStyle w:val="Hyperlink"/>
            <w:noProof/>
          </w:rPr>
          <w:t>53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Flexible Working Arrangements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_Toc170728829 \h </w:instrText>
        </w:r>
        <w:r w:rsidR="0094280E" w:rsidRPr="002F167A">
          <w:rPr>
            <w:noProof/>
            <w:webHidden/>
          </w:rPr>
        </w:r>
        <w:r w:rsidR="0094280E" w:rsidRPr="002F167A">
          <w:rPr>
            <w:noProof/>
            <w:webHidden/>
          </w:rPr>
          <w:fldChar w:fldCharType="separate"/>
        </w:r>
        <w:r w:rsidR="00FA67FE">
          <w:rPr>
            <w:noProof/>
            <w:webHidden/>
          </w:rPr>
          <w:t>49</w:t>
        </w:r>
        <w:r w:rsidR="0094280E" w:rsidRPr="002F167A">
          <w:rPr>
            <w:noProof/>
            <w:webHidden/>
          </w:rPr>
          <w:fldChar w:fldCharType="end"/>
        </w:r>
      </w:hyperlink>
    </w:p>
    <w:p w14:paraId="683C8DEE" w14:textId="53CD743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0" w:history="1">
        <w:r w:rsidR="0094280E" w:rsidRPr="002F167A">
          <w:rPr>
            <w:rStyle w:val="Hyperlink"/>
            <w:noProof/>
          </w:rPr>
          <w:t>54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Individual Flexibility Arrangements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_Toc170728830 \h </w:instrText>
        </w:r>
        <w:r w:rsidR="0094280E" w:rsidRPr="002F167A">
          <w:rPr>
            <w:noProof/>
            <w:webHidden/>
          </w:rPr>
        </w:r>
        <w:r w:rsidR="0094280E" w:rsidRPr="002F167A">
          <w:rPr>
            <w:noProof/>
            <w:webHidden/>
          </w:rPr>
          <w:fldChar w:fldCharType="separate"/>
        </w:r>
        <w:r w:rsidR="00FA67FE">
          <w:rPr>
            <w:noProof/>
            <w:webHidden/>
          </w:rPr>
          <w:t>49</w:t>
        </w:r>
        <w:r w:rsidR="0094280E" w:rsidRPr="002F167A">
          <w:rPr>
            <w:noProof/>
            <w:webHidden/>
          </w:rPr>
          <w:fldChar w:fldCharType="end"/>
        </w:r>
      </w:hyperlink>
    </w:p>
    <w:p w14:paraId="761DCB15" w14:textId="4A177163"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1" w:history="1">
        <w:r w:rsidR="0094280E" w:rsidRPr="002F167A">
          <w:rPr>
            <w:rStyle w:val="Hyperlink"/>
            <w:noProof/>
          </w:rPr>
          <w:t>55</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Accident Pay</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_Toc170728831 \h </w:instrText>
        </w:r>
        <w:r w:rsidR="0094280E" w:rsidRPr="002F167A">
          <w:rPr>
            <w:noProof/>
            <w:webHidden/>
          </w:rPr>
        </w:r>
        <w:r w:rsidR="0094280E" w:rsidRPr="002F167A">
          <w:rPr>
            <w:noProof/>
            <w:webHidden/>
          </w:rPr>
          <w:fldChar w:fldCharType="separate"/>
        </w:r>
        <w:r w:rsidR="00FA67FE">
          <w:rPr>
            <w:noProof/>
            <w:webHidden/>
          </w:rPr>
          <w:t>50</w:t>
        </w:r>
        <w:r w:rsidR="0094280E" w:rsidRPr="002F167A">
          <w:rPr>
            <w:noProof/>
            <w:webHidden/>
          </w:rPr>
          <w:fldChar w:fldCharType="end"/>
        </w:r>
      </w:hyperlink>
    </w:p>
    <w:p w14:paraId="7004ECD9" w14:textId="5914A780"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2" w:history="1">
        <w:r w:rsidR="0094280E" w:rsidRPr="002F167A">
          <w:rPr>
            <w:rStyle w:val="Hyperlink"/>
            <w:noProof/>
          </w:rPr>
          <w:t>56</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Industrial Training and State Council/Branch Committee of Management Leave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_Toc170728832 \h </w:instrText>
        </w:r>
        <w:r w:rsidR="0094280E" w:rsidRPr="002F167A">
          <w:rPr>
            <w:noProof/>
            <w:webHidden/>
          </w:rPr>
        </w:r>
        <w:r w:rsidR="0094280E" w:rsidRPr="002F167A">
          <w:rPr>
            <w:noProof/>
            <w:webHidden/>
          </w:rPr>
          <w:fldChar w:fldCharType="separate"/>
        </w:r>
        <w:r w:rsidR="00FA67FE">
          <w:rPr>
            <w:noProof/>
            <w:webHidden/>
          </w:rPr>
          <w:t>51</w:t>
        </w:r>
        <w:r w:rsidR="0094280E" w:rsidRPr="002F167A">
          <w:rPr>
            <w:noProof/>
            <w:webHidden/>
          </w:rPr>
          <w:fldChar w:fldCharType="end"/>
        </w:r>
      </w:hyperlink>
    </w:p>
    <w:p w14:paraId="07FF235E" w14:textId="011E48C7"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3" w:history="1">
        <w:r w:rsidR="0094280E" w:rsidRPr="002F167A">
          <w:rPr>
            <w:rStyle w:val="Hyperlink"/>
            <w:noProof/>
          </w:rPr>
          <w:t>57</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Union Delegate Secondment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_Toc170728833 \h </w:instrText>
        </w:r>
        <w:r w:rsidR="0094280E" w:rsidRPr="002F167A">
          <w:rPr>
            <w:noProof/>
            <w:webHidden/>
          </w:rPr>
        </w:r>
        <w:r w:rsidR="0094280E" w:rsidRPr="002F167A">
          <w:rPr>
            <w:noProof/>
            <w:webHidden/>
          </w:rPr>
          <w:fldChar w:fldCharType="separate"/>
        </w:r>
        <w:r w:rsidR="00FA67FE">
          <w:rPr>
            <w:noProof/>
            <w:webHidden/>
          </w:rPr>
          <w:t>51</w:t>
        </w:r>
        <w:r w:rsidR="0094280E" w:rsidRPr="002F167A">
          <w:rPr>
            <w:noProof/>
            <w:webHidden/>
          </w:rPr>
          <w:fldChar w:fldCharType="end"/>
        </w:r>
      </w:hyperlink>
    </w:p>
    <w:p w14:paraId="61FC7B3A" w14:textId="3F123BAD"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4" w:history="1">
        <w:r w:rsidR="0094280E" w:rsidRPr="002F167A">
          <w:rPr>
            <w:rStyle w:val="Hyperlink"/>
            <w:noProof/>
          </w:rPr>
          <w:t>58</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Deployment (field work)</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_Toc170728834 \h </w:instrText>
        </w:r>
        <w:r w:rsidR="0094280E" w:rsidRPr="002F167A">
          <w:rPr>
            <w:noProof/>
            <w:webHidden/>
          </w:rPr>
        </w:r>
        <w:r w:rsidR="0094280E" w:rsidRPr="002F167A">
          <w:rPr>
            <w:noProof/>
            <w:webHidden/>
          </w:rPr>
          <w:fldChar w:fldCharType="separate"/>
        </w:r>
        <w:r w:rsidR="00FA67FE">
          <w:rPr>
            <w:noProof/>
            <w:webHidden/>
          </w:rPr>
          <w:t>51</w:t>
        </w:r>
        <w:r w:rsidR="0094280E" w:rsidRPr="002F167A">
          <w:rPr>
            <w:noProof/>
            <w:webHidden/>
          </w:rPr>
          <w:fldChar w:fldCharType="end"/>
        </w:r>
      </w:hyperlink>
    </w:p>
    <w:p w14:paraId="2E10551C" w14:textId="3AB27DD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5" w:history="1">
        <w:r w:rsidR="0094280E" w:rsidRPr="002F167A">
          <w:rPr>
            <w:rStyle w:val="Hyperlink"/>
            <w:noProof/>
          </w:rPr>
          <w:t>59</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Uniform</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_Toc170728835 \h </w:instrText>
        </w:r>
        <w:r w:rsidR="0094280E" w:rsidRPr="002F167A">
          <w:rPr>
            <w:noProof/>
            <w:webHidden/>
          </w:rPr>
        </w:r>
        <w:r w:rsidR="0094280E" w:rsidRPr="002F167A">
          <w:rPr>
            <w:noProof/>
            <w:webHidden/>
          </w:rPr>
          <w:fldChar w:fldCharType="separate"/>
        </w:r>
        <w:r w:rsidR="00FA67FE">
          <w:rPr>
            <w:noProof/>
            <w:webHidden/>
          </w:rPr>
          <w:t>51</w:t>
        </w:r>
        <w:r w:rsidR="0094280E" w:rsidRPr="002F167A">
          <w:rPr>
            <w:noProof/>
            <w:webHidden/>
          </w:rPr>
          <w:fldChar w:fldCharType="end"/>
        </w:r>
      </w:hyperlink>
    </w:p>
    <w:p w14:paraId="439DE25F" w14:textId="77C95E24"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6" w:history="1">
        <w:r w:rsidR="0094280E" w:rsidRPr="002F167A">
          <w:rPr>
            <w:rStyle w:val="Hyperlink"/>
            <w:noProof/>
          </w:rPr>
          <w:t>60</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Salary Sacrifice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_Toc170728836 \h </w:instrText>
        </w:r>
        <w:r w:rsidR="0094280E" w:rsidRPr="002F167A">
          <w:rPr>
            <w:noProof/>
            <w:webHidden/>
          </w:rPr>
        </w:r>
        <w:r w:rsidR="0094280E" w:rsidRPr="002F167A">
          <w:rPr>
            <w:noProof/>
            <w:webHidden/>
          </w:rPr>
          <w:fldChar w:fldCharType="separate"/>
        </w:r>
        <w:r w:rsidR="00FA67FE">
          <w:rPr>
            <w:noProof/>
            <w:webHidden/>
          </w:rPr>
          <w:t>52</w:t>
        </w:r>
        <w:r w:rsidR="0094280E" w:rsidRPr="002F167A">
          <w:rPr>
            <w:noProof/>
            <w:webHidden/>
          </w:rPr>
          <w:fldChar w:fldCharType="end"/>
        </w:r>
      </w:hyperlink>
    </w:p>
    <w:p w14:paraId="1B023021" w14:textId="0481A3B3"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7" w:history="1">
        <w:r w:rsidR="0094280E" w:rsidRPr="002F167A">
          <w:rPr>
            <w:rStyle w:val="Hyperlink"/>
            <w:noProof/>
          </w:rPr>
          <w:t>61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Emergency Services Games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_Toc170728837 \h </w:instrText>
        </w:r>
        <w:r w:rsidR="0094280E" w:rsidRPr="002F167A">
          <w:rPr>
            <w:noProof/>
            <w:webHidden/>
          </w:rPr>
        </w:r>
        <w:r w:rsidR="0094280E" w:rsidRPr="002F167A">
          <w:rPr>
            <w:noProof/>
            <w:webHidden/>
          </w:rPr>
          <w:fldChar w:fldCharType="separate"/>
        </w:r>
        <w:r w:rsidR="00FA67FE">
          <w:rPr>
            <w:noProof/>
            <w:webHidden/>
          </w:rPr>
          <w:t>52</w:t>
        </w:r>
        <w:r w:rsidR="0094280E" w:rsidRPr="002F167A">
          <w:rPr>
            <w:noProof/>
            <w:webHidden/>
          </w:rPr>
          <w:fldChar w:fldCharType="end"/>
        </w:r>
      </w:hyperlink>
    </w:p>
    <w:p w14:paraId="3DFD1EC1" w14:textId="353A671B"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8" w:history="1">
        <w:r w:rsidR="0094280E" w:rsidRPr="002F167A">
          <w:rPr>
            <w:rStyle w:val="Hyperlink"/>
            <w:noProof/>
          </w:rPr>
          <w:t>62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Amenities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_Toc170728838 \h </w:instrText>
        </w:r>
        <w:r w:rsidR="0094280E" w:rsidRPr="002F167A">
          <w:rPr>
            <w:noProof/>
            <w:webHidden/>
          </w:rPr>
        </w:r>
        <w:r w:rsidR="0094280E" w:rsidRPr="002F167A">
          <w:rPr>
            <w:noProof/>
            <w:webHidden/>
          </w:rPr>
          <w:fldChar w:fldCharType="separate"/>
        </w:r>
        <w:r w:rsidR="00FA67FE">
          <w:rPr>
            <w:noProof/>
            <w:webHidden/>
          </w:rPr>
          <w:t>52</w:t>
        </w:r>
        <w:r w:rsidR="0094280E" w:rsidRPr="002F167A">
          <w:rPr>
            <w:noProof/>
            <w:webHidden/>
          </w:rPr>
          <w:fldChar w:fldCharType="end"/>
        </w:r>
      </w:hyperlink>
    </w:p>
    <w:p w14:paraId="3291B7DE" w14:textId="2FE2B36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39" w:history="1">
        <w:r w:rsidR="0094280E" w:rsidRPr="002F167A">
          <w:rPr>
            <w:rStyle w:val="Hyperlink"/>
            <w:noProof/>
          </w:rPr>
          <w:t>63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Drugs and Alcohol</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_Toc170728839 \h </w:instrText>
        </w:r>
        <w:r w:rsidR="0094280E" w:rsidRPr="002F167A">
          <w:rPr>
            <w:noProof/>
            <w:webHidden/>
          </w:rPr>
        </w:r>
        <w:r w:rsidR="0094280E" w:rsidRPr="002F167A">
          <w:rPr>
            <w:noProof/>
            <w:webHidden/>
          </w:rPr>
          <w:fldChar w:fldCharType="separate"/>
        </w:r>
        <w:r w:rsidR="00FA67FE">
          <w:rPr>
            <w:noProof/>
            <w:webHidden/>
          </w:rPr>
          <w:t>52</w:t>
        </w:r>
        <w:r w:rsidR="0094280E" w:rsidRPr="002F167A">
          <w:rPr>
            <w:noProof/>
            <w:webHidden/>
          </w:rPr>
          <w:fldChar w:fldCharType="end"/>
        </w:r>
      </w:hyperlink>
    </w:p>
    <w:p w14:paraId="1B478CC1" w14:textId="08FCD164"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0" w:history="1">
        <w:r w:rsidR="0094280E" w:rsidRPr="002F167A">
          <w:rPr>
            <w:rStyle w:val="Hyperlink"/>
            <w:noProof/>
          </w:rPr>
          <w:t>64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Peer Support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_Toc170728840 \h </w:instrText>
        </w:r>
        <w:r w:rsidR="0094280E" w:rsidRPr="002F167A">
          <w:rPr>
            <w:noProof/>
            <w:webHidden/>
          </w:rPr>
        </w:r>
        <w:r w:rsidR="0094280E" w:rsidRPr="002F167A">
          <w:rPr>
            <w:noProof/>
            <w:webHidden/>
          </w:rPr>
          <w:fldChar w:fldCharType="separate"/>
        </w:r>
        <w:r w:rsidR="00FA67FE">
          <w:rPr>
            <w:noProof/>
            <w:webHidden/>
          </w:rPr>
          <w:t>52</w:t>
        </w:r>
        <w:r w:rsidR="0094280E" w:rsidRPr="002F167A">
          <w:rPr>
            <w:noProof/>
            <w:webHidden/>
          </w:rPr>
          <w:fldChar w:fldCharType="end"/>
        </w:r>
      </w:hyperlink>
    </w:p>
    <w:p w14:paraId="22EF7812" w14:textId="0FB8FF58"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1" w:history="1">
        <w:r w:rsidR="0094280E" w:rsidRPr="002F167A">
          <w:rPr>
            <w:rStyle w:val="Hyperlink"/>
            <w:noProof/>
          </w:rPr>
          <w:t>65</w:t>
        </w:r>
        <w:r w:rsidR="0094280E" w:rsidRPr="002F167A">
          <w:rPr>
            <w:rFonts w:asciiTheme="minorHAnsi" w:eastAsiaTheme="minorEastAsia" w:hAnsiTheme="minorHAnsi" w:cstheme="minorBidi"/>
            <w:b w:val="0"/>
            <w:noProof/>
            <w:kern w:val="2"/>
            <w:sz w:val="24"/>
            <w:szCs w:val="24"/>
            <w:lang w:eastAsia="en-AU"/>
            <w14:ligatures w14:val="standardContextual"/>
          </w:rPr>
          <w:tab/>
        </w:r>
        <w:r>
          <w:rPr>
            <w:rStyle w:val="Hyperlink"/>
            <w:noProof/>
          </w:rPr>
          <w:t>TZV</w:t>
        </w:r>
        <w:r w:rsidR="0094280E" w:rsidRPr="002F167A">
          <w:rPr>
            <w:rStyle w:val="Hyperlink"/>
            <w:noProof/>
          </w:rPr>
          <w:t xml:space="preserve"> Policies, Procedures and Protocols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_Toc170728841 \h </w:instrText>
        </w:r>
        <w:r w:rsidR="0094280E" w:rsidRPr="002F167A">
          <w:rPr>
            <w:noProof/>
            <w:webHidden/>
          </w:rPr>
        </w:r>
        <w:r w:rsidR="0094280E" w:rsidRPr="002F167A">
          <w:rPr>
            <w:noProof/>
            <w:webHidden/>
          </w:rPr>
          <w:fldChar w:fldCharType="separate"/>
        </w:r>
        <w:r w:rsidR="00FA67FE">
          <w:rPr>
            <w:noProof/>
            <w:webHidden/>
          </w:rPr>
          <w:t>52</w:t>
        </w:r>
        <w:r w:rsidR="0094280E" w:rsidRPr="002F167A">
          <w:rPr>
            <w:noProof/>
            <w:webHidden/>
          </w:rPr>
          <w:fldChar w:fldCharType="end"/>
        </w:r>
      </w:hyperlink>
    </w:p>
    <w:p w14:paraId="57DE079B" w14:textId="406FFC66"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2" w:history="1">
        <w:r w:rsidR="0094280E" w:rsidRPr="002F167A">
          <w:rPr>
            <w:rStyle w:val="Hyperlink"/>
            <w:noProof/>
          </w:rPr>
          <w:t>66</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Settlement of Disputes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_Toc170728842 \h </w:instrText>
        </w:r>
        <w:r w:rsidR="0094280E" w:rsidRPr="002F167A">
          <w:rPr>
            <w:noProof/>
            <w:webHidden/>
          </w:rPr>
        </w:r>
        <w:r w:rsidR="0094280E" w:rsidRPr="002F167A">
          <w:rPr>
            <w:noProof/>
            <w:webHidden/>
          </w:rPr>
          <w:fldChar w:fldCharType="separate"/>
        </w:r>
        <w:r w:rsidR="00FA67FE">
          <w:rPr>
            <w:noProof/>
            <w:webHidden/>
          </w:rPr>
          <w:t>53</w:t>
        </w:r>
        <w:r w:rsidR="0094280E" w:rsidRPr="002F167A">
          <w:rPr>
            <w:noProof/>
            <w:webHidden/>
          </w:rPr>
          <w:fldChar w:fldCharType="end"/>
        </w:r>
      </w:hyperlink>
    </w:p>
    <w:p w14:paraId="7BD6A091" w14:textId="6919281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3" w:history="1">
        <w:r w:rsidR="0094280E" w:rsidRPr="002F167A">
          <w:rPr>
            <w:rStyle w:val="Hyperlink"/>
            <w:noProof/>
          </w:rPr>
          <w:t>67</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Termination of Employment</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_Toc170728843 \h </w:instrText>
        </w:r>
        <w:r w:rsidR="0094280E" w:rsidRPr="002F167A">
          <w:rPr>
            <w:noProof/>
            <w:webHidden/>
          </w:rPr>
        </w:r>
        <w:r w:rsidR="0094280E" w:rsidRPr="002F167A">
          <w:rPr>
            <w:noProof/>
            <w:webHidden/>
          </w:rPr>
          <w:fldChar w:fldCharType="separate"/>
        </w:r>
        <w:r w:rsidR="00FA67FE">
          <w:rPr>
            <w:noProof/>
            <w:webHidden/>
          </w:rPr>
          <w:t>54</w:t>
        </w:r>
        <w:r w:rsidR="0094280E" w:rsidRPr="002F167A">
          <w:rPr>
            <w:noProof/>
            <w:webHidden/>
          </w:rPr>
          <w:fldChar w:fldCharType="end"/>
        </w:r>
      </w:hyperlink>
    </w:p>
    <w:p w14:paraId="73DAE404" w14:textId="7C5F9625"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4" w:history="1">
        <w:r w:rsidR="0094280E" w:rsidRPr="002F167A">
          <w:rPr>
            <w:rStyle w:val="Hyperlink"/>
            <w:noProof/>
          </w:rPr>
          <w:t>68</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Transmission of Business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_Toc170728844 \h </w:instrText>
        </w:r>
        <w:r w:rsidR="0094280E" w:rsidRPr="002F167A">
          <w:rPr>
            <w:noProof/>
            <w:webHidden/>
          </w:rPr>
        </w:r>
        <w:r w:rsidR="0094280E" w:rsidRPr="002F167A">
          <w:rPr>
            <w:noProof/>
            <w:webHidden/>
          </w:rPr>
          <w:fldChar w:fldCharType="separate"/>
        </w:r>
        <w:r w:rsidR="00FA67FE">
          <w:rPr>
            <w:noProof/>
            <w:webHidden/>
          </w:rPr>
          <w:t>54</w:t>
        </w:r>
        <w:r w:rsidR="0094280E" w:rsidRPr="002F167A">
          <w:rPr>
            <w:noProof/>
            <w:webHidden/>
          </w:rPr>
          <w:fldChar w:fldCharType="end"/>
        </w:r>
      </w:hyperlink>
    </w:p>
    <w:p w14:paraId="2F6A6BB5" w14:textId="513B341F"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5" w:history="1">
        <w:r w:rsidR="0094280E" w:rsidRPr="002F167A">
          <w:rPr>
            <w:rStyle w:val="Hyperlink"/>
            <w:noProof/>
          </w:rPr>
          <w:t>69</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Right of Entry</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_Toc170728845 \h </w:instrText>
        </w:r>
        <w:r w:rsidR="0094280E" w:rsidRPr="002F167A">
          <w:rPr>
            <w:noProof/>
            <w:webHidden/>
          </w:rPr>
        </w:r>
        <w:r w:rsidR="0094280E" w:rsidRPr="002F167A">
          <w:rPr>
            <w:noProof/>
            <w:webHidden/>
          </w:rPr>
          <w:fldChar w:fldCharType="separate"/>
        </w:r>
        <w:r w:rsidR="00FA67FE">
          <w:rPr>
            <w:noProof/>
            <w:webHidden/>
          </w:rPr>
          <w:t>54</w:t>
        </w:r>
        <w:r w:rsidR="0094280E" w:rsidRPr="002F167A">
          <w:rPr>
            <w:noProof/>
            <w:webHidden/>
          </w:rPr>
          <w:fldChar w:fldCharType="end"/>
        </w:r>
      </w:hyperlink>
    </w:p>
    <w:p w14:paraId="20B2DB25" w14:textId="55A0C606"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6" w:history="1">
        <w:r w:rsidR="0094280E" w:rsidRPr="002F167A">
          <w:rPr>
            <w:rStyle w:val="Hyperlink"/>
            <w:noProof/>
          </w:rPr>
          <w:t>70</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Inductions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_Toc170728846 \h </w:instrText>
        </w:r>
        <w:r w:rsidR="0094280E" w:rsidRPr="002F167A">
          <w:rPr>
            <w:noProof/>
            <w:webHidden/>
          </w:rPr>
        </w:r>
        <w:r w:rsidR="0094280E" w:rsidRPr="002F167A">
          <w:rPr>
            <w:noProof/>
            <w:webHidden/>
          </w:rPr>
          <w:fldChar w:fldCharType="separate"/>
        </w:r>
        <w:r w:rsidR="00FA67FE">
          <w:rPr>
            <w:noProof/>
            <w:webHidden/>
          </w:rPr>
          <w:t>55</w:t>
        </w:r>
        <w:r w:rsidR="0094280E" w:rsidRPr="002F167A">
          <w:rPr>
            <w:noProof/>
            <w:webHidden/>
          </w:rPr>
          <w:fldChar w:fldCharType="end"/>
        </w:r>
      </w:hyperlink>
    </w:p>
    <w:p w14:paraId="088DCC7F" w14:textId="24E999F8"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7" w:history="1">
        <w:r w:rsidR="0094280E" w:rsidRPr="002F167A">
          <w:rPr>
            <w:rStyle w:val="Hyperlink"/>
            <w:noProof/>
          </w:rPr>
          <w:t>71</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Employee Representation</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_Toc170728847 \h </w:instrText>
        </w:r>
        <w:r w:rsidR="0094280E" w:rsidRPr="002F167A">
          <w:rPr>
            <w:noProof/>
            <w:webHidden/>
          </w:rPr>
        </w:r>
        <w:r w:rsidR="0094280E" w:rsidRPr="002F167A">
          <w:rPr>
            <w:noProof/>
            <w:webHidden/>
          </w:rPr>
          <w:fldChar w:fldCharType="separate"/>
        </w:r>
        <w:r w:rsidR="00FA67FE">
          <w:rPr>
            <w:noProof/>
            <w:webHidden/>
          </w:rPr>
          <w:t>55</w:t>
        </w:r>
        <w:r w:rsidR="0094280E" w:rsidRPr="002F167A">
          <w:rPr>
            <w:noProof/>
            <w:webHidden/>
          </w:rPr>
          <w:fldChar w:fldCharType="end"/>
        </w:r>
      </w:hyperlink>
    </w:p>
    <w:p w14:paraId="42EAE480" w14:textId="7C6ED111"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8" w:history="1">
        <w:r w:rsidR="0094280E" w:rsidRPr="002F167A">
          <w:rPr>
            <w:rStyle w:val="Hyperlink"/>
            <w:noProof/>
          </w:rPr>
          <w:t>72</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Consultative Committee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_Toc170728848 \h </w:instrText>
        </w:r>
        <w:r w:rsidR="0094280E" w:rsidRPr="002F167A">
          <w:rPr>
            <w:noProof/>
            <w:webHidden/>
          </w:rPr>
        </w:r>
        <w:r w:rsidR="0094280E" w:rsidRPr="002F167A">
          <w:rPr>
            <w:noProof/>
            <w:webHidden/>
          </w:rPr>
          <w:fldChar w:fldCharType="separate"/>
        </w:r>
        <w:r w:rsidR="00FA67FE">
          <w:rPr>
            <w:noProof/>
            <w:webHidden/>
          </w:rPr>
          <w:t>56</w:t>
        </w:r>
        <w:r w:rsidR="0094280E" w:rsidRPr="002F167A">
          <w:rPr>
            <w:noProof/>
            <w:webHidden/>
          </w:rPr>
          <w:fldChar w:fldCharType="end"/>
        </w:r>
      </w:hyperlink>
    </w:p>
    <w:p w14:paraId="484CDD76" w14:textId="32AFBAC7"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49" w:history="1">
        <w:r w:rsidR="0094280E" w:rsidRPr="002F167A">
          <w:rPr>
            <w:rStyle w:val="Hyperlink"/>
            <w:noProof/>
          </w:rPr>
          <w:t>73</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Provision of Information to Consultative Committee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_Toc170728849 \h </w:instrText>
        </w:r>
        <w:r w:rsidR="0094280E" w:rsidRPr="002F167A">
          <w:rPr>
            <w:noProof/>
            <w:webHidden/>
          </w:rPr>
        </w:r>
        <w:r w:rsidR="0094280E" w:rsidRPr="002F167A">
          <w:rPr>
            <w:noProof/>
            <w:webHidden/>
          </w:rPr>
          <w:fldChar w:fldCharType="separate"/>
        </w:r>
        <w:r w:rsidR="00FA67FE">
          <w:rPr>
            <w:noProof/>
            <w:webHidden/>
          </w:rPr>
          <w:t>57</w:t>
        </w:r>
        <w:r w:rsidR="0094280E" w:rsidRPr="002F167A">
          <w:rPr>
            <w:noProof/>
            <w:webHidden/>
          </w:rPr>
          <w:fldChar w:fldCharType="end"/>
        </w:r>
      </w:hyperlink>
    </w:p>
    <w:p w14:paraId="47D8E556" w14:textId="1AD32DA4" w:rsidR="0094280E" w:rsidRPr="002F167A" w:rsidRDefault="007D118C">
      <w:pPr>
        <w:pStyle w:val="TOC1"/>
        <w:rPr>
          <w:rFonts w:asciiTheme="minorHAnsi" w:eastAsiaTheme="minorEastAsia" w:hAnsiTheme="minorHAnsi" w:cstheme="minorBidi"/>
          <w:b w:val="0"/>
          <w:noProof/>
          <w:kern w:val="2"/>
          <w:sz w:val="24"/>
          <w:szCs w:val="24"/>
          <w:lang w:eastAsia="en-AU"/>
          <w14:ligatures w14:val="standardContextual"/>
        </w:rPr>
      </w:pPr>
      <w:hyperlink w:anchor="_Toc170728850" w:history="1">
        <w:r w:rsidR="0094280E" w:rsidRPr="002F167A">
          <w:rPr>
            <w:rStyle w:val="Hyperlink"/>
            <w:noProof/>
          </w:rPr>
          <w:t>74</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Discipline</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_Toc170728850 \h </w:instrText>
        </w:r>
        <w:r w:rsidR="0094280E" w:rsidRPr="002F167A">
          <w:rPr>
            <w:noProof/>
            <w:webHidden/>
          </w:rPr>
        </w:r>
        <w:r w:rsidR="0094280E" w:rsidRPr="002F167A">
          <w:rPr>
            <w:noProof/>
            <w:webHidden/>
          </w:rPr>
          <w:fldChar w:fldCharType="separate"/>
        </w:r>
        <w:r w:rsidR="00FA67FE">
          <w:rPr>
            <w:noProof/>
            <w:webHidden/>
          </w:rPr>
          <w:t>58</w:t>
        </w:r>
        <w:r w:rsidR="0094280E" w:rsidRPr="002F167A">
          <w:rPr>
            <w:noProof/>
            <w:webHidden/>
          </w:rPr>
          <w:fldChar w:fldCharType="end"/>
        </w:r>
      </w:hyperlink>
    </w:p>
    <w:p w14:paraId="66E2FC8A" w14:textId="0E8C43D6" w:rsidR="0094280E" w:rsidRPr="002F167A" w:rsidRDefault="007D118C" w:rsidP="00483838">
      <w:pPr>
        <w:pStyle w:val="TOC1"/>
        <w:tabs>
          <w:tab w:val="clear" w:pos="851"/>
          <w:tab w:val="left" w:pos="1560"/>
        </w:tabs>
        <w:rPr>
          <w:rStyle w:val="Hyperlink"/>
          <w:noProof/>
        </w:rPr>
      </w:pPr>
      <w:hyperlink w:anchor="_Toc170728851" w:history="1">
        <w:r w:rsidR="0094280E" w:rsidRPr="002F167A">
          <w:rPr>
            <w:rStyle w:val="Hyperlink"/>
            <w:noProof/>
          </w:rPr>
          <w:t>75</w:t>
        </w:r>
        <w:r w:rsidR="0094280E" w:rsidRPr="002F167A">
          <w:rPr>
            <w:rFonts w:asciiTheme="minorHAnsi" w:eastAsiaTheme="minorEastAsia" w:hAnsiTheme="minorHAnsi" w:cstheme="minorBidi"/>
            <w:b w:val="0"/>
            <w:noProof/>
            <w:kern w:val="2"/>
            <w:sz w:val="24"/>
            <w:szCs w:val="24"/>
            <w:lang w:eastAsia="en-AU"/>
            <w14:ligatures w14:val="standardContextual"/>
          </w:rPr>
          <w:tab/>
        </w:r>
        <w:r w:rsidR="0094280E" w:rsidRPr="002F167A">
          <w:rPr>
            <w:rStyle w:val="Hyperlink"/>
            <w:noProof/>
          </w:rPr>
          <w:t>No Extra Claims</w:t>
        </w:r>
        <w:r w:rsidR="0094280E" w:rsidRPr="002F167A">
          <w:rPr>
            <w:noProof/>
            <w:webHidden/>
          </w:rPr>
          <w:tab/>
        </w:r>
        <w:r w:rsidR="0094280E" w:rsidRPr="002F167A">
          <w:rPr>
            <w:noProof/>
            <w:webHidden/>
          </w:rPr>
          <w:fldChar w:fldCharType="begin"/>
        </w:r>
        <w:r w:rsidR="0094280E" w:rsidRPr="002F167A">
          <w:rPr>
            <w:noProof/>
            <w:webHidden/>
          </w:rPr>
          <w:instrText xml:space="preserve"> PAGEREF _Toc170728851 \h </w:instrText>
        </w:r>
        <w:r w:rsidR="0094280E" w:rsidRPr="002F167A">
          <w:rPr>
            <w:noProof/>
            <w:webHidden/>
          </w:rPr>
        </w:r>
        <w:r w:rsidR="0094280E" w:rsidRPr="002F167A">
          <w:rPr>
            <w:noProof/>
            <w:webHidden/>
          </w:rPr>
          <w:fldChar w:fldCharType="separate"/>
        </w:r>
        <w:r w:rsidR="00FA67FE">
          <w:rPr>
            <w:noProof/>
            <w:webHidden/>
          </w:rPr>
          <w:t>58</w:t>
        </w:r>
        <w:r w:rsidR="0094280E" w:rsidRPr="002F167A">
          <w:rPr>
            <w:noProof/>
            <w:webHidden/>
          </w:rPr>
          <w:fldChar w:fldCharType="end"/>
        </w:r>
      </w:hyperlink>
    </w:p>
    <w:p w14:paraId="1D32A6F4" w14:textId="01A7000E" w:rsidR="0094280E" w:rsidRPr="002F167A" w:rsidRDefault="0043247A" w:rsidP="00483838">
      <w:pPr>
        <w:rPr>
          <w:rFonts w:eastAsiaTheme="minorEastAsia"/>
          <w:b/>
          <w:bCs/>
          <w:lang w:eastAsia="en-US"/>
        </w:rPr>
      </w:pPr>
      <w:r w:rsidRPr="002F167A">
        <w:rPr>
          <w:rFonts w:eastAsiaTheme="minorEastAsia"/>
          <w:b/>
          <w:bCs/>
          <w:lang w:eastAsia="en-US"/>
        </w:rPr>
        <w:t>Schedule 1</w:t>
      </w:r>
      <w:r w:rsidRPr="002F167A">
        <w:rPr>
          <w:rFonts w:eastAsiaTheme="minorEastAsia"/>
          <w:b/>
          <w:bCs/>
          <w:lang w:eastAsia="en-US"/>
        </w:rPr>
        <w:tab/>
        <w:t>Classifications and Remuneration</w:t>
      </w:r>
      <w:r w:rsidRPr="002F167A">
        <w:rPr>
          <w:rFonts w:eastAsiaTheme="minorEastAsia"/>
          <w:b/>
          <w:bCs/>
          <w:lang w:eastAsia="en-US"/>
        </w:rPr>
        <w:tab/>
      </w:r>
      <w:r w:rsidRPr="002F167A">
        <w:rPr>
          <w:rFonts w:eastAsiaTheme="minorEastAsia"/>
          <w:b/>
          <w:bCs/>
          <w:lang w:eastAsia="en-US"/>
        </w:rPr>
        <w:tab/>
      </w:r>
      <w:r w:rsidRPr="002F167A">
        <w:rPr>
          <w:rFonts w:eastAsiaTheme="minorEastAsia"/>
          <w:b/>
          <w:bCs/>
          <w:lang w:eastAsia="en-US"/>
        </w:rPr>
        <w:tab/>
      </w:r>
      <w:r w:rsidRPr="002F167A">
        <w:rPr>
          <w:rFonts w:eastAsiaTheme="minorEastAsia"/>
          <w:b/>
          <w:bCs/>
          <w:lang w:eastAsia="en-US"/>
        </w:rPr>
        <w:tab/>
      </w:r>
      <w:r w:rsidRPr="002F167A">
        <w:rPr>
          <w:rFonts w:eastAsiaTheme="minorEastAsia"/>
          <w:b/>
          <w:bCs/>
          <w:lang w:eastAsia="en-US"/>
        </w:rPr>
        <w:tab/>
        <w:t>…..58</w:t>
      </w:r>
    </w:p>
    <w:p w14:paraId="7954E38A" w14:textId="3AD3BB72" w:rsidR="00344D55" w:rsidRPr="002F167A" w:rsidRDefault="00714BF4" w:rsidP="00483838">
      <w:pPr>
        <w:sectPr w:rsidR="00344D55" w:rsidRPr="002F167A" w:rsidSect="00D5220D">
          <w:headerReference w:type="even" r:id="rId18"/>
          <w:headerReference w:type="default" r:id="rId19"/>
          <w:footerReference w:type="even" r:id="rId20"/>
          <w:footerReference w:type="default" r:id="rId21"/>
          <w:headerReference w:type="first" r:id="rId22"/>
          <w:footerReference w:type="first" r:id="rId23"/>
          <w:pgSz w:w="11906" w:h="16838" w:code="9"/>
          <w:pgMar w:top="1701" w:right="1417" w:bottom="1417" w:left="1417" w:header="567" w:footer="567" w:gutter="0"/>
          <w:pgNumType w:fmt="lowerRoman" w:start="1"/>
          <w:cols w:space="720"/>
          <w:titlePg/>
          <w:docGrid w:linePitch="299"/>
        </w:sectPr>
      </w:pPr>
      <w:r w:rsidRPr="002F167A">
        <w:fldChar w:fldCharType="end"/>
      </w:r>
    </w:p>
    <w:p w14:paraId="48AA28EE" w14:textId="77777777" w:rsidR="00715BB6" w:rsidRPr="002F167A" w:rsidRDefault="00715BB6" w:rsidP="008B5A4B">
      <w:pPr>
        <w:pStyle w:val="Heading1"/>
        <w:keepNext w:val="0"/>
        <w:widowControl w:val="0"/>
        <w:ind w:left="709" w:hanging="709"/>
      </w:pPr>
      <w:bookmarkStart w:id="0" w:name="_Toc163655667"/>
      <w:bookmarkStart w:id="1" w:name="_Toc170728777"/>
      <w:r w:rsidRPr="002F167A">
        <w:lastRenderedPageBreak/>
        <w:t>Title</w:t>
      </w:r>
      <w:bookmarkEnd w:id="0"/>
      <w:bookmarkEnd w:id="1"/>
    </w:p>
    <w:p w14:paraId="42F11FC8" w14:textId="7B063AFA" w:rsidR="00715BB6" w:rsidRPr="002F167A" w:rsidRDefault="00715BB6" w:rsidP="008B5A4B">
      <w:pPr>
        <w:pStyle w:val="BodyIndent1"/>
        <w:widowControl w:val="0"/>
        <w:ind w:left="709"/>
      </w:pPr>
      <w:r w:rsidRPr="002F167A">
        <w:t xml:space="preserve">This Agreement shall be known as the </w:t>
      </w:r>
      <w:r w:rsidR="00673EBC" w:rsidRPr="002F167A">
        <w:rPr>
          <w:i/>
          <w:iCs/>
        </w:rPr>
        <w:t>Triple Zero</w:t>
      </w:r>
      <w:r w:rsidR="0045108B" w:rsidRPr="002F167A">
        <w:rPr>
          <w:i/>
          <w:iCs/>
        </w:rPr>
        <w:t xml:space="preserve"> Victoria</w:t>
      </w:r>
      <w:r w:rsidRPr="002F167A">
        <w:rPr>
          <w:i/>
          <w:iCs/>
        </w:rPr>
        <w:t xml:space="preserve"> Operation</w:t>
      </w:r>
      <w:r w:rsidR="0088027D" w:rsidRPr="002F167A">
        <w:rPr>
          <w:i/>
          <w:iCs/>
        </w:rPr>
        <w:t>s</w:t>
      </w:r>
      <w:r w:rsidRPr="002F167A">
        <w:t xml:space="preserve"> </w:t>
      </w:r>
      <w:r w:rsidRPr="002F167A">
        <w:rPr>
          <w:i/>
          <w:iCs/>
        </w:rPr>
        <w:t>Enterprise Agreement 20</w:t>
      </w:r>
      <w:r w:rsidR="0045108B" w:rsidRPr="002F167A">
        <w:rPr>
          <w:i/>
          <w:iCs/>
        </w:rPr>
        <w:t>24</w:t>
      </w:r>
      <w:r w:rsidRPr="002F167A">
        <w:t>.</w:t>
      </w:r>
    </w:p>
    <w:p w14:paraId="375D1605" w14:textId="77777777" w:rsidR="00715BB6" w:rsidRPr="002F167A" w:rsidRDefault="00715BB6" w:rsidP="008B5A4B">
      <w:pPr>
        <w:pStyle w:val="Heading1"/>
        <w:keepNext w:val="0"/>
        <w:widowControl w:val="0"/>
        <w:ind w:left="709" w:hanging="709"/>
      </w:pPr>
      <w:bookmarkStart w:id="2" w:name="_Toc163655668"/>
      <w:bookmarkStart w:id="3" w:name="_Toc170728778"/>
      <w:r w:rsidRPr="002F167A">
        <w:t xml:space="preserve">Incidence of </w:t>
      </w:r>
      <w:r w:rsidR="00554338" w:rsidRPr="002F167A">
        <w:t>A</w:t>
      </w:r>
      <w:r w:rsidRPr="002F167A">
        <w:t>greement</w:t>
      </w:r>
      <w:bookmarkEnd w:id="2"/>
      <w:bookmarkEnd w:id="3"/>
      <w:r w:rsidRPr="002F167A">
        <w:t xml:space="preserve"> </w:t>
      </w:r>
    </w:p>
    <w:p w14:paraId="092299E8" w14:textId="08E5AA9D" w:rsidR="00715BB6" w:rsidRPr="002F167A" w:rsidRDefault="00715BB6" w:rsidP="0034099A">
      <w:pPr>
        <w:pStyle w:val="Heading2"/>
        <w:keepNext w:val="0"/>
        <w:widowControl w:val="0"/>
        <w:ind w:left="709" w:hanging="709"/>
        <w:rPr>
          <w:b w:val="0"/>
        </w:rPr>
      </w:pPr>
      <w:r w:rsidRPr="002F167A">
        <w:rPr>
          <w:b w:val="0"/>
        </w:rPr>
        <w:t xml:space="preserve">This Agreement shall apply to the operations of </w:t>
      </w:r>
      <w:r w:rsidR="00673EBC" w:rsidRPr="002F167A">
        <w:rPr>
          <w:b w:val="0"/>
        </w:rPr>
        <w:t>Triple Zero</w:t>
      </w:r>
      <w:r w:rsidR="0045108B" w:rsidRPr="002F167A">
        <w:rPr>
          <w:b w:val="0"/>
        </w:rPr>
        <w:t xml:space="preserve"> Victoria</w:t>
      </w:r>
      <w:r w:rsidRPr="002F167A">
        <w:rPr>
          <w:b w:val="0"/>
        </w:rPr>
        <w:t xml:space="preserve"> in the State of Victoria with respect to </w:t>
      </w:r>
      <w:r w:rsidR="00AA77C2" w:rsidRPr="002F167A">
        <w:rPr>
          <w:b w:val="0"/>
        </w:rPr>
        <w:t>E</w:t>
      </w:r>
      <w:r w:rsidRPr="002F167A">
        <w:rPr>
          <w:b w:val="0"/>
        </w:rPr>
        <w:t xml:space="preserve">mployees defined in </w:t>
      </w:r>
      <w:r w:rsidR="007F0250" w:rsidRPr="002F167A">
        <w:rPr>
          <w:b w:val="0"/>
        </w:rPr>
        <w:t>c</w:t>
      </w:r>
      <w:r w:rsidRPr="002F167A">
        <w:rPr>
          <w:b w:val="0"/>
        </w:rPr>
        <w:t xml:space="preserve">lause </w:t>
      </w:r>
      <w:r w:rsidR="00714BF4" w:rsidRPr="002F167A">
        <w:rPr>
          <w:b w:val="0"/>
        </w:rPr>
        <w:fldChar w:fldCharType="begin"/>
      </w:r>
      <w:r w:rsidR="0002042A" w:rsidRPr="002F167A">
        <w:rPr>
          <w:b w:val="0"/>
        </w:rPr>
        <w:instrText xml:space="preserve"> REF _Ref433192197 \w \h </w:instrText>
      </w:r>
      <w:r w:rsidR="0034099A" w:rsidRPr="002F167A">
        <w:rPr>
          <w:b w:val="0"/>
        </w:rPr>
        <w:instrText xml:space="preserve"> \* MERGEFORMAT </w:instrText>
      </w:r>
      <w:r w:rsidR="00714BF4" w:rsidRPr="002F167A">
        <w:rPr>
          <w:b w:val="0"/>
        </w:rPr>
      </w:r>
      <w:r w:rsidR="00714BF4" w:rsidRPr="002F167A">
        <w:rPr>
          <w:b w:val="0"/>
        </w:rPr>
        <w:fldChar w:fldCharType="separate"/>
      </w:r>
      <w:r w:rsidR="00FA67FE">
        <w:rPr>
          <w:b w:val="0"/>
        </w:rPr>
        <w:t>6</w:t>
      </w:r>
      <w:r w:rsidR="00714BF4" w:rsidRPr="002F167A">
        <w:rPr>
          <w:b w:val="0"/>
        </w:rPr>
        <w:fldChar w:fldCharType="end"/>
      </w:r>
      <w:r w:rsidRPr="002F167A">
        <w:rPr>
          <w:b w:val="0"/>
        </w:rPr>
        <w:t xml:space="preserve"> of this Agreement. </w:t>
      </w:r>
    </w:p>
    <w:p w14:paraId="0F7715D4" w14:textId="77777777" w:rsidR="00715BB6" w:rsidRPr="002F167A" w:rsidRDefault="00715BB6" w:rsidP="0034099A">
      <w:pPr>
        <w:pStyle w:val="Heading2"/>
        <w:keepNext w:val="0"/>
        <w:widowControl w:val="0"/>
        <w:ind w:left="709" w:hanging="709"/>
        <w:rPr>
          <w:b w:val="0"/>
        </w:rPr>
      </w:pPr>
      <w:r w:rsidRPr="002F167A">
        <w:rPr>
          <w:b w:val="0"/>
        </w:rPr>
        <w:t xml:space="preserve">No </w:t>
      </w:r>
      <w:r w:rsidR="00AA77C2" w:rsidRPr="002F167A">
        <w:rPr>
          <w:b w:val="0"/>
        </w:rPr>
        <w:t>E</w:t>
      </w:r>
      <w:r w:rsidRPr="002F167A">
        <w:rPr>
          <w:b w:val="0"/>
        </w:rPr>
        <w:t>mployee shall be worse off as a result of the application of this Agreement</w:t>
      </w:r>
      <w:r w:rsidR="009B16A8" w:rsidRPr="002F167A">
        <w:rPr>
          <w:b w:val="0"/>
        </w:rPr>
        <w:t xml:space="preserve"> compared to the</w:t>
      </w:r>
      <w:r w:rsidR="00095302" w:rsidRPr="002F167A">
        <w:rPr>
          <w:b w:val="0"/>
        </w:rPr>
        <w:t xml:space="preserve"> </w:t>
      </w:r>
      <w:r w:rsidR="00095302" w:rsidRPr="002F167A">
        <w:rPr>
          <w:b w:val="0"/>
          <w:i/>
          <w:iCs/>
        </w:rPr>
        <w:t>Emergency Services Telecommunications Authority Operational Employees Enterprise Agreement 2019</w:t>
      </w:r>
      <w:r w:rsidRPr="002F167A">
        <w:rPr>
          <w:b w:val="0"/>
        </w:rPr>
        <w:t>.</w:t>
      </w:r>
      <w:r w:rsidR="00256E15" w:rsidRPr="002F167A">
        <w:rPr>
          <w:b w:val="0"/>
        </w:rPr>
        <w:t xml:space="preserve"> </w:t>
      </w:r>
    </w:p>
    <w:p w14:paraId="668D107F" w14:textId="77777777" w:rsidR="00715BB6" w:rsidRPr="002F167A" w:rsidRDefault="00715BB6" w:rsidP="008B5A4B">
      <w:pPr>
        <w:pStyle w:val="Heading1"/>
        <w:keepNext w:val="0"/>
        <w:widowControl w:val="0"/>
        <w:ind w:left="709" w:hanging="709"/>
      </w:pPr>
      <w:bookmarkStart w:id="4" w:name="_Toc163655669"/>
      <w:bookmarkStart w:id="5" w:name="_Toc170728779"/>
      <w:r w:rsidRPr="002F167A">
        <w:t>Application</w:t>
      </w:r>
      <w:bookmarkEnd w:id="4"/>
      <w:bookmarkEnd w:id="5"/>
    </w:p>
    <w:p w14:paraId="4CBED7F7" w14:textId="77777777" w:rsidR="00715BB6" w:rsidRPr="002F167A" w:rsidRDefault="00715BB6" w:rsidP="008B5A4B">
      <w:pPr>
        <w:pStyle w:val="Heading2"/>
        <w:keepNext w:val="0"/>
        <w:widowControl w:val="0"/>
        <w:ind w:left="709" w:hanging="709"/>
        <w:rPr>
          <w:b w:val="0"/>
        </w:rPr>
      </w:pPr>
      <w:r w:rsidRPr="002F167A">
        <w:rPr>
          <w:b w:val="0"/>
        </w:rPr>
        <w:t>This Agreement shall cover:</w:t>
      </w:r>
    </w:p>
    <w:p w14:paraId="506FF3EC" w14:textId="77245A43" w:rsidR="00715BB6" w:rsidRPr="002F167A" w:rsidRDefault="00673EBC" w:rsidP="00172DBA">
      <w:pPr>
        <w:pStyle w:val="Heading3"/>
        <w:widowControl w:val="0"/>
        <w:ind w:left="1701" w:hanging="992"/>
      </w:pPr>
      <w:r w:rsidRPr="002F167A">
        <w:t>Triple Zero</w:t>
      </w:r>
      <w:r w:rsidR="0045108B" w:rsidRPr="002F167A">
        <w:t xml:space="preserve"> Victoria </w:t>
      </w:r>
      <w:r w:rsidR="00715BB6" w:rsidRPr="002F167A">
        <w:t>(</w:t>
      </w:r>
      <w:r w:rsidR="00F8031B" w:rsidRPr="002F167A">
        <w:t>“</w:t>
      </w:r>
      <w:r w:rsidR="007D118C">
        <w:rPr>
          <w:b/>
        </w:rPr>
        <w:t>TZV</w:t>
      </w:r>
      <w:r w:rsidR="00F8031B" w:rsidRPr="002F167A">
        <w:t>”</w:t>
      </w:r>
      <w:r w:rsidR="00715BB6" w:rsidRPr="002F167A">
        <w:t>); and</w:t>
      </w:r>
    </w:p>
    <w:p w14:paraId="71ED92BA" w14:textId="64D3BF6F" w:rsidR="00715BB6" w:rsidRPr="002F167A" w:rsidRDefault="00AA77C2" w:rsidP="00172DBA">
      <w:pPr>
        <w:pStyle w:val="Heading3"/>
        <w:widowControl w:val="0"/>
        <w:ind w:left="1701" w:hanging="992"/>
      </w:pPr>
      <w:r w:rsidRPr="002F167A">
        <w:t>E</w:t>
      </w:r>
      <w:r w:rsidR="00715BB6" w:rsidRPr="002F167A">
        <w:t xml:space="preserve">mployees of </w:t>
      </w:r>
      <w:r w:rsidR="007D118C">
        <w:t>TZV</w:t>
      </w:r>
      <w:r w:rsidR="00715BB6" w:rsidRPr="002F167A">
        <w:t xml:space="preserve"> as defined in clause </w:t>
      </w:r>
      <w:r w:rsidR="00714BF4" w:rsidRPr="002F167A">
        <w:fldChar w:fldCharType="begin"/>
      </w:r>
      <w:r w:rsidR="0002042A" w:rsidRPr="002F167A">
        <w:instrText xml:space="preserve"> REF _Ref433192201 \w \h </w:instrText>
      </w:r>
      <w:r w:rsidR="00FF6FE9" w:rsidRPr="002F167A">
        <w:instrText xml:space="preserve"> \* MERGEFORMAT </w:instrText>
      </w:r>
      <w:r w:rsidR="00714BF4" w:rsidRPr="002F167A">
        <w:fldChar w:fldCharType="separate"/>
      </w:r>
      <w:r w:rsidR="00FA67FE">
        <w:t>6</w:t>
      </w:r>
      <w:r w:rsidR="00714BF4" w:rsidRPr="002F167A">
        <w:fldChar w:fldCharType="end"/>
      </w:r>
      <w:r w:rsidR="00715BB6" w:rsidRPr="002F167A">
        <w:t>.</w:t>
      </w:r>
    </w:p>
    <w:p w14:paraId="4222DC49" w14:textId="62FECEF5" w:rsidR="00715BB6" w:rsidRPr="002F167A" w:rsidRDefault="00715BB6" w:rsidP="008B5A4B">
      <w:pPr>
        <w:pStyle w:val="Heading2"/>
        <w:keepNext w:val="0"/>
        <w:widowControl w:val="0"/>
        <w:ind w:left="709" w:hanging="709"/>
        <w:rPr>
          <w:b w:val="0"/>
        </w:rPr>
      </w:pPr>
      <w:r w:rsidRPr="002F167A">
        <w:rPr>
          <w:b w:val="0"/>
        </w:rPr>
        <w:t xml:space="preserve">In accordance with section 183 of the FW Act, the Agreement will also cover a </w:t>
      </w:r>
      <w:r w:rsidR="00306574" w:rsidRPr="002F167A">
        <w:rPr>
          <w:b w:val="0"/>
        </w:rPr>
        <w:t>U</w:t>
      </w:r>
      <w:r w:rsidRPr="002F167A">
        <w:rPr>
          <w:b w:val="0"/>
        </w:rPr>
        <w:t xml:space="preserve">nion that was a bargaining representative for the purpose of the proposed agreement, provided that FWC in its decision to approve this agreement notes that the Agreement covers that </w:t>
      </w:r>
      <w:r w:rsidR="00EC10D3" w:rsidRPr="002F167A">
        <w:rPr>
          <w:b w:val="0"/>
        </w:rPr>
        <w:t>U</w:t>
      </w:r>
      <w:r w:rsidRPr="002F167A">
        <w:rPr>
          <w:b w:val="0"/>
        </w:rPr>
        <w:t>nion.</w:t>
      </w:r>
    </w:p>
    <w:p w14:paraId="4E69B9F4" w14:textId="77777777" w:rsidR="00715BB6" w:rsidRPr="002F167A" w:rsidRDefault="00715BB6" w:rsidP="008B5A4B">
      <w:pPr>
        <w:pStyle w:val="Heading1"/>
        <w:keepNext w:val="0"/>
        <w:widowControl w:val="0"/>
        <w:ind w:left="709" w:hanging="709"/>
      </w:pPr>
      <w:bookmarkStart w:id="6" w:name="_Toc163655670"/>
      <w:bookmarkStart w:id="7" w:name="_Toc170728780"/>
      <w:r w:rsidRPr="002F167A">
        <w:t>Objectives</w:t>
      </w:r>
      <w:bookmarkEnd w:id="6"/>
      <w:bookmarkEnd w:id="7"/>
    </w:p>
    <w:p w14:paraId="490FB2E3" w14:textId="6E77C499" w:rsidR="00715BB6" w:rsidRPr="002F167A" w:rsidRDefault="007D118C" w:rsidP="008B5A4B">
      <w:pPr>
        <w:pStyle w:val="Heading2"/>
        <w:keepNext w:val="0"/>
        <w:widowControl w:val="0"/>
        <w:ind w:left="709" w:hanging="709"/>
        <w:rPr>
          <w:b w:val="0"/>
        </w:rPr>
      </w:pPr>
      <w:r>
        <w:rPr>
          <w:b w:val="0"/>
        </w:rPr>
        <w:t>TZV</w:t>
      </w:r>
      <w:r w:rsidR="00715BB6" w:rsidRPr="002F167A">
        <w:rPr>
          <w:b w:val="0"/>
        </w:rPr>
        <w:t xml:space="preserve"> provides Computer Aided Dispatch communications for a range of Victorian Emergency Services Organisations.  Because of the emergency nature of the operations, a high quality, uninterrupted service is essential.  </w:t>
      </w:r>
      <w:r>
        <w:rPr>
          <w:b w:val="0"/>
        </w:rPr>
        <w:t>TZV</w:t>
      </w:r>
      <w:r w:rsidR="00715BB6" w:rsidRPr="002F167A">
        <w:rPr>
          <w:b w:val="0"/>
        </w:rPr>
        <w:t xml:space="preserve"> is committed to the provision of a first class service, designed to exceed the expectations of its </w:t>
      </w:r>
      <w:r w:rsidR="008F186D" w:rsidRPr="002F167A">
        <w:rPr>
          <w:b w:val="0"/>
        </w:rPr>
        <w:t>C</w:t>
      </w:r>
      <w:r w:rsidR="00715BB6" w:rsidRPr="002F167A">
        <w:rPr>
          <w:b w:val="0"/>
        </w:rPr>
        <w:t>ustomers and the public and attain world best practice.</w:t>
      </w:r>
    </w:p>
    <w:p w14:paraId="7A4E81DB" w14:textId="77777777" w:rsidR="00715BB6" w:rsidRPr="002F167A" w:rsidRDefault="00715BB6" w:rsidP="008B5A4B">
      <w:pPr>
        <w:pStyle w:val="Heading2"/>
        <w:keepNext w:val="0"/>
        <w:widowControl w:val="0"/>
        <w:ind w:left="709" w:hanging="709"/>
        <w:rPr>
          <w:b w:val="0"/>
        </w:rPr>
      </w:pPr>
      <w:r w:rsidRPr="002F167A">
        <w:rPr>
          <w:b w:val="0"/>
        </w:rPr>
        <w:t>This can only be met in an environment conducive to employee job satisfaction, continuous productivity improvement and resourcing flexibility, through a workforce that is highly motivated and trained to an optimum level of competence.</w:t>
      </w:r>
    </w:p>
    <w:p w14:paraId="30D8B522" w14:textId="77777777" w:rsidR="00822B13" w:rsidRPr="002F167A" w:rsidRDefault="00715BB6" w:rsidP="008B5A4B">
      <w:pPr>
        <w:pStyle w:val="Heading2"/>
        <w:keepNext w:val="0"/>
        <w:widowControl w:val="0"/>
        <w:ind w:left="709" w:hanging="709"/>
        <w:rPr>
          <w:b w:val="0"/>
        </w:rPr>
      </w:pPr>
      <w:r w:rsidRPr="002F167A">
        <w:rPr>
          <w:b w:val="0"/>
        </w:rPr>
        <w:t xml:space="preserve">This Agreement is intended to facilitate those aims. </w:t>
      </w:r>
    </w:p>
    <w:p w14:paraId="04A99586" w14:textId="77777777" w:rsidR="00715BB6" w:rsidRPr="002F167A" w:rsidRDefault="00715BB6" w:rsidP="008B5A4B">
      <w:pPr>
        <w:pStyle w:val="Heading1"/>
        <w:keepNext w:val="0"/>
        <w:widowControl w:val="0"/>
        <w:ind w:left="709" w:hanging="709"/>
      </w:pPr>
      <w:bookmarkStart w:id="8" w:name="_Toc163655671"/>
      <w:bookmarkStart w:id="9" w:name="_Toc170728781"/>
      <w:r w:rsidRPr="002F167A">
        <w:t xml:space="preserve">Date and </w:t>
      </w:r>
      <w:r w:rsidR="00F8031B" w:rsidRPr="002F167A">
        <w:t>P</w:t>
      </w:r>
      <w:r w:rsidRPr="002F167A">
        <w:t xml:space="preserve">eriod of </w:t>
      </w:r>
      <w:r w:rsidR="00F8031B" w:rsidRPr="002F167A">
        <w:t>O</w:t>
      </w:r>
      <w:r w:rsidRPr="002F167A">
        <w:t>peration</w:t>
      </w:r>
      <w:bookmarkEnd w:id="8"/>
      <w:bookmarkEnd w:id="9"/>
    </w:p>
    <w:p w14:paraId="78D9E3AF" w14:textId="4BBE0234" w:rsidR="000A3754" w:rsidRPr="002F167A" w:rsidRDefault="5323180E" w:rsidP="008B5A4B">
      <w:pPr>
        <w:pStyle w:val="Heading2"/>
        <w:keepNext w:val="0"/>
        <w:widowControl w:val="0"/>
        <w:ind w:left="709" w:hanging="709"/>
      </w:pPr>
      <w:r w:rsidRPr="002F167A">
        <w:rPr>
          <w:b w:val="0"/>
        </w:rPr>
        <w:t>This Agreement shall come into operation 7 days after it is approved by the FWC and will have a nominal expiry date of</w:t>
      </w:r>
      <w:r w:rsidR="11EC46B7" w:rsidRPr="002F167A">
        <w:rPr>
          <w:b w:val="0"/>
        </w:rPr>
        <w:t xml:space="preserve"> </w:t>
      </w:r>
      <w:r w:rsidR="099BE96D" w:rsidRPr="002F167A">
        <w:rPr>
          <w:b w:val="0"/>
        </w:rPr>
        <w:t>15</w:t>
      </w:r>
      <w:r w:rsidR="7951C958" w:rsidRPr="002F167A">
        <w:rPr>
          <w:b w:val="0"/>
        </w:rPr>
        <w:t xml:space="preserve"> April 202</w:t>
      </w:r>
      <w:r w:rsidR="05ED4842" w:rsidRPr="002F167A">
        <w:rPr>
          <w:b w:val="0"/>
        </w:rPr>
        <w:t>8</w:t>
      </w:r>
      <w:r w:rsidRPr="002F167A">
        <w:rPr>
          <w:b w:val="0"/>
        </w:rPr>
        <w:t>.</w:t>
      </w:r>
    </w:p>
    <w:p w14:paraId="5A009EA5" w14:textId="77777777" w:rsidR="00715BB6" w:rsidRPr="002F167A" w:rsidRDefault="002F2ED1" w:rsidP="008B5A4B">
      <w:pPr>
        <w:pStyle w:val="Heading2"/>
        <w:keepNext w:val="0"/>
        <w:widowControl w:val="0"/>
        <w:ind w:left="709" w:hanging="709"/>
        <w:rPr>
          <w:b w:val="0"/>
        </w:rPr>
      </w:pPr>
      <w:r w:rsidRPr="002F167A">
        <w:rPr>
          <w:b w:val="0"/>
        </w:rPr>
        <w:t>The parties to this Agreement commit to commence negotiations for an ensuing agreement at least six months prior to the expiration date of this Agreement.</w:t>
      </w:r>
    </w:p>
    <w:p w14:paraId="64D2F356" w14:textId="77777777" w:rsidR="006A4FE9" w:rsidRPr="002F167A" w:rsidRDefault="002F2ED1" w:rsidP="008B5A4B">
      <w:pPr>
        <w:pStyle w:val="Heading2"/>
        <w:keepNext w:val="0"/>
        <w:widowControl w:val="0"/>
        <w:ind w:left="709" w:hanging="709"/>
        <w:rPr>
          <w:b w:val="0"/>
        </w:rPr>
      </w:pPr>
      <w:r w:rsidRPr="002F167A">
        <w:rPr>
          <w:b w:val="0"/>
        </w:rPr>
        <w:t xml:space="preserve">The </w:t>
      </w:r>
      <w:r w:rsidR="006A4FE9" w:rsidRPr="002F167A">
        <w:rPr>
          <w:b w:val="0"/>
        </w:rPr>
        <w:t>U</w:t>
      </w:r>
      <w:r w:rsidRPr="002F167A">
        <w:rPr>
          <w:b w:val="0"/>
        </w:rPr>
        <w:t xml:space="preserve">nions will have </w:t>
      </w:r>
      <w:r w:rsidR="007F0250" w:rsidRPr="002F167A">
        <w:rPr>
          <w:b w:val="0"/>
        </w:rPr>
        <w:t>three</w:t>
      </w:r>
      <w:r w:rsidRPr="002F167A">
        <w:rPr>
          <w:b w:val="0"/>
        </w:rPr>
        <w:t xml:space="preserve"> </w:t>
      </w:r>
      <w:r w:rsidR="006A4FE9" w:rsidRPr="002F167A">
        <w:rPr>
          <w:b w:val="0"/>
        </w:rPr>
        <w:t xml:space="preserve">Employee </w:t>
      </w:r>
      <w:r w:rsidRPr="002F167A">
        <w:rPr>
          <w:b w:val="0"/>
        </w:rPr>
        <w:t xml:space="preserve">delegates per </w:t>
      </w:r>
      <w:r w:rsidR="006A4FE9" w:rsidRPr="002F167A">
        <w:rPr>
          <w:b w:val="0"/>
        </w:rPr>
        <w:t>U</w:t>
      </w:r>
      <w:r w:rsidRPr="002F167A">
        <w:rPr>
          <w:b w:val="0"/>
        </w:rPr>
        <w:t xml:space="preserve">nion released </w:t>
      </w:r>
      <w:r w:rsidR="006A4FE9" w:rsidRPr="002F167A">
        <w:rPr>
          <w:b w:val="0"/>
        </w:rPr>
        <w:t>from work to attend bargaining m</w:t>
      </w:r>
      <w:r w:rsidRPr="002F167A">
        <w:rPr>
          <w:b w:val="0"/>
        </w:rPr>
        <w:t>eetings</w:t>
      </w:r>
      <w:r w:rsidR="006A4FE9" w:rsidRPr="002F167A">
        <w:rPr>
          <w:b w:val="0"/>
        </w:rPr>
        <w:t xml:space="preserve"> for the ensuing agreement.</w:t>
      </w:r>
    </w:p>
    <w:p w14:paraId="0BCE0A74" w14:textId="2E3763CF" w:rsidR="002F2ED1" w:rsidRPr="002F167A" w:rsidRDefault="006A4FE9" w:rsidP="008B5A4B">
      <w:pPr>
        <w:pStyle w:val="Heading2"/>
        <w:keepNext w:val="0"/>
        <w:widowControl w:val="0"/>
        <w:ind w:left="709" w:hanging="709"/>
        <w:rPr>
          <w:b w:val="0"/>
        </w:rPr>
      </w:pPr>
      <w:bookmarkStart w:id="10" w:name="_Ref17630362"/>
      <w:r w:rsidRPr="002F167A">
        <w:rPr>
          <w:b w:val="0"/>
        </w:rPr>
        <w:t>Any E</w:t>
      </w:r>
      <w:r w:rsidR="002F2ED1" w:rsidRPr="002F167A">
        <w:rPr>
          <w:b w:val="0"/>
        </w:rPr>
        <w:t xml:space="preserve">mployee of </w:t>
      </w:r>
      <w:r w:rsidR="007D118C">
        <w:rPr>
          <w:b w:val="0"/>
        </w:rPr>
        <w:t>TZV</w:t>
      </w:r>
      <w:r w:rsidR="002F2ED1" w:rsidRPr="002F167A">
        <w:rPr>
          <w:b w:val="0"/>
        </w:rPr>
        <w:t xml:space="preserve"> participating in barga</w:t>
      </w:r>
      <w:r w:rsidRPr="002F167A">
        <w:rPr>
          <w:b w:val="0"/>
        </w:rPr>
        <w:t>ining as either a representative of a U</w:t>
      </w:r>
      <w:r w:rsidR="007F0250" w:rsidRPr="002F167A">
        <w:rPr>
          <w:b w:val="0"/>
        </w:rPr>
        <w:t>nion(</w:t>
      </w:r>
      <w:r w:rsidR="002F2ED1" w:rsidRPr="002F167A">
        <w:rPr>
          <w:b w:val="0"/>
        </w:rPr>
        <w:t>s</w:t>
      </w:r>
      <w:r w:rsidR="007F0250" w:rsidRPr="002F167A">
        <w:rPr>
          <w:b w:val="0"/>
        </w:rPr>
        <w:t>)</w:t>
      </w:r>
      <w:r w:rsidR="002F2ED1" w:rsidRPr="002F167A">
        <w:rPr>
          <w:b w:val="0"/>
        </w:rPr>
        <w:t xml:space="preserve"> </w:t>
      </w:r>
      <w:r w:rsidRPr="002F167A">
        <w:rPr>
          <w:b w:val="0"/>
        </w:rPr>
        <w:t xml:space="preserve">or individual </w:t>
      </w:r>
      <w:r w:rsidRPr="002F167A">
        <w:rPr>
          <w:b w:val="0"/>
        </w:rPr>
        <w:lastRenderedPageBreak/>
        <w:t xml:space="preserve">bargaining representative </w:t>
      </w:r>
      <w:r w:rsidR="002F2ED1" w:rsidRPr="002F167A">
        <w:rPr>
          <w:b w:val="0"/>
        </w:rPr>
        <w:t>will do so in accordance with the following arrangements</w:t>
      </w:r>
      <w:r w:rsidR="0055384E" w:rsidRPr="002F167A">
        <w:rPr>
          <w:b w:val="0"/>
        </w:rPr>
        <w:t>.</w:t>
      </w:r>
      <w:bookmarkEnd w:id="10"/>
    </w:p>
    <w:p w14:paraId="7A73C04E" w14:textId="77777777" w:rsidR="006B09ED" w:rsidRPr="002F167A" w:rsidRDefault="006B09ED" w:rsidP="00416F14">
      <w:pPr>
        <w:pStyle w:val="Heading3"/>
        <w:widowControl w:val="0"/>
        <w:ind w:left="1701" w:hanging="992"/>
      </w:pPr>
      <w:r w:rsidRPr="002F167A">
        <w:t>The Employee will be provided with reasonable preparation time.</w:t>
      </w:r>
    </w:p>
    <w:p w14:paraId="45A56B12" w14:textId="77777777" w:rsidR="002F2ED1" w:rsidRPr="002F167A" w:rsidRDefault="003A3B85" w:rsidP="00416F14">
      <w:pPr>
        <w:pStyle w:val="Heading3"/>
        <w:widowControl w:val="0"/>
        <w:ind w:left="1701" w:hanging="992"/>
      </w:pPr>
      <w:r w:rsidRPr="002F167A">
        <w:t xml:space="preserve">If </w:t>
      </w:r>
      <w:r w:rsidR="006A4FE9" w:rsidRPr="002F167A">
        <w:t>the Employee</w:t>
      </w:r>
      <w:r w:rsidR="002F2ED1" w:rsidRPr="002F167A">
        <w:t xml:space="preserve"> is working during a bargaining meeting, the </w:t>
      </w:r>
      <w:r w:rsidR="006A4FE9" w:rsidRPr="002F167A">
        <w:t>Employee</w:t>
      </w:r>
      <w:r w:rsidR="002F2ED1" w:rsidRPr="002F167A">
        <w:t xml:space="preserve"> will be released from work to attend</w:t>
      </w:r>
      <w:r w:rsidR="00504E70" w:rsidRPr="002F167A">
        <w:t>.</w:t>
      </w:r>
    </w:p>
    <w:p w14:paraId="76095964" w14:textId="77777777" w:rsidR="002F2ED1" w:rsidRPr="002F167A" w:rsidRDefault="00504E70" w:rsidP="00416F14">
      <w:pPr>
        <w:pStyle w:val="Heading3"/>
        <w:widowControl w:val="0"/>
        <w:ind w:left="1701" w:hanging="992"/>
      </w:pPr>
      <w:r w:rsidRPr="002F167A">
        <w:t>If</w:t>
      </w:r>
      <w:r w:rsidR="0055384E" w:rsidRPr="002F167A">
        <w:t xml:space="preserve"> </w:t>
      </w:r>
      <w:r w:rsidR="006A4FE9" w:rsidRPr="002F167A">
        <w:t xml:space="preserve">the Employee </w:t>
      </w:r>
      <w:r w:rsidR="002F2ED1" w:rsidRPr="002F167A">
        <w:t xml:space="preserve">is not </w:t>
      </w:r>
      <w:r w:rsidR="005A4BD8" w:rsidRPr="002F167A">
        <w:t xml:space="preserve">rostered to </w:t>
      </w:r>
      <w:r w:rsidR="002F2ED1" w:rsidRPr="002F167A">
        <w:t xml:space="preserve">work: </w:t>
      </w:r>
    </w:p>
    <w:p w14:paraId="5FB758F2" w14:textId="7D959686" w:rsidR="002F2ED1" w:rsidRPr="002F167A" w:rsidRDefault="007D118C" w:rsidP="00416F14">
      <w:pPr>
        <w:pStyle w:val="Heading4"/>
        <w:widowControl w:val="0"/>
        <w:ind w:left="2268" w:hanging="567"/>
      </w:pPr>
      <w:r>
        <w:t>TZV</w:t>
      </w:r>
      <w:r w:rsidR="002F2ED1" w:rsidRPr="002F167A">
        <w:t xml:space="preserve"> and the </w:t>
      </w:r>
      <w:r w:rsidR="006A4FE9" w:rsidRPr="002F167A">
        <w:t>Employee</w:t>
      </w:r>
      <w:r w:rsidR="002F2ED1" w:rsidRPr="002F167A">
        <w:t xml:space="preserve"> will endeavour to arrange a shift swap by agreement; </w:t>
      </w:r>
      <w:r w:rsidR="007F0250" w:rsidRPr="002F167A">
        <w:t>or</w:t>
      </w:r>
    </w:p>
    <w:p w14:paraId="17DC336D" w14:textId="505887FA" w:rsidR="002F2ED1" w:rsidRPr="002F167A" w:rsidRDefault="002F2ED1" w:rsidP="00416F14">
      <w:pPr>
        <w:pStyle w:val="Heading4"/>
        <w:widowControl w:val="0"/>
        <w:ind w:left="2268" w:hanging="567"/>
      </w:pPr>
      <w:r w:rsidRPr="002F167A">
        <w:t xml:space="preserve">if a shift swap cannot be arranged and the </w:t>
      </w:r>
      <w:r w:rsidR="006A4FE9" w:rsidRPr="002F167A">
        <w:t>Employee</w:t>
      </w:r>
      <w:r w:rsidRPr="002F167A">
        <w:t xml:space="preserve"> attends o</w:t>
      </w:r>
      <w:r w:rsidR="0006308B" w:rsidRPr="002F167A">
        <w:t>n a day off, they will be paid O</w:t>
      </w:r>
      <w:r w:rsidRPr="002F167A">
        <w:t xml:space="preserve">vertime for the duration of the meeting and reasonable travel time if the delegate needs to travel to a work location other than </w:t>
      </w:r>
      <w:r w:rsidR="007024E9" w:rsidRPr="002F167A">
        <w:t>their</w:t>
      </w:r>
      <w:r w:rsidRPr="002F167A">
        <w:t xml:space="preserve"> usual place of wor</w:t>
      </w:r>
      <w:r w:rsidR="007F0250" w:rsidRPr="002F167A">
        <w:t>k at their ordinary rate of pay.</w:t>
      </w:r>
    </w:p>
    <w:p w14:paraId="75ADAB92" w14:textId="77777777" w:rsidR="007F0250" w:rsidRPr="002F167A" w:rsidRDefault="007F0250" w:rsidP="008B5A4B">
      <w:pPr>
        <w:pStyle w:val="Heading3"/>
        <w:widowControl w:val="0"/>
        <w:ind w:left="1418" w:hanging="709"/>
      </w:pPr>
      <w:r w:rsidRPr="002F167A">
        <w:t>T</w:t>
      </w:r>
      <w:r w:rsidR="002F2ED1" w:rsidRPr="002F167A">
        <w:t>ravel reimbursement is not payable if</w:t>
      </w:r>
      <w:r w:rsidRPr="002F167A">
        <w:t>:</w:t>
      </w:r>
    </w:p>
    <w:p w14:paraId="229BEB1D" w14:textId="77777777" w:rsidR="002F2ED1" w:rsidRPr="002F167A" w:rsidRDefault="002F2ED1" w:rsidP="00416F14">
      <w:pPr>
        <w:pStyle w:val="Heading4"/>
        <w:widowControl w:val="0"/>
        <w:ind w:left="2268" w:hanging="567"/>
      </w:pPr>
      <w:r w:rsidRPr="002F167A">
        <w:t xml:space="preserve">a pool car is available; </w:t>
      </w:r>
      <w:r w:rsidR="007F0250" w:rsidRPr="002F167A">
        <w:t>or</w:t>
      </w:r>
    </w:p>
    <w:p w14:paraId="529780BD" w14:textId="77777777" w:rsidR="002F2ED1" w:rsidRPr="002F167A" w:rsidRDefault="002F2ED1" w:rsidP="00416F14">
      <w:pPr>
        <w:pStyle w:val="Heading4"/>
        <w:widowControl w:val="0"/>
        <w:ind w:left="2268" w:hanging="567"/>
      </w:pPr>
      <w:r w:rsidRPr="002F167A">
        <w:t>it was practicable to use the pool car</w:t>
      </w:r>
      <w:r w:rsidR="006A4FE9" w:rsidRPr="002F167A">
        <w:t xml:space="preserve"> </w:t>
      </w:r>
      <w:r w:rsidR="007F0250" w:rsidRPr="002F167A">
        <w:t>to carpool and it was not used.</w:t>
      </w:r>
    </w:p>
    <w:p w14:paraId="1932BE43" w14:textId="501CFF4C" w:rsidR="002F2ED1" w:rsidRPr="002F167A" w:rsidRDefault="007D118C" w:rsidP="008B5A4B">
      <w:pPr>
        <w:pStyle w:val="Heading3"/>
        <w:widowControl w:val="0"/>
        <w:ind w:left="1418" w:hanging="709"/>
      </w:pPr>
      <w:r>
        <w:t>TZV</w:t>
      </w:r>
      <w:r w:rsidR="002F2ED1" w:rsidRPr="002F167A">
        <w:t xml:space="preserve"> will make a Myki (or equivalent) card </w:t>
      </w:r>
      <w:r w:rsidR="006A4FE9" w:rsidRPr="002F167A">
        <w:t xml:space="preserve">available </w:t>
      </w:r>
      <w:r w:rsidR="002F2ED1" w:rsidRPr="002F167A">
        <w:t xml:space="preserve">as an alternative. </w:t>
      </w:r>
    </w:p>
    <w:p w14:paraId="4AB9BD85" w14:textId="77777777" w:rsidR="002F2ED1" w:rsidRPr="002F167A" w:rsidRDefault="002F2ED1" w:rsidP="008B5A4B">
      <w:pPr>
        <w:pStyle w:val="Heading1"/>
        <w:keepNext w:val="0"/>
        <w:widowControl w:val="0"/>
        <w:ind w:left="709" w:hanging="709"/>
      </w:pPr>
      <w:bookmarkStart w:id="11" w:name="_Ref433192197"/>
      <w:bookmarkStart w:id="12" w:name="_Ref433192201"/>
      <w:bookmarkStart w:id="13" w:name="_Toc163655672"/>
      <w:bookmarkStart w:id="14" w:name="_Ref169876990"/>
      <w:bookmarkStart w:id="15" w:name="_Toc170728782"/>
      <w:r w:rsidRPr="002F167A">
        <w:t>Definitions</w:t>
      </w:r>
      <w:bookmarkEnd w:id="11"/>
      <w:bookmarkEnd w:id="12"/>
      <w:bookmarkEnd w:id="13"/>
      <w:bookmarkEnd w:id="14"/>
      <w:bookmarkEnd w:id="15"/>
    </w:p>
    <w:p w14:paraId="52A88576" w14:textId="77777777" w:rsidR="002F2ED1" w:rsidRPr="002F167A" w:rsidRDefault="002F2ED1" w:rsidP="00A15213">
      <w:pPr>
        <w:pStyle w:val="BodyIndent1"/>
        <w:widowControl w:val="0"/>
        <w:ind w:hanging="142"/>
      </w:pPr>
      <w:r w:rsidRPr="002F167A">
        <w:t xml:space="preserve">In this </w:t>
      </w:r>
      <w:r w:rsidR="00922616" w:rsidRPr="002F167A">
        <w:t>A</w:t>
      </w:r>
      <w:r w:rsidRPr="002F167A">
        <w:t>greement:</w:t>
      </w:r>
    </w:p>
    <w:p w14:paraId="2614DA28" w14:textId="1E4BD312" w:rsidR="006B09ED" w:rsidRPr="002F167A" w:rsidRDefault="007D118C" w:rsidP="006B09ED">
      <w:pPr>
        <w:pStyle w:val="BodyIndent1"/>
        <w:ind w:left="709"/>
      </w:pPr>
      <w:r>
        <w:rPr>
          <w:b/>
        </w:rPr>
        <w:t>TZV</w:t>
      </w:r>
      <w:r w:rsidR="006B09ED" w:rsidRPr="002F167A">
        <w:rPr>
          <w:b/>
        </w:rPr>
        <w:t xml:space="preserve"> </w:t>
      </w:r>
      <w:r w:rsidR="006B09ED" w:rsidRPr="002F167A">
        <w:t xml:space="preserve">means </w:t>
      </w:r>
      <w:r w:rsidR="00673EBC" w:rsidRPr="002F167A">
        <w:t>Triple Zero</w:t>
      </w:r>
      <w:r w:rsidR="006B09ED" w:rsidRPr="002F167A">
        <w:t xml:space="preserve"> Victoria.</w:t>
      </w:r>
    </w:p>
    <w:p w14:paraId="246115EB" w14:textId="6F7B1DBC" w:rsidR="00170D44" w:rsidRPr="002F167A" w:rsidRDefault="00170D44" w:rsidP="006B09ED">
      <w:pPr>
        <w:pStyle w:val="BodyIndent1"/>
        <w:ind w:left="709"/>
      </w:pPr>
      <w:r w:rsidRPr="002F167A">
        <w:rPr>
          <w:b/>
          <w:bCs/>
        </w:rPr>
        <w:t xml:space="preserve">2019 Agreement </w:t>
      </w:r>
      <w:r w:rsidRPr="002F167A">
        <w:t xml:space="preserve">means the </w:t>
      </w:r>
      <w:r w:rsidRPr="002F167A">
        <w:rPr>
          <w:i/>
          <w:iCs/>
        </w:rPr>
        <w:t>Emergency Services Telecommunications Authority Operational Employees Enterprise Agreement 2019</w:t>
      </w:r>
      <w:r w:rsidRPr="002F167A">
        <w:t>.</w:t>
      </w:r>
    </w:p>
    <w:p w14:paraId="6130AF47" w14:textId="5BF92892" w:rsidR="00B74F8C" w:rsidRPr="002F167A" w:rsidRDefault="00B74F8C" w:rsidP="00B74F8C">
      <w:pPr>
        <w:pStyle w:val="BodyIndent1"/>
        <w:widowControl w:val="0"/>
        <w:ind w:left="0" w:firstLine="709"/>
        <w:rPr>
          <w:b/>
        </w:rPr>
      </w:pPr>
      <w:r w:rsidRPr="002F167A">
        <w:rPr>
          <w:b/>
        </w:rPr>
        <w:t>Agreement means</w:t>
      </w:r>
      <w:r w:rsidRPr="002F167A">
        <w:rPr>
          <w:bCs/>
        </w:rPr>
        <w:t xml:space="preserve"> the </w:t>
      </w:r>
      <w:r w:rsidRPr="002F167A">
        <w:rPr>
          <w:bCs/>
          <w:i/>
          <w:iCs/>
        </w:rPr>
        <w:t>Triple Zero Victoria Operations Enterprise Agreement 2024</w:t>
      </w:r>
      <w:r w:rsidRPr="002F167A">
        <w:rPr>
          <w:bCs/>
        </w:rPr>
        <w:t>.</w:t>
      </w:r>
    </w:p>
    <w:p w14:paraId="049C6160" w14:textId="45998462" w:rsidR="003926BD" w:rsidRPr="002F167A" w:rsidRDefault="003926BD" w:rsidP="006B09ED">
      <w:pPr>
        <w:pStyle w:val="BodyIndent1"/>
        <w:ind w:left="709"/>
      </w:pPr>
      <w:r w:rsidRPr="002F167A">
        <w:rPr>
          <w:b/>
          <w:bCs/>
        </w:rPr>
        <w:t xml:space="preserve">Appropriately Authorised Officer of </w:t>
      </w:r>
      <w:r w:rsidR="007D118C">
        <w:rPr>
          <w:b/>
          <w:bCs/>
        </w:rPr>
        <w:t>TZV</w:t>
      </w:r>
      <w:r w:rsidRPr="002F167A">
        <w:t xml:space="preserve"> means the relevant manager or executive who have authority to make the decision under </w:t>
      </w:r>
      <w:r w:rsidR="007D118C">
        <w:t>TZV</w:t>
      </w:r>
      <w:r w:rsidRPr="002F167A">
        <w:t>'s internal delegations and relevant policies/procedures.</w:t>
      </w:r>
    </w:p>
    <w:p w14:paraId="090205A7" w14:textId="77777777" w:rsidR="002F2ED1" w:rsidRPr="002F167A" w:rsidRDefault="002F2ED1" w:rsidP="00716AC9">
      <w:pPr>
        <w:pStyle w:val="BodyIndent1"/>
        <w:widowControl w:val="0"/>
        <w:ind w:left="0" w:firstLine="709"/>
      </w:pPr>
      <w:r w:rsidRPr="002F167A">
        <w:rPr>
          <w:b/>
        </w:rPr>
        <w:t>AV</w:t>
      </w:r>
      <w:r w:rsidRPr="002F167A">
        <w:t xml:space="preserve"> means Ambulance Victoria.</w:t>
      </w:r>
    </w:p>
    <w:p w14:paraId="2D9F9855" w14:textId="77777777" w:rsidR="00F8031B" w:rsidRPr="002F167A" w:rsidRDefault="002F2ED1" w:rsidP="008B5A4B">
      <w:pPr>
        <w:pStyle w:val="BodyIndent1"/>
        <w:widowControl w:val="0"/>
        <w:ind w:left="709"/>
      </w:pPr>
      <w:r w:rsidRPr="002F167A">
        <w:rPr>
          <w:b/>
        </w:rPr>
        <w:t>Award</w:t>
      </w:r>
      <w:r w:rsidRPr="002F167A">
        <w:t xml:space="preserve"> means the </w:t>
      </w:r>
      <w:r w:rsidR="00B37672" w:rsidRPr="002F167A">
        <w:t>Victorian State Government Agencies Award 2015</w:t>
      </w:r>
      <w:r w:rsidR="00F8031B" w:rsidRPr="002F167A">
        <w:t>.</w:t>
      </w:r>
    </w:p>
    <w:p w14:paraId="5EA3C55A" w14:textId="7FBA25D0" w:rsidR="002F2ED1" w:rsidRPr="002F167A" w:rsidRDefault="002F2ED1" w:rsidP="008B5A4B">
      <w:pPr>
        <w:pStyle w:val="BodyIndent1"/>
        <w:widowControl w:val="0"/>
        <w:ind w:left="709"/>
      </w:pPr>
      <w:r w:rsidRPr="002F167A">
        <w:rPr>
          <w:b/>
        </w:rPr>
        <w:t>Ballarat</w:t>
      </w:r>
      <w:r w:rsidR="004F5014" w:rsidRPr="002F167A">
        <w:rPr>
          <w:b/>
        </w:rPr>
        <w:t xml:space="preserve"> or BALSECC</w:t>
      </w:r>
      <w:r w:rsidRPr="002F167A">
        <w:t xml:space="preserve"> means </w:t>
      </w:r>
      <w:r w:rsidR="007D118C">
        <w:t>TZV</w:t>
      </w:r>
      <w:r w:rsidRPr="002F167A">
        <w:t xml:space="preserve">’s Ballarat operations centre, or other building replacing the Ballarat Centre for </w:t>
      </w:r>
      <w:r w:rsidR="007D118C">
        <w:t>TZV</w:t>
      </w:r>
      <w:r w:rsidRPr="002F167A">
        <w:t>’s operations purposes.</w:t>
      </w:r>
    </w:p>
    <w:p w14:paraId="4BD6EAAE" w14:textId="67968597" w:rsidR="002F2ED1" w:rsidRPr="002F167A" w:rsidRDefault="002F2ED1" w:rsidP="008B5A4B">
      <w:pPr>
        <w:pStyle w:val="BodyIndent1"/>
        <w:widowControl w:val="0"/>
        <w:ind w:left="709"/>
      </w:pPr>
      <w:r w:rsidRPr="002F167A">
        <w:rPr>
          <w:b/>
        </w:rPr>
        <w:t>Base Salary</w:t>
      </w:r>
      <w:r w:rsidRPr="002F167A">
        <w:t xml:space="preserve"> means the </w:t>
      </w:r>
      <w:r w:rsidR="0038104A" w:rsidRPr="002F167A">
        <w:t xml:space="preserve">relevant </w:t>
      </w:r>
      <w:r w:rsidRPr="002F167A">
        <w:t>annual salary pr</w:t>
      </w:r>
      <w:r w:rsidR="008C660C" w:rsidRPr="002F167A">
        <w:t>escribed in</w:t>
      </w:r>
      <w:r w:rsidR="00FF6FE9" w:rsidRPr="002F167A">
        <w:t xml:space="preserve"> Schedule 1</w:t>
      </w:r>
      <w:r w:rsidRPr="002F167A">
        <w:t xml:space="preserve"> for each position as varied in accordance with this Agreement.</w:t>
      </w:r>
    </w:p>
    <w:p w14:paraId="0EF5FF03" w14:textId="56D6E1FE" w:rsidR="002F2ED1" w:rsidRPr="002F167A" w:rsidRDefault="002F2ED1" w:rsidP="008B5A4B">
      <w:pPr>
        <w:pStyle w:val="BodyIndent1"/>
        <w:widowControl w:val="0"/>
        <w:ind w:left="709"/>
      </w:pPr>
      <w:r w:rsidRPr="002F167A">
        <w:rPr>
          <w:b/>
        </w:rPr>
        <w:t>Centre</w:t>
      </w:r>
      <w:r w:rsidRPr="002F167A">
        <w:t xml:space="preserve"> means a communications facility from which </w:t>
      </w:r>
      <w:r w:rsidR="007D118C">
        <w:t>TZV</w:t>
      </w:r>
      <w:r w:rsidR="00EF593E" w:rsidRPr="002F167A">
        <w:t xml:space="preserve"> </w:t>
      </w:r>
      <w:r w:rsidRPr="002F167A">
        <w:t xml:space="preserve">operates emergency communications services. </w:t>
      </w:r>
    </w:p>
    <w:p w14:paraId="0E44DBDA" w14:textId="77777777" w:rsidR="002F2ED1" w:rsidRPr="002F167A" w:rsidRDefault="002F2ED1" w:rsidP="008B5A4B">
      <w:pPr>
        <w:pStyle w:val="BodyIndent1"/>
        <w:ind w:left="709"/>
      </w:pPr>
      <w:r w:rsidRPr="002F167A">
        <w:rPr>
          <w:b/>
        </w:rPr>
        <w:t>CFA</w:t>
      </w:r>
      <w:r w:rsidRPr="002F167A">
        <w:t xml:space="preserve"> means Country Fire Authority</w:t>
      </w:r>
      <w:r w:rsidR="004A08C3" w:rsidRPr="002F167A">
        <w:t>.</w:t>
      </w:r>
    </w:p>
    <w:p w14:paraId="02B2F1CC" w14:textId="3C14813C" w:rsidR="002F2ED1" w:rsidRPr="002F167A" w:rsidRDefault="002F2ED1" w:rsidP="008B5A4B">
      <w:pPr>
        <w:pStyle w:val="BodyIndent1"/>
        <w:ind w:left="709"/>
      </w:pPr>
      <w:r w:rsidRPr="002F167A">
        <w:rPr>
          <w:b/>
        </w:rPr>
        <w:t xml:space="preserve">Computer Aided Dispatch </w:t>
      </w:r>
      <w:r w:rsidRPr="002F167A">
        <w:t>(</w:t>
      </w:r>
      <w:r w:rsidR="007F0250" w:rsidRPr="002F167A">
        <w:t>“</w:t>
      </w:r>
      <w:r w:rsidRPr="002F167A">
        <w:rPr>
          <w:b/>
        </w:rPr>
        <w:t>CAD</w:t>
      </w:r>
      <w:r w:rsidR="007F0250" w:rsidRPr="002F167A">
        <w:t>”</w:t>
      </w:r>
      <w:r w:rsidRPr="002F167A">
        <w:t xml:space="preserve">) means the information technology systems used by </w:t>
      </w:r>
      <w:r w:rsidR="007D118C">
        <w:t>TZV</w:t>
      </w:r>
      <w:r w:rsidRPr="002F167A">
        <w:t xml:space="preserve"> in the provision of emergency communications services.</w:t>
      </w:r>
    </w:p>
    <w:p w14:paraId="25F2CA0C" w14:textId="77777777" w:rsidR="002F2ED1" w:rsidRPr="002F167A" w:rsidRDefault="002F2ED1" w:rsidP="008B5A4B">
      <w:pPr>
        <w:pStyle w:val="BodyIndent1"/>
        <w:ind w:left="709"/>
      </w:pPr>
      <w:r w:rsidRPr="002F167A">
        <w:rPr>
          <w:b/>
        </w:rPr>
        <w:lastRenderedPageBreak/>
        <w:t>Continuous Shift</w:t>
      </w:r>
      <w:r w:rsidRPr="002F167A">
        <w:t xml:space="preserve"> means a continuous shift roster</w:t>
      </w:r>
      <w:r w:rsidR="008C660C" w:rsidRPr="002F167A">
        <w:t xml:space="preserve"> that operates through seven</w:t>
      </w:r>
      <w:r w:rsidRPr="002F167A">
        <w:t xml:space="preserve"> days per week and regularly includes work on weekends and Public Holidays.</w:t>
      </w:r>
    </w:p>
    <w:p w14:paraId="6E3DE4E8" w14:textId="3E35044F" w:rsidR="002F2ED1" w:rsidRPr="002F167A" w:rsidRDefault="002F2ED1" w:rsidP="00253957">
      <w:pPr>
        <w:pStyle w:val="BodyIndent1"/>
        <w:ind w:left="709"/>
      </w:pPr>
      <w:r w:rsidRPr="002F167A">
        <w:rPr>
          <w:b/>
        </w:rPr>
        <w:t>Customer</w:t>
      </w:r>
      <w:r w:rsidRPr="002F167A">
        <w:t xml:space="preserve"> means any one or more of the </w:t>
      </w:r>
      <w:r w:rsidR="00AA77C2" w:rsidRPr="002F167A">
        <w:t>e</w:t>
      </w:r>
      <w:r w:rsidRPr="002F167A">
        <w:t xml:space="preserve">mergency </w:t>
      </w:r>
      <w:r w:rsidR="00AA77C2" w:rsidRPr="002F167A">
        <w:t>s</w:t>
      </w:r>
      <w:r w:rsidRPr="002F167A">
        <w:t xml:space="preserve">ervice </w:t>
      </w:r>
      <w:r w:rsidR="00AA77C2" w:rsidRPr="002F167A">
        <w:t>o</w:t>
      </w:r>
      <w:r w:rsidRPr="002F167A">
        <w:t xml:space="preserve">rganisations (e.g. Victoria Police, the Victoria State Emergency Service, </w:t>
      </w:r>
      <w:r w:rsidR="00E267A4" w:rsidRPr="002F167A">
        <w:t>FRV</w:t>
      </w:r>
      <w:r w:rsidRPr="002F167A">
        <w:t xml:space="preserve">, </w:t>
      </w:r>
      <w:r w:rsidR="00E267A4" w:rsidRPr="002F167A">
        <w:t>CFA</w:t>
      </w:r>
      <w:r w:rsidRPr="002F167A">
        <w:t xml:space="preserve">, Ambulance Victoria), and any present or prospective client of </w:t>
      </w:r>
      <w:r w:rsidR="007D118C">
        <w:t>TZV</w:t>
      </w:r>
      <w:r w:rsidRPr="002F167A">
        <w:t>.</w:t>
      </w:r>
    </w:p>
    <w:p w14:paraId="0A0641A0" w14:textId="61725423" w:rsidR="009B385A" w:rsidRPr="002F167A" w:rsidRDefault="009B385A" w:rsidP="009B385A">
      <w:pPr>
        <w:pStyle w:val="BodyIndent1"/>
        <w:ind w:left="709"/>
      </w:pPr>
      <w:r w:rsidRPr="002F167A">
        <w:rPr>
          <w:b/>
        </w:rPr>
        <w:t>Diploma of Management (or equivalent)</w:t>
      </w:r>
      <w:r w:rsidRPr="002F167A">
        <w:t xml:space="preserve"> means the formal diploma course sponsored by </w:t>
      </w:r>
      <w:r w:rsidR="007D118C">
        <w:t>TZV</w:t>
      </w:r>
      <w:r w:rsidRPr="002F167A">
        <w:t xml:space="preserve"> that includes core modules, elective units and group projects approved by </w:t>
      </w:r>
      <w:r w:rsidR="007D118C">
        <w:t>TZV</w:t>
      </w:r>
      <w:r w:rsidRPr="002F167A">
        <w:t>.</w:t>
      </w:r>
    </w:p>
    <w:p w14:paraId="5CA0E4D4" w14:textId="3A3D2088" w:rsidR="00B74F8C" w:rsidRPr="002F167A" w:rsidRDefault="00B74F8C" w:rsidP="00B74F8C">
      <w:pPr>
        <w:pStyle w:val="BodyIndent1"/>
        <w:ind w:left="709"/>
      </w:pPr>
      <w:r w:rsidRPr="002F167A">
        <w:rPr>
          <w:b/>
        </w:rPr>
        <w:t xml:space="preserve">Early Knock Off Shift or ‘EKO Shift’ </w:t>
      </w:r>
      <w:r w:rsidRPr="002F167A">
        <w:rPr>
          <w:bCs/>
        </w:rPr>
        <w:t>means</w:t>
      </w:r>
      <w:r w:rsidRPr="002F167A">
        <w:rPr>
          <w:b/>
        </w:rPr>
        <w:t xml:space="preserve"> </w:t>
      </w:r>
      <w:r w:rsidRPr="002F167A">
        <w:rPr>
          <w:bCs/>
        </w:rPr>
        <w:t xml:space="preserve">a shift of </w:t>
      </w:r>
      <w:r w:rsidRPr="002F167A">
        <w:t xml:space="preserve">7.5 or 7 hours which is rostered by the relevant </w:t>
      </w:r>
      <w:r w:rsidR="007D118C">
        <w:t>TZV</w:t>
      </w:r>
      <w:r w:rsidRPr="002F167A">
        <w:t xml:space="preserve"> officer subject to clause </w:t>
      </w:r>
      <w:r w:rsidR="004258ED" w:rsidRPr="002F167A">
        <w:fldChar w:fldCharType="begin"/>
      </w:r>
      <w:r w:rsidR="004258ED" w:rsidRPr="002F167A">
        <w:instrText xml:space="preserve"> REF _Ref17627732 \w \h  \* MERGEFORMAT </w:instrText>
      </w:r>
      <w:r w:rsidR="004258ED" w:rsidRPr="002F167A">
        <w:fldChar w:fldCharType="separate"/>
      </w:r>
      <w:r w:rsidR="00FA67FE">
        <w:t>15.12</w:t>
      </w:r>
      <w:r w:rsidR="004258ED" w:rsidRPr="002F167A">
        <w:fldChar w:fldCharType="end"/>
      </w:r>
      <w:r w:rsidR="004258ED" w:rsidRPr="002F167A">
        <w:t xml:space="preserve"> </w:t>
      </w:r>
      <w:r w:rsidRPr="002F167A">
        <w:t>(8 weeks’ notice clause).</w:t>
      </w:r>
    </w:p>
    <w:p w14:paraId="4382DAD9" w14:textId="4286020F" w:rsidR="00B816B3" w:rsidRPr="002F167A" w:rsidRDefault="00B816B3" w:rsidP="00B74F8C">
      <w:pPr>
        <w:pStyle w:val="BodyIndent1"/>
        <w:ind w:left="709"/>
        <w:rPr>
          <w:bCs/>
        </w:rPr>
      </w:pPr>
      <w:r w:rsidRPr="002F167A">
        <w:rPr>
          <w:b/>
        </w:rPr>
        <w:t>ECO</w:t>
      </w:r>
      <w:r w:rsidR="00306574" w:rsidRPr="002F167A">
        <w:rPr>
          <w:b/>
        </w:rPr>
        <w:t xml:space="preserve"> </w:t>
      </w:r>
      <w:r w:rsidR="00306574" w:rsidRPr="002F167A">
        <w:rPr>
          <w:bCs/>
        </w:rPr>
        <w:t>means</w:t>
      </w:r>
      <w:r w:rsidRPr="002F167A">
        <w:rPr>
          <w:b/>
        </w:rPr>
        <w:t xml:space="preserve"> </w:t>
      </w:r>
      <w:r w:rsidRPr="002F167A">
        <w:rPr>
          <w:bCs/>
        </w:rPr>
        <w:t>Emergency Communications Officer</w:t>
      </w:r>
      <w:r w:rsidRPr="002F167A">
        <w:rPr>
          <w:b/>
        </w:rPr>
        <w:t xml:space="preserve"> </w:t>
      </w:r>
    </w:p>
    <w:p w14:paraId="5783921D" w14:textId="1C91F3B4" w:rsidR="002F2ED1" w:rsidRPr="002F167A" w:rsidRDefault="002F2ED1" w:rsidP="008B5A4B">
      <w:pPr>
        <w:pStyle w:val="BodyIndent1"/>
        <w:ind w:left="709"/>
      </w:pPr>
      <w:r w:rsidRPr="002F167A">
        <w:rPr>
          <w:b/>
        </w:rPr>
        <w:t>Employee</w:t>
      </w:r>
      <w:r w:rsidRPr="002F167A">
        <w:t xml:space="preserve"> means a person employed by </w:t>
      </w:r>
      <w:r w:rsidR="007D118C">
        <w:t>TZV</w:t>
      </w:r>
      <w:r w:rsidRPr="002F167A">
        <w:t xml:space="preserve"> in various operational classifications as defined in this Agreement.</w:t>
      </w:r>
    </w:p>
    <w:p w14:paraId="6D8949DC" w14:textId="04E19342" w:rsidR="002F2ED1" w:rsidRPr="002F167A" w:rsidRDefault="002F2ED1" w:rsidP="008B5A4B">
      <w:pPr>
        <w:pStyle w:val="BodyIndent1"/>
        <w:ind w:left="709"/>
      </w:pPr>
      <w:r w:rsidRPr="002F167A">
        <w:rPr>
          <w:b/>
        </w:rPr>
        <w:t>Employer</w:t>
      </w:r>
      <w:r w:rsidRPr="002F167A">
        <w:t xml:space="preserve"> means </w:t>
      </w:r>
      <w:r w:rsidR="00280A23" w:rsidRPr="002F167A">
        <w:t>Triple Zero Victoria</w:t>
      </w:r>
      <w:r w:rsidRPr="002F167A">
        <w:t>.</w:t>
      </w:r>
    </w:p>
    <w:p w14:paraId="46E36945" w14:textId="3B01BA88" w:rsidR="002F2ED1" w:rsidRPr="002F167A" w:rsidRDefault="00F8467C" w:rsidP="008B5A4B">
      <w:pPr>
        <w:pStyle w:val="BodyIndent1"/>
        <w:ind w:left="709"/>
      </w:pPr>
      <w:r w:rsidRPr="002F167A">
        <w:rPr>
          <w:b/>
        </w:rPr>
        <w:t>ERTCOMM</w:t>
      </w:r>
      <w:r w:rsidRPr="002F167A">
        <w:t xml:space="preserve"> </w:t>
      </w:r>
      <w:r w:rsidR="002F2ED1" w:rsidRPr="002F167A">
        <w:t xml:space="preserve">means emergency ambulance service communications. </w:t>
      </w:r>
    </w:p>
    <w:p w14:paraId="4C5DBD5C" w14:textId="799FC6A4" w:rsidR="000444CE" w:rsidRPr="002F167A" w:rsidRDefault="000444CE" w:rsidP="000444CE">
      <w:pPr>
        <w:pStyle w:val="BodyIndent1"/>
        <w:ind w:left="709"/>
        <w:rPr>
          <w:bCs/>
        </w:rPr>
      </w:pPr>
      <w:r w:rsidRPr="002F167A">
        <w:rPr>
          <w:b/>
        </w:rPr>
        <w:t>ESO</w:t>
      </w:r>
      <w:r w:rsidR="00306574" w:rsidRPr="002F167A">
        <w:rPr>
          <w:b/>
        </w:rPr>
        <w:t xml:space="preserve"> </w:t>
      </w:r>
      <w:r w:rsidR="00306574" w:rsidRPr="002F167A">
        <w:rPr>
          <w:bCs/>
        </w:rPr>
        <w:t>means</w:t>
      </w:r>
      <w:r w:rsidRPr="002F167A">
        <w:rPr>
          <w:b/>
        </w:rPr>
        <w:t xml:space="preserve"> </w:t>
      </w:r>
      <w:r w:rsidRPr="002F167A">
        <w:rPr>
          <w:bCs/>
        </w:rPr>
        <w:t>Emergency Service Organisation</w:t>
      </w:r>
    </w:p>
    <w:p w14:paraId="01DAF08B" w14:textId="474AC888" w:rsidR="00B87845" w:rsidRPr="002F167A" w:rsidRDefault="00B87845" w:rsidP="000444CE">
      <w:pPr>
        <w:pStyle w:val="BodyIndent1"/>
        <w:ind w:left="709"/>
      </w:pPr>
      <w:r w:rsidRPr="002F167A">
        <w:rPr>
          <w:b/>
          <w:bCs/>
        </w:rPr>
        <w:t>Fire Danger Period</w:t>
      </w:r>
      <w:r w:rsidRPr="002F167A">
        <w:t xml:space="preserve"> means the Fire Danger Period determined by CFA Chief Executive Officer as per the </w:t>
      </w:r>
      <w:r w:rsidRPr="002F167A">
        <w:rPr>
          <w:i/>
          <w:iCs/>
        </w:rPr>
        <w:t>Country Fire Authority</w:t>
      </w:r>
      <w:r w:rsidRPr="002F167A">
        <w:t xml:space="preserve"> Act (VIC) 1958.</w:t>
      </w:r>
    </w:p>
    <w:p w14:paraId="53339C38" w14:textId="52BAEC94" w:rsidR="00716AC9" w:rsidRPr="002F167A" w:rsidRDefault="009B385A" w:rsidP="00EC10D3">
      <w:pPr>
        <w:pStyle w:val="BodyIndent1"/>
        <w:ind w:left="709"/>
      </w:pPr>
      <w:r w:rsidRPr="002F167A">
        <w:rPr>
          <w:b/>
          <w:bCs/>
        </w:rPr>
        <w:t xml:space="preserve">FTE </w:t>
      </w:r>
      <w:r w:rsidRPr="002F167A">
        <w:t xml:space="preserve">means full-time equivalent </w:t>
      </w:r>
      <w:r w:rsidR="00C259B5" w:rsidRPr="002F167A">
        <w:t xml:space="preserve">(38 hours) </w:t>
      </w:r>
      <w:r w:rsidRPr="002F167A">
        <w:t>and is a term used to refer to Employee headcount in people or hours.</w:t>
      </w:r>
    </w:p>
    <w:p w14:paraId="1F2E0F7B" w14:textId="22EF58EF" w:rsidR="00E267A4" w:rsidRPr="002F167A" w:rsidRDefault="00E267A4" w:rsidP="008B5A4B">
      <w:pPr>
        <w:pStyle w:val="BodyIndent1"/>
        <w:ind w:left="709"/>
      </w:pPr>
      <w:r w:rsidRPr="002F167A">
        <w:rPr>
          <w:b/>
          <w:bCs/>
        </w:rPr>
        <w:t>FRV</w:t>
      </w:r>
      <w:r w:rsidRPr="002F167A">
        <w:t xml:space="preserve"> means Fire Rescue Victoria.</w:t>
      </w:r>
    </w:p>
    <w:p w14:paraId="064D7B47" w14:textId="6647C499" w:rsidR="002F2ED1" w:rsidRPr="002F167A" w:rsidRDefault="002F2ED1" w:rsidP="008B5A4B">
      <w:pPr>
        <w:pStyle w:val="BodyIndent1"/>
        <w:ind w:left="709"/>
      </w:pPr>
      <w:r w:rsidRPr="002F167A">
        <w:rPr>
          <w:b/>
        </w:rPr>
        <w:t>Full-time Employee</w:t>
      </w:r>
      <w:r w:rsidRPr="002F167A">
        <w:t xml:space="preserve"> means an </w:t>
      </w:r>
      <w:r w:rsidR="008F186D" w:rsidRPr="002F167A">
        <w:t>E</w:t>
      </w:r>
      <w:r w:rsidRPr="002F167A">
        <w:t xml:space="preserve">mployee whose hours of work are prescribed in </w:t>
      </w:r>
      <w:r w:rsidR="008C660C" w:rsidRPr="002F167A">
        <w:t>c</w:t>
      </w:r>
      <w:r w:rsidRPr="002F167A">
        <w:t xml:space="preserve">lause </w:t>
      </w:r>
      <w:r w:rsidR="00714BF4" w:rsidRPr="002F167A">
        <w:fldChar w:fldCharType="begin"/>
      </w:r>
      <w:r w:rsidR="0002042A" w:rsidRPr="002F167A">
        <w:instrText xml:space="preserve"> REF _Ref433192210 \w \h </w:instrText>
      </w:r>
      <w:r w:rsidR="00FF6FE9" w:rsidRPr="002F167A">
        <w:instrText xml:space="preserve"> \* MERGEFORMAT </w:instrText>
      </w:r>
      <w:r w:rsidR="00714BF4" w:rsidRPr="002F167A">
        <w:fldChar w:fldCharType="separate"/>
      </w:r>
      <w:r w:rsidR="00FA67FE">
        <w:t>12</w:t>
      </w:r>
      <w:r w:rsidR="00714BF4" w:rsidRPr="002F167A">
        <w:fldChar w:fldCharType="end"/>
      </w:r>
      <w:r w:rsidRPr="002F167A">
        <w:t xml:space="preserve"> of this Agreement.</w:t>
      </w:r>
    </w:p>
    <w:p w14:paraId="657F0571" w14:textId="54904C38" w:rsidR="002F2ED1" w:rsidRPr="002F167A" w:rsidRDefault="002F2ED1" w:rsidP="008B5A4B">
      <w:pPr>
        <w:pStyle w:val="BodyIndent1"/>
        <w:ind w:left="709"/>
      </w:pPr>
      <w:r w:rsidRPr="002F167A">
        <w:rPr>
          <w:b/>
        </w:rPr>
        <w:t>FWC</w:t>
      </w:r>
      <w:r w:rsidRPr="002F167A">
        <w:t xml:space="preserve"> means the Fair Work Commission</w:t>
      </w:r>
      <w:r w:rsidR="00910EDC" w:rsidRPr="002F167A">
        <w:t xml:space="preserve"> or its successor</w:t>
      </w:r>
      <w:r w:rsidRPr="002F167A">
        <w:t>.</w:t>
      </w:r>
    </w:p>
    <w:p w14:paraId="5500B829" w14:textId="7E4243C5" w:rsidR="002F2ED1" w:rsidRPr="002F167A" w:rsidRDefault="002F2ED1" w:rsidP="008B5A4B">
      <w:pPr>
        <w:pStyle w:val="BodyIndent1"/>
        <w:ind w:left="709"/>
      </w:pPr>
      <w:r w:rsidRPr="002F167A">
        <w:rPr>
          <w:b/>
        </w:rPr>
        <w:t>FW Act</w:t>
      </w:r>
      <w:r w:rsidRPr="002F167A">
        <w:t xml:space="preserve"> means the </w:t>
      </w:r>
      <w:r w:rsidRPr="002F167A">
        <w:rPr>
          <w:i/>
        </w:rPr>
        <w:t>Fair Work Act 2009</w:t>
      </w:r>
      <w:r w:rsidR="00B74F8C" w:rsidRPr="002F167A">
        <w:rPr>
          <w:i/>
        </w:rPr>
        <w:t xml:space="preserve"> (Cth)</w:t>
      </w:r>
      <w:r w:rsidRPr="002F167A">
        <w:t>.</w:t>
      </w:r>
    </w:p>
    <w:p w14:paraId="17A5DD41" w14:textId="56A7324B" w:rsidR="003224B8" w:rsidRPr="002F167A" w:rsidRDefault="002F2ED1" w:rsidP="008B5A4B">
      <w:pPr>
        <w:pStyle w:val="BodyIndent1"/>
        <w:ind w:left="709"/>
      </w:pPr>
      <w:r w:rsidRPr="002F167A">
        <w:rPr>
          <w:b/>
        </w:rPr>
        <w:t>FW Regulations</w:t>
      </w:r>
      <w:r w:rsidRPr="002F167A">
        <w:t xml:space="preserve"> means the </w:t>
      </w:r>
      <w:r w:rsidRPr="002F167A">
        <w:rPr>
          <w:i/>
        </w:rPr>
        <w:t>Fair Work Regulations 2009</w:t>
      </w:r>
      <w:r w:rsidR="00B74F8C" w:rsidRPr="002F167A">
        <w:rPr>
          <w:i/>
        </w:rPr>
        <w:t xml:space="preserve"> (Cth)</w:t>
      </w:r>
      <w:r w:rsidRPr="002F167A">
        <w:t>.</w:t>
      </w:r>
    </w:p>
    <w:p w14:paraId="5125D0B7" w14:textId="77777777" w:rsidR="00E152AE" w:rsidRPr="002F167A" w:rsidRDefault="00E152AE" w:rsidP="00716AC9">
      <w:pPr>
        <w:pStyle w:val="Heading3"/>
        <w:widowControl w:val="0"/>
        <w:numPr>
          <w:ilvl w:val="0"/>
          <w:numId w:val="0"/>
        </w:numPr>
        <w:ind w:firstLine="709"/>
      </w:pPr>
      <w:r w:rsidRPr="002F167A">
        <w:rPr>
          <w:b/>
          <w:bCs/>
        </w:rPr>
        <w:t>Immediate Family</w:t>
      </w:r>
      <w:r w:rsidRPr="002F167A">
        <w:t xml:space="preserve"> means:</w:t>
      </w:r>
    </w:p>
    <w:p w14:paraId="32C4EEF9" w14:textId="77777777" w:rsidR="00E152AE" w:rsidRPr="002F167A" w:rsidRDefault="00E152AE" w:rsidP="00E152AE">
      <w:pPr>
        <w:pStyle w:val="Heading4"/>
        <w:widowControl w:val="0"/>
        <w:ind w:left="2268" w:hanging="567"/>
      </w:pPr>
      <w:r w:rsidRPr="002F167A">
        <w:t xml:space="preserve">a spouse (former or current), de facto partner (former or current), child, parent, Full-time guardian, ward, grandparent, grandchild or sibling of the Employee; or </w:t>
      </w:r>
    </w:p>
    <w:p w14:paraId="48108EEA" w14:textId="77777777" w:rsidR="00E152AE" w:rsidRPr="002F167A" w:rsidRDefault="00E152AE" w:rsidP="00716AC9">
      <w:pPr>
        <w:pStyle w:val="Heading4"/>
        <w:widowControl w:val="0"/>
        <w:ind w:left="2268" w:hanging="567"/>
      </w:pPr>
      <w:r w:rsidRPr="002F167A">
        <w:t>a child, parent, Full-time guardian, ward, grandparent, grandchild, or sibling of a spouse (former or current) or de facto partner (former or current) of the Employee.</w:t>
      </w:r>
    </w:p>
    <w:p w14:paraId="466A03DB" w14:textId="4D1AB6B7" w:rsidR="00B74F8C" w:rsidRPr="002F167A" w:rsidRDefault="00B74F8C" w:rsidP="00B74F8C">
      <w:pPr>
        <w:pStyle w:val="BodyIndent1"/>
        <w:ind w:left="709"/>
      </w:pPr>
      <w:r w:rsidRPr="002F167A">
        <w:rPr>
          <w:b/>
        </w:rPr>
        <w:t xml:space="preserve">Make Up Hours </w:t>
      </w:r>
      <w:r w:rsidRPr="002F167A">
        <w:rPr>
          <w:bCs/>
        </w:rPr>
        <w:t>means</w:t>
      </w:r>
      <w:r w:rsidRPr="002F167A">
        <w:rPr>
          <w:b/>
        </w:rPr>
        <w:t xml:space="preserve"> </w:t>
      </w:r>
      <w:r w:rsidRPr="002F167A">
        <w:rPr>
          <w:bCs/>
        </w:rPr>
        <w:t xml:space="preserve">the </w:t>
      </w:r>
      <w:r w:rsidRPr="002F167A">
        <w:t xml:space="preserve">hours of work added to a Make Up Hours Pool for an Employee on Roster C to make up an average of 38 Ordinary Hours per week over the previous Roster Cycle as set out in clause </w:t>
      </w:r>
      <w:r w:rsidRPr="002F167A">
        <w:fldChar w:fldCharType="begin"/>
      </w:r>
      <w:r w:rsidRPr="002F167A">
        <w:instrText xml:space="preserve"> REF _Ref17627907 \r \h  \* MERGEFORMAT </w:instrText>
      </w:r>
      <w:r w:rsidRPr="002F167A">
        <w:fldChar w:fldCharType="separate"/>
      </w:r>
      <w:r w:rsidR="00FA67FE">
        <w:t>12.16</w:t>
      </w:r>
      <w:r w:rsidRPr="002F167A">
        <w:fldChar w:fldCharType="end"/>
      </w:r>
      <w:r w:rsidRPr="002F167A">
        <w:t>.</w:t>
      </w:r>
    </w:p>
    <w:p w14:paraId="3E477349" w14:textId="310C64B8" w:rsidR="002F2ED1" w:rsidRPr="002F167A" w:rsidRDefault="000749AA" w:rsidP="008B5A4B">
      <w:pPr>
        <w:pStyle w:val="BodyIndent1"/>
        <w:ind w:left="709"/>
      </w:pPr>
      <w:r w:rsidRPr="002F167A">
        <w:rPr>
          <w:b/>
        </w:rPr>
        <w:t>Mentor</w:t>
      </w:r>
      <w:r w:rsidR="002F2ED1" w:rsidRPr="002F167A">
        <w:t xml:space="preserve"> means an </w:t>
      </w:r>
      <w:r w:rsidR="008F186D" w:rsidRPr="002F167A">
        <w:t>E</w:t>
      </w:r>
      <w:r w:rsidR="002F2ED1" w:rsidRPr="002F167A">
        <w:t xml:space="preserve">mployee who is responsible for and acts as a guide and adviser to another </w:t>
      </w:r>
      <w:r w:rsidR="008F186D" w:rsidRPr="002F167A">
        <w:t>E</w:t>
      </w:r>
      <w:r w:rsidR="002F2ED1" w:rsidRPr="002F167A">
        <w:t>mployee during their tr</w:t>
      </w:r>
      <w:r w:rsidR="00F8031B" w:rsidRPr="002F167A">
        <w:t>aining / development phase while</w:t>
      </w:r>
      <w:r w:rsidR="002F2ED1" w:rsidRPr="002F167A">
        <w:t xml:space="preserve"> monitoring their performance assessing their individual learning needs and providing constructive feedback. “Mentor” also means an </w:t>
      </w:r>
      <w:r w:rsidR="008F186D" w:rsidRPr="002F167A">
        <w:t>E</w:t>
      </w:r>
      <w:r w:rsidR="002F2ED1" w:rsidRPr="002F167A">
        <w:t xml:space="preserve">mployee who provides on-shift familiarisation to </w:t>
      </w:r>
      <w:r w:rsidR="008F186D" w:rsidRPr="002F167A">
        <w:t>E</w:t>
      </w:r>
      <w:r w:rsidR="002F2ED1" w:rsidRPr="002F167A">
        <w:t xml:space="preserve">mployees who are complying with a prerequisite training course requirement or whilst the </w:t>
      </w:r>
      <w:r w:rsidR="008F186D" w:rsidRPr="002F167A">
        <w:t>E</w:t>
      </w:r>
      <w:r w:rsidR="002F2ED1" w:rsidRPr="002F167A">
        <w:t>mployees are in training.</w:t>
      </w:r>
    </w:p>
    <w:p w14:paraId="561E8DE9" w14:textId="49F917CC" w:rsidR="00F612FA" w:rsidRPr="002F167A" w:rsidRDefault="00F612FA" w:rsidP="00F612FA">
      <w:pPr>
        <w:pStyle w:val="BodyIndent1"/>
        <w:ind w:left="709"/>
      </w:pPr>
      <w:r w:rsidRPr="002F167A">
        <w:rPr>
          <w:b/>
        </w:rPr>
        <w:lastRenderedPageBreak/>
        <w:t>Multi-skilled Employee</w:t>
      </w:r>
      <w:r w:rsidRPr="002F167A">
        <w:t xml:space="preserve"> means </w:t>
      </w:r>
      <w:r w:rsidR="00A43E16" w:rsidRPr="002F167A">
        <w:t xml:space="preserve">an Employee qualified in their Primary Stream that also holds an additional skill/s in another Stream. </w:t>
      </w:r>
    </w:p>
    <w:p w14:paraId="04612BC8" w14:textId="77777777" w:rsidR="002F2ED1" w:rsidRPr="002F167A" w:rsidRDefault="002F2ED1" w:rsidP="008B5A4B">
      <w:pPr>
        <w:pStyle w:val="BodyIndent1"/>
        <w:ind w:left="709"/>
      </w:pPr>
      <w:r w:rsidRPr="002F167A">
        <w:rPr>
          <w:b/>
        </w:rPr>
        <w:t>NES</w:t>
      </w:r>
      <w:r w:rsidRPr="002F167A">
        <w:t xml:space="preserve"> means the National Employment Standards in the FW Act.</w:t>
      </w:r>
    </w:p>
    <w:p w14:paraId="1ED95B52" w14:textId="02DB765B" w:rsidR="008C3217" w:rsidRPr="002F167A" w:rsidRDefault="00F8467C" w:rsidP="008B5A4B">
      <w:pPr>
        <w:pStyle w:val="BodyIndent1"/>
        <w:ind w:left="709"/>
      </w:pPr>
      <w:r w:rsidRPr="002F167A">
        <w:rPr>
          <w:b/>
        </w:rPr>
        <w:t>NETCOMM</w:t>
      </w:r>
      <w:r w:rsidRPr="002F167A">
        <w:t xml:space="preserve"> </w:t>
      </w:r>
      <w:r w:rsidR="002F2ED1" w:rsidRPr="002F167A">
        <w:t>means non-emergency ambulance service communications.</w:t>
      </w:r>
    </w:p>
    <w:p w14:paraId="13910D18" w14:textId="77777777" w:rsidR="006B09ED" w:rsidRPr="002F167A" w:rsidRDefault="006B09ED" w:rsidP="008B5A4B">
      <w:pPr>
        <w:pStyle w:val="BodyIndent1"/>
        <w:ind w:left="709"/>
      </w:pPr>
      <w:r w:rsidRPr="002F167A">
        <w:rPr>
          <w:b/>
          <w:bCs/>
        </w:rPr>
        <w:t xml:space="preserve">Nonstandard Roster </w:t>
      </w:r>
      <w:r w:rsidRPr="002F167A">
        <w:t>means Roster E and Roster F.</w:t>
      </w:r>
    </w:p>
    <w:p w14:paraId="62BD0E01" w14:textId="7EF41547" w:rsidR="00EC10D3" w:rsidRPr="002F167A" w:rsidRDefault="00B754A1" w:rsidP="00EC10D3">
      <w:pPr>
        <w:pStyle w:val="BodyIndent1"/>
        <w:ind w:left="709"/>
      </w:pPr>
      <w:r w:rsidRPr="002F167A">
        <w:rPr>
          <w:b/>
        </w:rPr>
        <w:t>Ordinary Hours</w:t>
      </w:r>
      <w:r w:rsidRPr="002F167A">
        <w:t xml:space="preserve"> means the ordinary hours of work as set out in clause </w:t>
      </w:r>
      <w:r w:rsidRPr="002F167A">
        <w:fldChar w:fldCharType="begin"/>
      </w:r>
      <w:r w:rsidRPr="002F167A">
        <w:instrText xml:space="preserve"> REF _Ref17622637 \w \h </w:instrText>
      </w:r>
      <w:r w:rsidR="00FF6FE9" w:rsidRPr="002F167A">
        <w:instrText xml:space="preserve"> \* MERGEFORMAT </w:instrText>
      </w:r>
      <w:r w:rsidRPr="002F167A">
        <w:fldChar w:fldCharType="separate"/>
      </w:r>
      <w:r w:rsidR="00FA67FE">
        <w:t>12</w:t>
      </w:r>
      <w:r w:rsidRPr="002F167A">
        <w:fldChar w:fldCharType="end"/>
      </w:r>
      <w:r w:rsidR="00A50239" w:rsidRPr="002F167A">
        <w:t>.</w:t>
      </w:r>
    </w:p>
    <w:p w14:paraId="0087EF11" w14:textId="001B2815" w:rsidR="00B754A1" w:rsidRPr="002F167A" w:rsidRDefault="00B754A1" w:rsidP="00B754A1">
      <w:pPr>
        <w:pStyle w:val="BodyIndent1"/>
        <w:ind w:left="709"/>
      </w:pPr>
      <w:r w:rsidRPr="002F167A">
        <w:rPr>
          <w:b/>
        </w:rPr>
        <w:t>Overtime</w:t>
      </w:r>
      <w:r w:rsidRPr="002F167A">
        <w:t xml:space="preserve"> means time worked in excess of the rostered ordinary time hours per shift and for Full-time Employees that are eligible for the 38-hour week agreement in clause </w:t>
      </w:r>
      <w:r w:rsidRPr="002F167A">
        <w:fldChar w:fldCharType="begin"/>
      </w:r>
      <w:r w:rsidRPr="002F167A">
        <w:instrText xml:space="preserve"> REF _Ref17624459 \w \h </w:instrText>
      </w:r>
      <w:r w:rsidR="00FF6FE9" w:rsidRPr="002F167A">
        <w:instrText xml:space="preserve"> \* MERGEFORMAT </w:instrText>
      </w:r>
      <w:r w:rsidRPr="002F167A">
        <w:fldChar w:fldCharType="separate"/>
      </w:r>
      <w:r w:rsidR="00FA67FE">
        <w:t>14</w:t>
      </w:r>
      <w:r w:rsidRPr="002F167A">
        <w:fldChar w:fldCharType="end"/>
      </w:r>
      <w:r w:rsidRPr="002F167A">
        <w:t>, in excess of 40 hours per week.</w:t>
      </w:r>
    </w:p>
    <w:p w14:paraId="79EB0B28" w14:textId="77777777" w:rsidR="00B754A1" w:rsidRPr="002F167A" w:rsidRDefault="00B754A1" w:rsidP="008B5A4B">
      <w:pPr>
        <w:ind w:left="709"/>
        <w:rPr>
          <w:rFonts w:cs="Arial"/>
          <w:bCs/>
        </w:rPr>
      </w:pPr>
    </w:p>
    <w:p w14:paraId="4917EF46" w14:textId="5A1E064D" w:rsidR="00F612FA" w:rsidRPr="002F167A" w:rsidRDefault="00F612FA" w:rsidP="008B5A4B">
      <w:pPr>
        <w:ind w:left="709"/>
        <w:rPr>
          <w:rFonts w:cs="Arial"/>
          <w:bCs/>
        </w:rPr>
      </w:pPr>
      <w:r w:rsidRPr="002F167A">
        <w:rPr>
          <w:rFonts w:cs="Arial"/>
          <w:b/>
          <w:bCs/>
        </w:rPr>
        <w:t xml:space="preserve">Pay Period </w:t>
      </w:r>
      <w:r w:rsidRPr="002F167A">
        <w:rPr>
          <w:rFonts w:cs="Arial"/>
          <w:bCs/>
        </w:rPr>
        <w:t xml:space="preserve">means </w:t>
      </w:r>
      <w:r w:rsidR="007D118C">
        <w:rPr>
          <w:rFonts w:cs="Arial"/>
          <w:bCs/>
        </w:rPr>
        <w:t>TZV</w:t>
      </w:r>
      <w:r w:rsidRPr="002F167A">
        <w:rPr>
          <w:rFonts w:cs="Arial"/>
          <w:bCs/>
        </w:rPr>
        <w:t>’s fortnightly pay period</w:t>
      </w:r>
      <w:r w:rsidR="00DE0FD9" w:rsidRPr="002F167A">
        <w:rPr>
          <w:rFonts w:cs="Arial"/>
          <w:bCs/>
        </w:rPr>
        <w:t>.</w:t>
      </w:r>
    </w:p>
    <w:p w14:paraId="64BB8C45" w14:textId="77777777" w:rsidR="00B74F8C" w:rsidRPr="002F167A" w:rsidRDefault="00B74F8C" w:rsidP="00B74F8C">
      <w:pPr>
        <w:ind w:left="709"/>
        <w:rPr>
          <w:rFonts w:cs="Arial"/>
          <w:b/>
        </w:rPr>
      </w:pPr>
    </w:p>
    <w:p w14:paraId="7E46EC90" w14:textId="660FA4EA" w:rsidR="00B74F8C" w:rsidRPr="002F167A" w:rsidRDefault="00B74F8C" w:rsidP="00B74F8C">
      <w:pPr>
        <w:ind w:left="709"/>
        <w:rPr>
          <w:rFonts w:cs="Arial"/>
          <w:bCs/>
        </w:rPr>
      </w:pPr>
      <w:bookmarkStart w:id="16" w:name="_Hlk172631772"/>
      <w:r w:rsidRPr="002F167A">
        <w:rPr>
          <w:rFonts w:cs="Arial"/>
          <w:b/>
        </w:rPr>
        <w:t>Primary Stream</w:t>
      </w:r>
      <w:r w:rsidRPr="002F167A">
        <w:rPr>
          <w:rFonts w:cs="Arial"/>
          <w:bCs/>
        </w:rPr>
        <w:t xml:space="preserve"> means </w:t>
      </w:r>
      <w:r w:rsidRPr="002F167A">
        <w:rPr>
          <w:rFonts w:cs="Arial"/>
        </w:rPr>
        <w:t>the</w:t>
      </w:r>
      <w:r w:rsidR="007E0EA9" w:rsidRPr="002F167A">
        <w:rPr>
          <w:rFonts w:cs="Arial"/>
        </w:rPr>
        <w:t xml:space="preserve"> particular</w:t>
      </w:r>
      <w:r w:rsidRPr="002F167A">
        <w:rPr>
          <w:rFonts w:cs="Arial"/>
        </w:rPr>
        <w:t xml:space="preserve"> Stream an Employee </w:t>
      </w:r>
      <w:r w:rsidR="007E0EA9" w:rsidRPr="002F167A">
        <w:rPr>
          <w:rFonts w:cs="Arial"/>
        </w:rPr>
        <w:t>works in</w:t>
      </w:r>
      <w:r w:rsidRPr="002F167A">
        <w:rPr>
          <w:rFonts w:cs="Arial"/>
        </w:rPr>
        <w:t xml:space="preserve"> either upon commencing employment, or by agreement</w:t>
      </w:r>
      <w:r w:rsidR="00B87845" w:rsidRPr="002F167A">
        <w:rPr>
          <w:rFonts w:cs="Arial"/>
        </w:rPr>
        <w:t xml:space="preserve"> consisting of two</w:t>
      </w:r>
      <w:r w:rsidR="004E66D9" w:rsidRPr="002F167A">
        <w:rPr>
          <w:rFonts w:cs="Arial"/>
        </w:rPr>
        <w:t xml:space="preserve"> call taking skills and where relevant </w:t>
      </w:r>
      <w:r w:rsidR="00EB61A0" w:rsidRPr="002F167A">
        <w:rPr>
          <w:rFonts w:cs="Arial"/>
        </w:rPr>
        <w:t xml:space="preserve">up to </w:t>
      </w:r>
      <w:r w:rsidR="004E66D9" w:rsidRPr="002F167A">
        <w:rPr>
          <w:rFonts w:cs="Arial"/>
        </w:rPr>
        <w:t>two dispatch skills</w:t>
      </w:r>
      <w:bookmarkEnd w:id="16"/>
      <w:r w:rsidR="006834CA" w:rsidRPr="002F167A">
        <w:rPr>
          <w:rFonts w:cs="Arial"/>
        </w:rPr>
        <w:t>.</w:t>
      </w:r>
    </w:p>
    <w:p w14:paraId="36432B78" w14:textId="77777777" w:rsidR="009F7098" w:rsidRPr="002F167A" w:rsidRDefault="009F7098" w:rsidP="00B74F8C">
      <w:pPr>
        <w:rPr>
          <w:rFonts w:cs="Arial"/>
          <w:b/>
          <w:bCs/>
        </w:rPr>
      </w:pPr>
    </w:p>
    <w:p w14:paraId="49E768AB" w14:textId="77777777" w:rsidR="008C3217" w:rsidRPr="002F167A" w:rsidRDefault="008C3217" w:rsidP="008B5A4B">
      <w:pPr>
        <w:ind w:left="709"/>
        <w:rPr>
          <w:rFonts w:cs="Arial"/>
          <w:bCs/>
        </w:rPr>
      </w:pPr>
      <w:r w:rsidRPr="002F167A">
        <w:rPr>
          <w:rFonts w:cs="Arial"/>
          <w:b/>
          <w:bCs/>
        </w:rPr>
        <w:t xml:space="preserve">Roster Cycle </w:t>
      </w:r>
      <w:r w:rsidRPr="002F167A">
        <w:rPr>
          <w:rFonts w:cs="Arial"/>
          <w:bCs/>
        </w:rPr>
        <w:t>means</w:t>
      </w:r>
      <w:r w:rsidR="00DE0FD9" w:rsidRPr="002F167A">
        <w:rPr>
          <w:rFonts w:cs="Arial"/>
          <w:bCs/>
        </w:rPr>
        <w:t>:</w:t>
      </w:r>
    </w:p>
    <w:p w14:paraId="4DA74C4D" w14:textId="77777777" w:rsidR="008C3217" w:rsidRPr="002F167A" w:rsidRDefault="008C3217" w:rsidP="001B7936">
      <w:pPr>
        <w:pStyle w:val="Heading4"/>
        <w:widowControl w:val="0"/>
        <w:numPr>
          <w:ilvl w:val="3"/>
          <w:numId w:val="32"/>
        </w:numPr>
        <w:ind w:left="2268" w:hanging="567"/>
      </w:pPr>
      <w:r w:rsidRPr="002F167A">
        <w:t>for Employees on Roster A, a consecutive period of 8 weeks;</w:t>
      </w:r>
    </w:p>
    <w:p w14:paraId="2626FA32" w14:textId="77777777" w:rsidR="008C3217" w:rsidRPr="002F167A" w:rsidRDefault="008C3217" w:rsidP="00A15213">
      <w:pPr>
        <w:pStyle w:val="Heading4"/>
        <w:widowControl w:val="0"/>
        <w:ind w:left="2268" w:hanging="567"/>
      </w:pPr>
      <w:r w:rsidRPr="002F167A">
        <w:t xml:space="preserve">for Full-time Employees on Roster B, a consecutive period of 32 weeks, </w:t>
      </w:r>
      <w:r w:rsidR="00FA5C0D" w:rsidRPr="002F167A">
        <w:t xml:space="preserve">for </w:t>
      </w:r>
      <w:r w:rsidRPr="002F167A">
        <w:t>Part-time Employees on Roster B, a consecutive period of 8 weeks;</w:t>
      </w:r>
    </w:p>
    <w:p w14:paraId="405909EF" w14:textId="77777777" w:rsidR="008C3217" w:rsidRPr="002F167A" w:rsidRDefault="008C3217" w:rsidP="00A15213">
      <w:pPr>
        <w:pStyle w:val="Heading4"/>
        <w:widowControl w:val="0"/>
        <w:ind w:left="2268" w:hanging="567"/>
      </w:pPr>
      <w:r w:rsidRPr="002F167A">
        <w:t>for Employees on Roster C, a consecutive period of 9 weeks;</w:t>
      </w:r>
    </w:p>
    <w:p w14:paraId="32DEF163" w14:textId="77777777" w:rsidR="008C3217" w:rsidRPr="002F167A" w:rsidRDefault="008C3217" w:rsidP="00A15213">
      <w:pPr>
        <w:pStyle w:val="Heading4"/>
        <w:widowControl w:val="0"/>
        <w:ind w:left="2268" w:hanging="567"/>
      </w:pPr>
      <w:r w:rsidRPr="002F167A">
        <w:t>for Employees on Roster D, 2 weeks;</w:t>
      </w:r>
    </w:p>
    <w:p w14:paraId="2DDF3B75" w14:textId="2C348E50" w:rsidR="006B09ED" w:rsidRPr="002F167A" w:rsidRDefault="008C3217" w:rsidP="00A15213">
      <w:pPr>
        <w:pStyle w:val="Heading4"/>
        <w:widowControl w:val="0"/>
        <w:ind w:left="2268" w:hanging="567"/>
      </w:pPr>
      <w:r w:rsidRPr="002F167A">
        <w:t>for Employees on Roster E, the number of weeks of the roster that the Employee follows</w:t>
      </w:r>
      <w:r w:rsidR="006B09ED" w:rsidRPr="002F167A">
        <w:t>;</w:t>
      </w:r>
    </w:p>
    <w:p w14:paraId="67F8BED5" w14:textId="77777777" w:rsidR="008C3217" w:rsidRPr="002F167A" w:rsidRDefault="006B09ED" w:rsidP="00A15213">
      <w:pPr>
        <w:pStyle w:val="Heading4"/>
        <w:widowControl w:val="0"/>
        <w:ind w:left="2268" w:hanging="567"/>
      </w:pPr>
      <w:r w:rsidRPr="002F167A">
        <w:t>for Employees on Roster F, the number of weeks of the roster that the Employee follows.</w:t>
      </w:r>
      <w:r w:rsidR="008C3217" w:rsidRPr="002F167A">
        <w:t xml:space="preserve"> </w:t>
      </w:r>
    </w:p>
    <w:p w14:paraId="4CBDEE95" w14:textId="77777777" w:rsidR="00751EB2" w:rsidRPr="002F167A" w:rsidRDefault="00751EB2" w:rsidP="008B5A4B">
      <w:pPr>
        <w:ind w:left="709"/>
        <w:rPr>
          <w:rFonts w:cs="Arial"/>
          <w:b/>
          <w:bCs/>
        </w:rPr>
      </w:pPr>
    </w:p>
    <w:p w14:paraId="2D76B7FA" w14:textId="6E0087F6" w:rsidR="008C3217" w:rsidRPr="002F167A" w:rsidRDefault="008C3217" w:rsidP="008B5A4B">
      <w:pPr>
        <w:ind w:left="709"/>
        <w:rPr>
          <w:rFonts w:cs="Arial"/>
          <w:bCs/>
        </w:rPr>
      </w:pPr>
      <w:r w:rsidRPr="002F167A">
        <w:rPr>
          <w:rFonts w:cs="Arial"/>
          <w:b/>
          <w:bCs/>
        </w:rPr>
        <w:t>Rostered Hours</w:t>
      </w:r>
      <w:r w:rsidRPr="002F167A">
        <w:rPr>
          <w:rFonts w:cs="Arial"/>
          <w:bCs/>
        </w:rPr>
        <w:t xml:space="preserve"> means the average number of hours per week that an Employee is rostered to work pursuant to their Roster as per </w:t>
      </w:r>
      <w:r w:rsidR="00EA0905" w:rsidRPr="002F167A">
        <w:rPr>
          <w:rFonts w:cs="Arial"/>
          <w:bCs/>
        </w:rPr>
        <w:t xml:space="preserve">clauses </w:t>
      </w:r>
      <w:r w:rsidR="00EA0905" w:rsidRPr="002F167A">
        <w:rPr>
          <w:rFonts w:cs="Arial"/>
          <w:bCs/>
        </w:rPr>
        <w:fldChar w:fldCharType="begin"/>
      </w:r>
      <w:r w:rsidR="00EA0905" w:rsidRPr="002F167A">
        <w:rPr>
          <w:rFonts w:cs="Arial"/>
          <w:bCs/>
        </w:rPr>
        <w:instrText xml:space="preserve"> REF _Ref17627288 \w \h </w:instrText>
      </w:r>
      <w:r w:rsidR="00FF6FE9" w:rsidRPr="002F167A">
        <w:rPr>
          <w:rFonts w:cs="Arial"/>
          <w:bCs/>
        </w:rPr>
        <w:instrText xml:space="preserve"> \* MERGEFORMAT </w:instrText>
      </w:r>
      <w:r w:rsidR="00EA0905" w:rsidRPr="002F167A">
        <w:rPr>
          <w:rFonts w:cs="Arial"/>
          <w:bCs/>
        </w:rPr>
      </w:r>
      <w:r w:rsidR="00EA0905" w:rsidRPr="002F167A">
        <w:rPr>
          <w:rFonts w:cs="Arial"/>
          <w:bCs/>
        </w:rPr>
        <w:fldChar w:fldCharType="separate"/>
      </w:r>
      <w:r w:rsidR="00FA67FE">
        <w:rPr>
          <w:rFonts w:cs="Arial"/>
          <w:bCs/>
        </w:rPr>
        <w:t>12.7</w:t>
      </w:r>
      <w:r w:rsidR="00EA0905" w:rsidRPr="002F167A">
        <w:rPr>
          <w:rFonts w:cs="Arial"/>
          <w:bCs/>
        </w:rPr>
        <w:fldChar w:fldCharType="end"/>
      </w:r>
      <w:r w:rsidR="00EA0905" w:rsidRPr="002F167A">
        <w:rPr>
          <w:rFonts w:cs="Arial"/>
          <w:bCs/>
        </w:rPr>
        <w:t xml:space="preserve"> to </w:t>
      </w:r>
      <w:r w:rsidR="00087B14" w:rsidRPr="002F167A">
        <w:rPr>
          <w:rFonts w:cs="Arial"/>
          <w:bCs/>
        </w:rPr>
        <w:fldChar w:fldCharType="begin"/>
      </w:r>
      <w:r w:rsidR="00087B14" w:rsidRPr="002F167A">
        <w:rPr>
          <w:rFonts w:cs="Arial"/>
          <w:bCs/>
        </w:rPr>
        <w:instrText xml:space="preserve"> REF _Ref163655897 \w \h </w:instrText>
      </w:r>
      <w:r w:rsidR="00FF6FE9" w:rsidRPr="002F167A">
        <w:rPr>
          <w:rFonts w:cs="Arial"/>
          <w:bCs/>
        </w:rPr>
        <w:instrText xml:space="preserve"> \* MERGEFORMAT </w:instrText>
      </w:r>
      <w:r w:rsidR="00087B14" w:rsidRPr="002F167A">
        <w:rPr>
          <w:rFonts w:cs="Arial"/>
          <w:bCs/>
        </w:rPr>
      </w:r>
      <w:r w:rsidR="00087B14" w:rsidRPr="002F167A">
        <w:rPr>
          <w:rFonts w:cs="Arial"/>
          <w:bCs/>
        </w:rPr>
        <w:fldChar w:fldCharType="separate"/>
      </w:r>
      <w:r w:rsidR="00FA67FE">
        <w:rPr>
          <w:rFonts w:cs="Arial"/>
          <w:bCs/>
        </w:rPr>
        <w:t>12.12</w:t>
      </w:r>
      <w:r w:rsidR="00087B14" w:rsidRPr="002F167A">
        <w:rPr>
          <w:rFonts w:cs="Arial"/>
          <w:bCs/>
        </w:rPr>
        <w:fldChar w:fldCharType="end"/>
      </w:r>
      <w:r w:rsidRPr="002F167A">
        <w:rPr>
          <w:rFonts w:cs="Arial"/>
          <w:bCs/>
        </w:rPr>
        <w:t xml:space="preserve">. </w:t>
      </w:r>
      <w:r w:rsidR="00FF6FE9" w:rsidRPr="002F167A">
        <w:rPr>
          <w:rFonts w:cs="Arial"/>
          <w:bCs/>
        </w:rPr>
        <w:t xml:space="preserve"> </w:t>
      </w:r>
      <w:r w:rsidRPr="002F167A">
        <w:rPr>
          <w:rFonts w:cs="Arial"/>
          <w:bCs/>
        </w:rPr>
        <w:t>Rostered Hours includes Ordinary Hours and any WIL or ROT hours.</w:t>
      </w:r>
    </w:p>
    <w:p w14:paraId="3E7CB03C" w14:textId="77777777" w:rsidR="00B754A1" w:rsidRPr="002F167A" w:rsidRDefault="00B754A1" w:rsidP="008B5A4B">
      <w:pPr>
        <w:ind w:left="709"/>
        <w:rPr>
          <w:rFonts w:cs="Arial"/>
          <w:bCs/>
        </w:rPr>
      </w:pPr>
    </w:p>
    <w:p w14:paraId="5081D366" w14:textId="5E45793B" w:rsidR="00B754A1" w:rsidRPr="002F167A" w:rsidRDefault="00B754A1" w:rsidP="00B74F8C">
      <w:pPr>
        <w:ind w:left="709"/>
        <w:rPr>
          <w:rFonts w:cs="Arial"/>
          <w:bCs/>
        </w:rPr>
      </w:pPr>
      <w:r w:rsidRPr="002F167A">
        <w:rPr>
          <w:rFonts w:cs="Arial"/>
          <w:b/>
          <w:bCs/>
        </w:rPr>
        <w:t>ROT</w:t>
      </w:r>
      <w:r w:rsidRPr="002F167A">
        <w:rPr>
          <w:rFonts w:cs="Arial"/>
          <w:bCs/>
        </w:rPr>
        <w:t xml:space="preserve"> </w:t>
      </w:r>
      <w:r w:rsidR="00F612FA" w:rsidRPr="002F167A">
        <w:rPr>
          <w:rFonts w:cs="Arial"/>
          <w:bCs/>
        </w:rPr>
        <w:t>means rotational overtime</w:t>
      </w:r>
      <w:r w:rsidR="00B74F8C" w:rsidRPr="002F167A">
        <w:rPr>
          <w:rFonts w:cs="Arial"/>
          <w:bCs/>
        </w:rPr>
        <w:t xml:space="preserve"> </w:t>
      </w:r>
      <w:r w:rsidR="00B74F8C" w:rsidRPr="002F167A">
        <w:t xml:space="preserve">as set out in clause </w:t>
      </w:r>
      <w:r w:rsidR="00B74F8C" w:rsidRPr="002F167A">
        <w:fldChar w:fldCharType="begin"/>
      </w:r>
      <w:r w:rsidR="00B74F8C" w:rsidRPr="002F167A">
        <w:instrText xml:space="preserve"> REF _Ref17732172 \r \h  \* MERGEFORMAT </w:instrText>
      </w:r>
      <w:r w:rsidR="00B74F8C" w:rsidRPr="002F167A">
        <w:fldChar w:fldCharType="separate"/>
      </w:r>
      <w:r w:rsidR="00FA67FE">
        <w:t>12.15</w:t>
      </w:r>
      <w:r w:rsidR="00B74F8C" w:rsidRPr="002F167A">
        <w:fldChar w:fldCharType="end"/>
      </w:r>
      <w:r w:rsidR="00B74F8C" w:rsidRPr="002F167A">
        <w:rPr>
          <w:rFonts w:cs="Arial"/>
          <w:bCs/>
        </w:rPr>
        <w:t>.</w:t>
      </w:r>
    </w:p>
    <w:p w14:paraId="2F31D58F" w14:textId="25DAA591" w:rsidR="00D02FEF" w:rsidRPr="002F167A" w:rsidRDefault="00D02FEF" w:rsidP="008B5A4B">
      <w:pPr>
        <w:ind w:left="709"/>
        <w:rPr>
          <w:rFonts w:cs="Arial"/>
          <w:bCs/>
        </w:rPr>
      </w:pPr>
    </w:p>
    <w:p w14:paraId="500E849D" w14:textId="4CB2058C" w:rsidR="00D02FEF" w:rsidRPr="002F167A" w:rsidRDefault="00D02FEF" w:rsidP="008B5A4B">
      <w:pPr>
        <w:ind w:left="709"/>
        <w:rPr>
          <w:rFonts w:cs="Arial"/>
          <w:bCs/>
        </w:rPr>
      </w:pPr>
      <w:r w:rsidRPr="002F167A">
        <w:rPr>
          <w:rFonts w:cs="Arial"/>
          <w:b/>
        </w:rPr>
        <w:t xml:space="preserve">Secondment means </w:t>
      </w:r>
      <w:r w:rsidRPr="002F167A">
        <w:rPr>
          <w:rFonts w:cs="Arial"/>
          <w:bCs/>
        </w:rPr>
        <w:t xml:space="preserve">temporary appointment as defined by the Secondment and Higher Duties </w:t>
      </w:r>
      <w:r w:rsidR="00434199" w:rsidRPr="002F167A">
        <w:rPr>
          <w:rFonts w:cs="Arial"/>
          <w:bCs/>
        </w:rPr>
        <w:t xml:space="preserve">Policy and </w:t>
      </w:r>
      <w:r w:rsidRPr="002F167A">
        <w:rPr>
          <w:rFonts w:cs="Arial"/>
          <w:bCs/>
        </w:rPr>
        <w:t>Guideline</w:t>
      </w:r>
      <w:r w:rsidR="00434199" w:rsidRPr="002F167A">
        <w:rPr>
          <w:rFonts w:cs="Arial"/>
          <w:bCs/>
        </w:rPr>
        <w:t xml:space="preserve"> (or successor)</w:t>
      </w:r>
      <w:r w:rsidR="0007518D" w:rsidRPr="002F167A">
        <w:rPr>
          <w:rFonts w:cs="Arial"/>
          <w:bCs/>
        </w:rPr>
        <w:t>.</w:t>
      </w:r>
      <w:r w:rsidRPr="002F167A">
        <w:rPr>
          <w:rFonts w:cs="Arial"/>
          <w:b/>
        </w:rPr>
        <w:t xml:space="preserve"> </w:t>
      </w:r>
    </w:p>
    <w:p w14:paraId="7CCF8ECE" w14:textId="77777777" w:rsidR="001371B4" w:rsidRPr="002F167A" w:rsidRDefault="001371B4" w:rsidP="008B5A4B">
      <w:pPr>
        <w:ind w:left="709"/>
        <w:rPr>
          <w:rFonts w:cs="Arial"/>
          <w:bCs/>
        </w:rPr>
      </w:pPr>
    </w:p>
    <w:p w14:paraId="097546B2" w14:textId="71D1E3A7" w:rsidR="001371B4" w:rsidRPr="002F167A" w:rsidRDefault="001371B4" w:rsidP="008B5A4B">
      <w:pPr>
        <w:ind w:left="709"/>
        <w:rPr>
          <w:rFonts w:cs="Arial"/>
          <w:bCs/>
        </w:rPr>
      </w:pPr>
      <w:r w:rsidRPr="002F167A">
        <w:rPr>
          <w:rFonts w:cs="Arial"/>
          <w:b/>
        </w:rPr>
        <w:t>Service</w:t>
      </w:r>
      <w:r w:rsidRPr="002F167A">
        <w:rPr>
          <w:rFonts w:cs="Arial"/>
          <w:bCs/>
        </w:rPr>
        <w:t xml:space="preserve"> means the 6 services provided to the </w:t>
      </w:r>
      <w:r w:rsidR="007E0EA9" w:rsidRPr="002F167A">
        <w:rPr>
          <w:rFonts w:cs="Arial"/>
          <w:bCs/>
        </w:rPr>
        <w:t>ESOs</w:t>
      </w:r>
      <w:r w:rsidRPr="002F167A">
        <w:rPr>
          <w:rFonts w:cs="Arial"/>
          <w:bCs/>
        </w:rPr>
        <w:t xml:space="preserve"> within the three Streams, </w:t>
      </w:r>
      <w:r w:rsidR="007E0EA9" w:rsidRPr="002F167A">
        <w:rPr>
          <w:rFonts w:cs="Arial"/>
          <w:bCs/>
        </w:rPr>
        <w:t>being</w:t>
      </w:r>
      <w:r w:rsidRPr="002F167A">
        <w:rPr>
          <w:rFonts w:cs="Arial"/>
          <w:bCs/>
        </w:rPr>
        <w:t>:</w:t>
      </w:r>
    </w:p>
    <w:p w14:paraId="72F17A67" w14:textId="77777777" w:rsidR="001371B4" w:rsidRPr="002F167A" w:rsidRDefault="001371B4" w:rsidP="008B5A4B">
      <w:pPr>
        <w:ind w:left="709"/>
        <w:rPr>
          <w:rFonts w:cs="Arial"/>
          <w:bCs/>
        </w:rPr>
      </w:pPr>
    </w:p>
    <w:p w14:paraId="7B13EDDE" w14:textId="05CC3E39" w:rsidR="001371B4" w:rsidRPr="002F167A" w:rsidRDefault="001371B4" w:rsidP="001B7936">
      <w:pPr>
        <w:pStyle w:val="ListParagraph"/>
        <w:numPr>
          <w:ilvl w:val="0"/>
          <w:numId w:val="38"/>
        </w:numPr>
        <w:spacing w:after="0" w:line="240" w:lineRule="auto"/>
        <w:textAlignment w:val="baseline"/>
        <w:rPr>
          <w:rFonts w:ascii="Arial" w:hAnsi="Arial" w:cs="Arial"/>
          <w:color w:val="000000"/>
          <w:sz w:val="20"/>
          <w:szCs w:val="20"/>
          <w:lang w:val="en-GB"/>
        </w:rPr>
      </w:pPr>
      <w:r w:rsidRPr="002F167A">
        <w:rPr>
          <w:rFonts w:ascii="Arial" w:hAnsi="Arial" w:cs="Arial"/>
          <w:color w:val="000000"/>
          <w:sz w:val="20"/>
          <w:szCs w:val="20"/>
          <w:lang w:val="en-GB"/>
        </w:rPr>
        <w:t>Ambulance - ERTCOMM, NETCOMM;</w:t>
      </w:r>
    </w:p>
    <w:p w14:paraId="469950D0" w14:textId="35F18226" w:rsidR="001371B4" w:rsidRPr="002F167A" w:rsidRDefault="001371B4" w:rsidP="001B7936">
      <w:pPr>
        <w:pStyle w:val="ListParagraph"/>
        <w:numPr>
          <w:ilvl w:val="0"/>
          <w:numId w:val="38"/>
        </w:numPr>
        <w:spacing w:after="0" w:line="240" w:lineRule="auto"/>
        <w:textAlignment w:val="baseline"/>
        <w:rPr>
          <w:rFonts w:ascii="Arial" w:hAnsi="Arial" w:cs="Arial"/>
          <w:color w:val="000000"/>
          <w:sz w:val="20"/>
          <w:szCs w:val="20"/>
          <w:lang w:val="en-GB"/>
        </w:rPr>
      </w:pPr>
      <w:r w:rsidRPr="002F167A">
        <w:rPr>
          <w:rFonts w:ascii="Arial" w:hAnsi="Arial" w:cs="Arial"/>
          <w:color w:val="000000"/>
          <w:sz w:val="20"/>
          <w:szCs w:val="20"/>
          <w:lang w:val="en-GB"/>
        </w:rPr>
        <w:t>Police/SES - Victoria Police (</w:t>
      </w:r>
      <w:r w:rsidRPr="002F167A">
        <w:rPr>
          <w:rFonts w:ascii="Arial" w:hAnsi="Arial" w:cs="Arial"/>
          <w:b/>
          <w:bCs/>
          <w:color w:val="000000"/>
          <w:sz w:val="20"/>
          <w:szCs w:val="20"/>
          <w:lang w:val="en-GB"/>
        </w:rPr>
        <w:t>VicPol</w:t>
      </w:r>
      <w:r w:rsidRPr="002F167A">
        <w:rPr>
          <w:rFonts w:ascii="Arial" w:hAnsi="Arial" w:cs="Arial"/>
          <w:color w:val="000000"/>
          <w:sz w:val="20"/>
          <w:szCs w:val="20"/>
          <w:lang w:val="en-GB"/>
        </w:rPr>
        <w:t>), State Emergency Services (</w:t>
      </w:r>
      <w:r w:rsidRPr="002F167A">
        <w:rPr>
          <w:rFonts w:ascii="Arial" w:hAnsi="Arial" w:cs="Arial"/>
          <w:b/>
          <w:bCs/>
          <w:color w:val="000000"/>
          <w:sz w:val="20"/>
          <w:szCs w:val="20"/>
          <w:lang w:val="en-GB"/>
        </w:rPr>
        <w:t>SES</w:t>
      </w:r>
      <w:r w:rsidRPr="002F167A">
        <w:rPr>
          <w:rFonts w:ascii="Arial" w:hAnsi="Arial" w:cs="Arial"/>
          <w:color w:val="000000"/>
          <w:sz w:val="20"/>
          <w:szCs w:val="20"/>
          <w:lang w:val="en-GB"/>
        </w:rPr>
        <w:t>); and</w:t>
      </w:r>
    </w:p>
    <w:p w14:paraId="03128B21" w14:textId="492480C7" w:rsidR="001371B4" w:rsidRPr="002F167A" w:rsidRDefault="001371B4" w:rsidP="001B7936">
      <w:pPr>
        <w:pStyle w:val="ListParagraph"/>
        <w:numPr>
          <w:ilvl w:val="0"/>
          <w:numId w:val="38"/>
        </w:numPr>
        <w:spacing w:after="0" w:line="240" w:lineRule="auto"/>
        <w:textAlignment w:val="baseline"/>
        <w:rPr>
          <w:rFonts w:cs="Arial"/>
          <w:color w:val="000000"/>
        </w:rPr>
      </w:pPr>
      <w:r w:rsidRPr="002F167A">
        <w:rPr>
          <w:rFonts w:ascii="Arial" w:hAnsi="Arial" w:cs="Arial"/>
          <w:color w:val="000000"/>
          <w:sz w:val="20"/>
          <w:szCs w:val="20"/>
        </w:rPr>
        <w:t>Fire - Fire Rescue Victoria (</w:t>
      </w:r>
      <w:r w:rsidRPr="002F167A">
        <w:rPr>
          <w:rFonts w:ascii="Arial" w:hAnsi="Arial" w:cs="Arial"/>
          <w:b/>
          <w:bCs/>
          <w:color w:val="000000"/>
          <w:sz w:val="20"/>
          <w:szCs w:val="20"/>
        </w:rPr>
        <w:t>FRV</w:t>
      </w:r>
      <w:r w:rsidRPr="002F167A">
        <w:rPr>
          <w:rFonts w:ascii="Arial" w:hAnsi="Arial" w:cs="Arial"/>
          <w:color w:val="000000"/>
          <w:sz w:val="20"/>
          <w:szCs w:val="20"/>
        </w:rPr>
        <w:t>), Country Fire Authority (</w:t>
      </w:r>
      <w:r w:rsidRPr="002F167A">
        <w:rPr>
          <w:rFonts w:ascii="Arial" w:hAnsi="Arial" w:cs="Arial"/>
          <w:b/>
          <w:bCs/>
          <w:color w:val="000000"/>
          <w:sz w:val="20"/>
          <w:szCs w:val="20"/>
        </w:rPr>
        <w:t>CFA</w:t>
      </w:r>
      <w:r w:rsidRPr="002F167A">
        <w:rPr>
          <w:rFonts w:ascii="Arial" w:hAnsi="Arial" w:cs="Arial"/>
          <w:color w:val="000000"/>
          <w:sz w:val="20"/>
          <w:szCs w:val="20"/>
        </w:rPr>
        <w:t>).</w:t>
      </w:r>
    </w:p>
    <w:p w14:paraId="1F97D596" w14:textId="1AED2345" w:rsidR="002F2ED1" w:rsidRPr="002F167A" w:rsidRDefault="002F2ED1" w:rsidP="008B5A4B">
      <w:pPr>
        <w:pStyle w:val="BodyIndent1"/>
        <w:ind w:left="709"/>
      </w:pPr>
      <w:r w:rsidRPr="002F167A">
        <w:rPr>
          <w:b/>
        </w:rPr>
        <w:t>Shift Worker</w:t>
      </w:r>
      <w:r w:rsidRPr="002F167A">
        <w:t xml:space="preserve"> means</w:t>
      </w:r>
      <w:r w:rsidR="00FB512C" w:rsidRPr="002F167A">
        <w:t xml:space="preserve">, </w:t>
      </w:r>
      <w:r w:rsidR="000F2F1E" w:rsidRPr="002F167A">
        <w:t xml:space="preserve">including </w:t>
      </w:r>
      <w:r w:rsidR="00FB512C" w:rsidRPr="002F167A">
        <w:t>for the purposes of the NES,</w:t>
      </w:r>
      <w:r w:rsidRPr="002F167A">
        <w:t xml:space="preserve"> an </w:t>
      </w:r>
      <w:r w:rsidR="008F186D" w:rsidRPr="002F167A">
        <w:t>E</w:t>
      </w:r>
      <w:r w:rsidRPr="002F167A">
        <w:t xml:space="preserve">mployee whose </w:t>
      </w:r>
      <w:r w:rsidR="0006308B" w:rsidRPr="002F167A">
        <w:t>O</w:t>
      </w:r>
      <w:r w:rsidRPr="002F167A">
        <w:t xml:space="preserve">rdinary </w:t>
      </w:r>
      <w:r w:rsidR="0006308B" w:rsidRPr="002F167A">
        <w:t>H</w:t>
      </w:r>
      <w:r w:rsidRPr="002F167A">
        <w:t>ours of work extend beyond day shift on Monday to Friday and includes persons who work regularly on Saturday or Sunday</w:t>
      </w:r>
      <w:r w:rsidR="00963FD6" w:rsidRPr="002F167A">
        <w:t xml:space="preserve">, </w:t>
      </w:r>
      <w:r w:rsidRPr="002F167A">
        <w:t xml:space="preserve">workers with variable rosters and </w:t>
      </w:r>
      <w:r w:rsidR="008F186D" w:rsidRPr="002F167A">
        <w:t>C</w:t>
      </w:r>
      <w:r w:rsidRPr="002F167A">
        <w:t xml:space="preserve">ontinuous </w:t>
      </w:r>
      <w:r w:rsidR="008F186D" w:rsidRPr="002F167A">
        <w:t>S</w:t>
      </w:r>
      <w:r w:rsidRPr="002F167A">
        <w:t>hift workers.</w:t>
      </w:r>
    </w:p>
    <w:p w14:paraId="7CA9B1E1" w14:textId="31694604" w:rsidR="001371B4" w:rsidRPr="002F167A" w:rsidRDefault="001371B4" w:rsidP="008B5A4B">
      <w:pPr>
        <w:pStyle w:val="BodyIndent1"/>
        <w:ind w:left="709"/>
      </w:pPr>
      <w:r w:rsidRPr="002F167A">
        <w:rPr>
          <w:b/>
          <w:bCs/>
        </w:rPr>
        <w:t xml:space="preserve">Skill </w:t>
      </w:r>
      <w:r w:rsidRPr="002F167A">
        <w:t>means the 12 Skills across all Streams, being:</w:t>
      </w:r>
    </w:p>
    <w:p w14:paraId="5C0E71EB" w14:textId="77777777" w:rsidR="004F5014" w:rsidRPr="002F167A" w:rsidRDefault="004F5014" w:rsidP="00716AC9">
      <w:pPr>
        <w:pStyle w:val="BodyIndent1"/>
        <w:spacing w:before="0"/>
        <w:ind w:left="709"/>
      </w:pPr>
    </w:p>
    <w:p w14:paraId="7301690B" w14:textId="19D583FF" w:rsidR="001371B4" w:rsidRPr="002F167A" w:rsidRDefault="001371B4" w:rsidP="001B7936">
      <w:pPr>
        <w:pStyle w:val="ListParagraph"/>
        <w:numPr>
          <w:ilvl w:val="0"/>
          <w:numId w:val="39"/>
        </w:numPr>
        <w:spacing w:after="0" w:line="240" w:lineRule="auto"/>
        <w:textAlignment w:val="baseline"/>
        <w:rPr>
          <w:rStyle w:val="ui-provider"/>
          <w:rFonts w:ascii="Arial" w:hAnsi="Arial" w:cs="Arial"/>
          <w:sz w:val="20"/>
          <w:szCs w:val="20"/>
          <w:lang w:val="en-GB"/>
        </w:rPr>
      </w:pPr>
      <w:r w:rsidRPr="002F167A">
        <w:rPr>
          <w:rFonts w:ascii="Arial" w:hAnsi="Arial" w:cs="Arial"/>
          <w:sz w:val="20"/>
          <w:szCs w:val="20"/>
          <w:lang w:val="en-GB"/>
        </w:rPr>
        <w:lastRenderedPageBreak/>
        <w:t xml:space="preserve">Ambulance - </w:t>
      </w:r>
      <w:r w:rsidRPr="002F167A">
        <w:rPr>
          <w:rStyle w:val="ui-provider"/>
          <w:rFonts w:ascii="Arial" w:hAnsi="Arial" w:cs="Arial"/>
          <w:sz w:val="20"/>
          <w:szCs w:val="20"/>
          <w:lang w:val="en-GB"/>
        </w:rPr>
        <w:t>Call-Taking AMB ERT, Call-Taking AMB NET, Dispatch AMB ERTCOMM</w:t>
      </w:r>
      <w:r w:rsidRPr="002F167A">
        <w:rPr>
          <w:rStyle w:val="ui-provider"/>
          <w:rFonts w:ascii="Arial" w:hAnsi="Arial" w:cs="Arial"/>
          <w:sz w:val="20"/>
          <w:szCs w:val="20"/>
        </w:rPr>
        <w:t xml:space="preserve"> </w:t>
      </w:r>
      <w:r w:rsidRPr="002F167A">
        <w:rPr>
          <w:rStyle w:val="ui-provider"/>
          <w:rFonts w:ascii="Arial" w:hAnsi="Arial" w:cs="Arial"/>
          <w:sz w:val="20"/>
          <w:szCs w:val="20"/>
          <w:lang w:val="en-GB"/>
        </w:rPr>
        <w:t>and Dispatch AMB NETCOMM</w:t>
      </w:r>
      <w:r w:rsidR="004F5014" w:rsidRPr="002F167A">
        <w:rPr>
          <w:rStyle w:val="ui-provider"/>
          <w:rFonts w:ascii="Arial" w:hAnsi="Arial" w:cs="Arial"/>
          <w:sz w:val="20"/>
          <w:szCs w:val="20"/>
        </w:rPr>
        <w:t>;</w:t>
      </w:r>
    </w:p>
    <w:p w14:paraId="1827CF52" w14:textId="77777777" w:rsidR="001371B4" w:rsidRPr="002F167A" w:rsidRDefault="001371B4" w:rsidP="001B7936">
      <w:pPr>
        <w:pStyle w:val="ListParagraph"/>
        <w:numPr>
          <w:ilvl w:val="0"/>
          <w:numId w:val="39"/>
        </w:numPr>
        <w:spacing w:after="0" w:line="240" w:lineRule="auto"/>
        <w:textAlignment w:val="baseline"/>
        <w:rPr>
          <w:rStyle w:val="ui-provider"/>
          <w:rFonts w:ascii="Arial" w:hAnsi="Arial" w:cs="Arial"/>
          <w:sz w:val="20"/>
          <w:szCs w:val="20"/>
          <w:lang w:val="en-GB"/>
        </w:rPr>
      </w:pPr>
      <w:r w:rsidRPr="002F167A">
        <w:rPr>
          <w:rStyle w:val="ui-provider"/>
          <w:rFonts w:ascii="Arial" w:hAnsi="Arial" w:cs="Arial"/>
          <w:sz w:val="20"/>
          <w:szCs w:val="20"/>
          <w:lang w:val="en-GB"/>
        </w:rPr>
        <w:t>Police/SES - Call-Taking Police, Call-Taking SES, Dispatch POL</w:t>
      </w:r>
      <w:r w:rsidRPr="002F167A">
        <w:rPr>
          <w:rStyle w:val="ui-provider"/>
          <w:rFonts w:ascii="Arial" w:hAnsi="Arial" w:cs="Arial"/>
          <w:sz w:val="20"/>
          <w:szCs w:val="20"/>
        </w:rPr>
        <w:t xml:space="preserve"> and</w:t>
      </w:r>
      <w:r w:rsidRPr="002F167A">
        <w:rPr>
          <w:rStyle w:val="ui-provider"/>
          <w:rFonts w:ascii="Arial" w:hAnsi="Arial" w:cs="Arial"/>
          <w:sz w:val="20"/>
          <w:szCs w:val="20"/>
          <w:lang w:val="en-GB"/>
        </w:rPr>
        <w:t xml:space="preserve"> Dispatch SES</w:t>
      </w:r>
      <w:r w:rsidRPr="002F167A">
        <w:rPr>
          <w:rStyle w:val="ui-provider"/>
          <w:rFonts w:ascii="Arial" w:hAnsi="Arial" w:cs="Arial"/>
          <w:sz w:val="20"/>
          <w:szCs w:val="20"/>
        </w:rPr>
        <w:t>;</w:t>
      </w:r>
      <w:r w:rsidRPr="002F167A">
        <w:rPr>
          <w:rStyle w:val="ui-provider"/>
          <w:rFonts w:ascii="Arial" w:hAnsi="Arial" w:cs="Arial"/>
          <w:sz w:val="20"/>
          <w:szCs w:val="20"/>
          <w:lang w:val="en-GB"/>
        </w:rPr>
        <w:t xml:space="preserve"> and</w:t>
      </w:r>
    </w:p>
    <w:p w14:paraId="40310714" w14:textId="5BEDEB4A" w:rsidR="001371B4" w:rsidRPr="002F167A" w:rsidRDefault="001371B4" w:rsidP="001B7936">
      <w:pPr>
        <w:pStyle w:val="ListParagraph"/>
        <w:numPr>
          <w:ilvl w:val="0"/>
          <w:numId w:val="39"/>
        </w:numPr>
        <w:spacing w:after="0" w:line="240" w:lineRule="auto"/>
        <w:textAlignment w:val="baseline"/>
      </w:pPr>
      <w:r w:rsidRPr="002F167A">
        <w:rPr>
          <w:rStyle w:val="ui-provider"/>
          <w:rFonts w:ascii="Arial" w:hAnsi="Arial" w:cs="Arial"/>
          <w:sz w:val="20"/>
          <w:szCs w:val="20"/>
        </w:rPr>
        <w:t>Fire - Call-Taking Fire FRV, Call-Taking Fire CFA, Dispatch Fire FRV and Dispatch Fire CFA.</w:t>
      </w:r>
    </w:p>
    <w:p w14:paraId="1EE993B1" w14:textId="76F73307" w:rsidR="002F2ED1" w:rsidRPr="002F167A" w:rsidRDefault="002F2ED1" w:rsidP="008B5A4B">
      <w:pPr>
        <w:pStyle w:val="BodyIndent1"/>
        <w:ind w:left="709"/>
      </w:pPr>
      <w:r w:rsidRPr="002F167A">
        <w:rPr>
          <w:b/>
        </w:rPr>
        <w:t>Standard Operating Procedures</w:t>
      </w:r>
      <w:r w:rsidRPr="002F167A">
        <w:t xml:space="preserve"> means the administrative and operational procedures and rules under which </w:t>
      </w:r>
      <w:r w:rsidR="007D118C">
        <w:t>TZV</w:t>
      </w:r>
      <w:r w:rsidRPr="002F167A">
        <w:t xml:space="preserve"> </w:t>
      </w:r>
      <w:r w:rsidR="008F186D" w:rsidRPr="002F167A">
        <w:t>E</w:t>
      </w:r>
      <w:r w:rsidRPr="002F167A">
        <w:t>mployees must operate.</w:t>
      </w:r>
    </w:p>
    <w:p w14:paraId="01D3A99F" w14:textId="77777777" w:rsidR="006B09ED" w:rsidRPr="002F167A" w:rsidRDefault="006B09ED" w:rsidP="008B5A4B">
      <w:pPr>
        <w:pStyle w:val="BodyIndent1"/>
        <w:ind w:left="709"/>
      </w:pPr>
      <w:r w:rsidRPr="002F167A">
        <w:rPr>
          <w:b/>
          <w:bCs/>
        </w:rPr>
        <w:t xml:space="preserve">Standard Roster </w:t>
      </w:r>
      <w:r w:rsidRPr="002F167A">
        <w:t>means Roster A, Roster B, Roster C and Roster D.</w:t>
      </w:r>
    </w:p>
    <w:p w14:paraId="31E24D5A" w14:textId="76B946F2" w:rsidR="00A43E16" w:rsidRPr="002F167A" w:rsidRDefault="00A43E16" w:rsidP="008B5A4B">
      <w:pPr>
        <w:pStyle w:val="BodyIndent1"/>
        <w:ind w:left="709"/>
      </w:pPr>
      <w:r w:rsidRPr="002F167A">
        <w:rPr>
          <w:b/>
          <w:bCs/>
        </w:rPr>
        <w:t xml:space="preserve">Stream </w:t>
      </w:r>
      <w:r w:rsidRPr="002F167A">
        <w:t>means</w:t>
      </w:r>
      <w:r w:rsidR="007E0EA9" w:rsidRPr="002F167A">
        <w:t xml:space="preserve"> each of</w:t>
      </w:r>
      <w:r w:rsidRPr="002F167A">
        <w:t xml:space="preserve"> the 3 </w:t>
      </w:r>
      <w:r w:rsidR="004F5014" w:rsidRPr="002F167A">
        <w:t>s</w:t>
      </w:r>
      <w:r w:rsidRPr="002F167A">
        <w:t xml:space="preserve">treams at </w:t>
      </w:r>
      <w:r w:rsidR="007D118C">
        <w:t>TZV</w:t>
      </w:r>
      <w:r w:rsidRPr="002F167A">
        <w:t>, being Ambulance, Police/SES and Fire.</w:t>
      </w:r>
    </w:p>
    <w:p w14:paraId="301EF4B5" w14:textId="00263C12" w:rsidR="002F2ED1" w:rsidRPr="002F167A" w:rsidRDefault="002F2ED1" w:rsidP="008B5A4B">
      <w:pPr>
        <w:pStyle w:val="BodyIndent1"/>
        <w:ind w:left="709"/>
      </w:pPr>
      <w:r w:rsidRPr="002F167A">
        <w:rPr>
          <w:b/>
        </w:rPr>
        <w:t>Tally Ho</w:t>
      </w:r>
      <w:r w:rsidRPr="002F167A">
        <w:t xml:space="preserve"> means </w:t>
      </w:r>
      <w:r w:rsidR="007D118C">
        <w:t>TZV</w:t>
      </w:r>
      <w:r w:rsidRPr="002F167A">
        <w:t xml:space="preserve">’s Tally Ho operations centre, or other building replacing the Tally Ho Centre for </w:t>
      </w:r>
      <w:r w:rsidR="007D118C">
        <w:t>TZV</w:t>
      </w:r>
      <w:r w:rsidRPr="002F167A">
        <w:t>’s operations purposes.</w:t>
      </w:r>
    </w:p>
    <w:p w14:paraId="2E9E8339" w14:textId="77777777" w:rsidR="00B223DC" w:rsidRPr="002F167A" w:rsidRDefault="00B223DC" w:rsidP="008B5A4B">
      <w:pPr>
        <w:pStyle w:val="BodyIndent1"/>
        <w:ind w:left="709"/>
        <w:rPr>
          <w:bCs/>
        </w:rPr>
      </w:pPr>
      <w:r w:rsidRPr="002F167A">
        <w:rPr>
          <w:b/>
        </w:rPr>
        <w:t xml:space="preserve">UCC </w:t>
      </w:r>
      <w:r w:rsidRPr="002F167A">
        <w:rPr>
          <w:bCs/>
        </w:rPr>
        <w:t>means Union Consultative Committee.</w:t>
      </w:r>
    </w:p>
    <w:p w14:paraId="121CE66B" w14:textId="1C176333" w:rsidR="002F2ED1" w:rsidRPr="002F167A" w:rsidRDefault="002F2ED1" w:rsidP="008B5A4B">
      <w:pPr>
        <w:pStyle w:val="BodyIndent1"/>
        <w:ind w:left="709"/>
      </w:pPr>
      <w:r w:rsidRPr="002F167A">
        <w:rPr>
          <w:b/>
        </w:rPr>
        <w:t>Union</w:t>
      </w:r>
      <w:r w:rsidRPr="002F167A">
        <w:t xml:space="preserve"> means: </w:t>
      </w:r>
    </w:p>
    <w:p w14:paraId="226839AC" w14:textId="77777777" w:rsidR="004F5014" w:rsidRPr="002F167A" w:rsidRDefault="004F5014" w:rsidP="00716AC9">
      <w:pPr>
        <w:pStyle w:val="BodyIndent1"/>
        <w:spacing w:before="0"/>
        <w:ind w:left="709"/>
      </w:pPr>
    </w:p>
    <w:p w14:paraId="79C05FFF" w14:textId="77777777" w:rsidR="002F2ED1" w:rsidRPr="002F167A" w:rsidRDefault="002F2ED1" w:rsidP="00716AC9">
      <w:pPr>
        <w:pStyle w:val="Heading4"/>
        <w:widowControl w:val="0"/>
        <w:numPr>
          <w:ilvl w:val="3"/>
          <w:numId w:val="29"/>
        </w:numPr>
        <w:spacing w:before="0"/>
        <w:ind w:left="1418" w:hanging="425"/>
      </w:pPr>
      <w:r w:rsidRPr="002F167A">
        <w:t xml:space="preserve">Communications, Electrical, Electronic, Energy, Information, Postal, Plumbing and Allied Services Union of Australia; </w:t>
      </w:r>
    </w:p>
    <w:p w14:paraId="642FC4A0" w14:textId="77777777" w:rsidR="0041785C" w:rsidRPr="002F167A" w:rsidRDefault="0041785C" w:rsidP="00716AC9">
      <w:pPr>
        <w:pStyle w:val="Heading4"/>
        <w:widowControl w:val="0"/>
        <w:spacing w:before="0"/>
        <w:ind w:left="1418" w:hanging="425"/>
      </w:pPr>
      <w:r w:rsidRPr="002F167A">
        <w:t xml:space="preserve">United Firefighters’ Union of Australia (Victoria Branch); </w:t>
      </w:r>
    </w:p>
    <w:p w14:paraId="17972C3B" w14:textId="77777777" w:rsidR="002F2ED1" w:rsidRPr="002F167A" w:rsidRDefault="00C46C17" w:rsidP="00716AC9">
      <w:pPr>
        <w:pStyle w:val="Heading4"/>
        <w:widowControl w:val="0"/>
        <w:spacing w:before="0"/>
        <w:ind w:left="1418" w:hanging="425"/>
      </w:pPr>
      <w:r w:rsidRPr="002F167A">
        <w:t>United Workers Union</w:t>
      </w:r>
      <w:r w:rsidR="00751EB2" w:rsidRPr="002F167A">
        <w:t>; and</w:t>
      </w:r>
    </w:p>
    <w:p w14:paraId="1D88A1D0" w14:textId="77777777" w:rsidR="00BF45B4" w:rsidRPr="002F167A" w:rsidRDefault="00751EB2" w:rsidP="00716AC9">
      <w:pPr>
        <w:pStyle w:val="Heading4"/>
        <w:widowControl w:val="0"/>
        <w:spacing w:before="0"/>
        <w:ind w:left="1418" w:hanging="425"/>
      </w:pPr>
      <w:r w:rsidRPr="002F167A">
        <w:t>Victorian Ambulance Union</w:t>
      </w:r>
      <w:r w:rsidR="00C46C17" w:rsidRPr="002F167A">
        <w:t xml:space="preserve"> Incorporated</w:t>
      </w:r>
      <w:r w:rsidR="005F28B8" w:rsidRPr="002F167A">
        <w:t xml:space="preserve"> (No. A0107043J)</w:t>
      </w:r>
      <w:r w:rsidR="00BF45B4" w:rsidRPr="002F167A">
        <w:t xml:space="preserve">; or </w:t>
      </w:r>
    </w:p>
    <w:p w14:paraId="1DB45BE4" w14:textId="77777777" w:rsidR="00751EB2" w:rsidRPr="002F167A" w:rsidRDefault="00BF45B4" w:rsidP="00716AC9">
      <w:pPr>
        <w:pStyle w:val="Heading4"/>
        <w:widowControl w:val="0"/>
        <w:spacing w:before="0"/>
        <w:ind w:left="1418" w:hanging="425"/>
      </w:pPr>
      <w:r w:rsidRPr="002F167A">
        <w:t>any successor entities of the above unions</w:t>
      </w:r>
      <w:r w:rsidR="00751EB2" w:rsidRPr="002F167A">
        <w:t>.</w:t>
      </w:r>
    </w:p>
    <w:p w14:paraId="2B35FD91" w14:textId="453002C7" w:rsidR="003C63E7" w:rsidRPr="002F167A" w:rsidRDefault="00B754A1" w:rsidP="008B5A4B">
      <w:pPr>
        <w:pStyle w:val="BodyIndent1"/>
        <w:ind w:left="709"/>
      </w:pPr>
      <w:r w:rsidRPr="002F167A">
        <w:rPr>
          <w:b/>
        </w:rPr>
        <w:t xml:space="preserve">Week in lieu or ‘WIL’ </w:t>
      </w:r>
      <w:r w:rsidRPr="002F167A">
        <w:t>refers to an entitlement accrued by Full-time Employees working on Roster A, B or D in recognition of the fact that their average Rostered Hours per week are greater than their Ordinary Hours</w:t>
      </w:r>
      <w:r w:rsidR="00B74F8C" w:rsidRPr="002F167A">
        <w:t xml:space="preserve"> as set out in clause </w:t>
      </w:r>
      <w:r w:rsidR="00B74F8C" w:rsidRPr="002F167A">
        <w:fldChar w:fldCharType="begin"/>
      </w:r>
      <w:r w:rsidR="00B74F8C" w:rsidRPr="002F167A">
        <w:instrText xml:space="preserve"> REF _Ref17624459 \r \h  \* MERGEFORMAT </w:instrText>
      </w:r>
      <w:r w:rsidR="00B74F8C" w:rsidRPr="002F167A">
        <w:fldChar w:fldCharType="separate"/>
      </w:r>
      <w:r w:rsidR="00FA67FE">
        <w:t>14</w:t>
      </w:r>
      <w:r w:rsidR="00B74F8C" w:rsidRPr="002F167A">
        <w:fldChar w:fldCharType="end"/>
      </w:r>
      <w:r w:rsidR="00B74F8C" w:rsidRPr="002F167A">
        <w:t>.</w:t>
      </w:r>
    </w:p>
    <w:p w14:paraId="514D5EF1" w14:textId="7C8389CE" w:rsidR="002F2ED1" w:rsidRPr="002F167A" w:rsidRDefault="00E03ED9" w:rsidP="008B5A4B">
      <w:pPr>
        <w:pStyle w:val="BodyIndent1"/>
        <w:ind w:left="709"/>
        <w:rPr>
          <w:b/>
        </w:rPr>
      </w:pPr>
      <w:r w:rsidRPr="002F167A">
        <w:rPr>
          <w:b/>
        </w:rPr>
        <w:t xml:space="preserve">Williams Landing or </w:t>
      </w:r>
      <w:r w:rsidR="002F2ED1" w:rsidRPr="002F167A">
        <w:rPr>
          <w:b/>
        </w:rPr>
        <w:t>W</w:t>
      </w:r>
      <w:r w:rsidR="006B09ED" w:rsidRPr="002F167A">
        <w:rPr>
          <w:b/>
        </w:rPr>
        <w:t>ILSECC</w:t>
      </w:r>
      <w:r w:rsidR="002F2ED1" w:rsidRPr="002F167A">
        <w:t xml:space="preserve"> means </w:t>
      </w:r>
      <w:r w:rsidR="007D118C">
        <w:t>TZV</w:t>
      </w:r>
      <w:r w:rsidR="002F2ED1" w:rsidRPr="002F167A">
        <w:t xml:space="preserve">’s </w:t>
      </w:r>
      <w:r w:rsidR="006B09ED" w:rsidRPr="002F167A">
        <w:t>Wil</w:t>
      </w:r>
      <w:r w:rsidR="00882A66" w:rsidRPr="002F167A">
        <w:t>liams</w:t>
      </w:r>
      <w:r w:rsidR="006B09ED" w:rsidRPr="002F167A">
        <w:t xml:space="preserve"> Landing</w:t>
      </w:r>
      <w:r w:rsidR="00DE0FD9" w:rsidRPr="002F167A">
        <w:t xml:space="preserve"> </w:t>
      </w:r>
      <w:r w:rsidR="002F2ED1" w:rsidRPr="002F167A">
        <w:t xml:space="preserve">operations centre, or other building </w:t>
      </w:r>
      <w:r w:rsidR="002F2ED1" w:rsidRPr="002F167A">
        <w:rPr>
          <w:b/>
        </w:rPr>
        <w:t xml:space="preserve">replacing the </w:t>
      </w:r>
      <w:r w:rsidR="006B09ED" w:rsidRPr="002F167A">
        <w:rPr>
          <w:b/>
        </w:rPr>
        <w:t>Wil</w:t>
      </w:r>
      <w:r w:rsidR="00882A66" w:rsidRPr="002F167A">
        <w:rPr>
          <w:b/>
        </w:rPr>
        <w:t>liams</w:t>
      </w:r>
      <w:r w:rsidR="006B09ED" w:rsidRPr="002F167A">
        <w:rPr>
          <w:b/>
        </w:rPr>
        <w:t xml:space="preserve"> Landing </w:t>
      </w:r>
      <w:r w:rsidR="002F2ED1" w:rsidRPr="002F167A">
        <w:rPr>
          <w:b/>
        </w:rPr>
        <w:t xml:space="preserve">Centre for </w:t>
      </w:r>
      <w:r w:rsidR="007D118C">
        <w:rPr>
          <w:b/>
        </w:rPr>
        <w:t>TZV</w:t>
      </w:r>
      <w:r w:rsidR="002F2ED1" w:rsidRPr="002F167A">
        <w:rPr>
          <w:b/>
        </w:rPr>
        <w:t>’s operations purposes.</w:t>
      </w:r>
    </w:p>
    <w:p w14:paraId="1F8B74FD" w14:textId="77777777" w:rsidR="00483838" w:rsidRPr="002F167A" w:rsidRDefault="00483838" w:rsidP="00483838">
      <w:pPr>
        <w:pStyle w:val="BodyIndent1"/>
        <w:ind w:left="709"/>
        <w:rPr>
          <w:bCs/>
        </w:rPr>
      </w:pPr>
      <w:bookmarkStart w:id="17" w:name="_Hlk171691571"/>
      <w:r w:rsidRPr="002F167A">
        <w:rPr>
          <w:b/>
        </w:rPr>
        <w:t xml:space="preserve">Workplace Delegate </w:t>
      </w:r>
      <w:r w:rsidRPr="002F167A">
        <w:rPr>
          <w:bCs/>
        </w:rPr>
        <w:t>means a person appointed or elected, in accordance with the rules of the Union, to be a delegate or representative (however described) for members of the organisation who work in a particular workplace.</w:t>
      </w:r>
    </w:p>
    <w:bookmarkEnd w:id="17"/>
    <w:p w14:paraId="4A64FEB0" w14:textId="77777777" w:rsidR="00483838" w:rsidRPr="002F167A" w:rsidRDefault="00483838" w:rsidP="008B5A4B">
      <w:pPr>
        <w:pStyle w:val="BodyIndent1"/>
        <w:ind w:left="709"/>
      </w:pPr>
    </w:p>
    <w:p w14:paraId="20403764" w14:textId="576EE4D7" w:rsidR="004E3814" w:rsidRPr="002F167A" w:rsidRDefault="00C634F8" w:rsidP="00716AC9">
      <w:pPr>
        <w:pStyle w:val="Heading1"/>
        <w:widowControl w:val="0"/>
        <w:ind w:left="709" w:hanging="709"/>
      </w:pPr>
      <w:bookmarkStart w:id="18" w:name="_Toc163655673"/>
      <w:bookmarkStart w:id="19" w:name="_Toc170728783"/>
      <w:r w:rsidRPr="002F167A">
        <w:t>Relationship with Award</w:t>
      </w:r>
      <w:bookmarkEnd w:id="18"/>
      <w:r w:rsidR="00102467" w:rsidRPr="002F167A">
        <w:t xml:space="preserve"> and NES</w:t>
      </w:r>
      <w:bookmarkEnd w:id="19"/>
    </w:p>
    <w:p w14:paraId="5A99CA1F" w14:textId="77777777" w:rsidR="008E613D" w:rsidRPr="002F167A" w:rsidRDefault="00C634F8" w:rsidP="00716AC9">
      <w:pPr>
        <w:pStyle w:val="Heading2"/>
        <w:widowControl w:val="0"/>
        <w:ind w:left="709" w:hanging="709"/>
        <w:rPr>
          <w:b w:val="0"/>
        </w:rPr>
      </w:pPr>
      <w:r w:rsidRPr="002F167A">
        <w:rPr>
          <w:b w:val="0"/>
        </w:rPr>
        <w:t xml:space="preserve">The Award underpins this Agreement </w:t>
      </w:r>
      <w:r w:rsidR="00F131D4" w:rsidRPr="002F167A">
        <w:rPr>
          <w:b w:val="0"/>
        </w:rPr>
        <w:t>but does not apply to Employees whilst this Agreement is in operation.</w:t>
      </w:r>
    </w:p>
    <w:p w14:paraId="58EBFC73" w14:textId="77777777" w:rsidR="00C634F8" w:rsidRPr="002F167A" w:rsidRDefault="00C634F8" w:rsidP="00BB4D25">
      <w:pPr>
        <w:pStyle w:val="Heading2"/>
        <w:keepNext w:val="0"/>
        <w:widowControl w:val="0"/>
        <w:ind w:left="709" w:hanging="709"/>
        <w:rPr>
          <w:b w:val="0"/>
        </w:rPr>
      </w:pPr>
      <w:r w:rsidRPr="002F167A">
        <w:rPr>
          <w:b w:val="0"/>
        </w:rPr>
        <w:t xml:space="preserve">The FWC will </w:t>
      </w:r>
      <w:r w:rsidR="00F131D4" w:rsidRPr="002F167A">
        <w:rPr>
          <w:b w:val="0"/>
        </w:rPr>
        <w:t xml:space="preserve">assess whether Employees </w:t>
      </w:r>
      <w:r w:rsidRPr="002F167A">
        <w:rPr>
          <w:b w:val="0"/>
        </w:rPr>
        <w:t xml:space="preserve">are better off overall under the Agreement </w:t>
      </w:r>
      <w:r w:rsidR="00F131D4" w:rsidRPr="002F167A">
        <w:rPr>
          <w:b w:val="0"/>
        </w:rPr>
        <w:t>than they would be if the Award covered and applied to them when considering whether to approve this Agreement</w:t>
      </w:r>
      <w:r w:rsidRPr="002F167A">
        <w:rPr>
          <w:b w:val="0"/>
        </w:rPr>
        <w:t>.</w:t>
      </w:r>
    </w:p>
    <w:p w14:paraId="23514D85" w14:textId="0E4B1BAB" w:rsidR="00E267A4" w:rsidRPr="002F167A" w:rsidRDefault="00E267A4" w:rsidP="00E267A4">
      <w:pPr>
        <w:pStyle w:val="Heading2"/>
        <w:keepNext w:val="0"/>
        <w:widowControl w:val="0"/>
        <w:ind w:left="709" w:hanging="709"/>
        <w:rPr>
          <w:b w:val="0"/>
        </w:rPr>
      </w:pPr>
      <w:r w:rsidRPr="002F167A">
        <w:rPr>
          <w:b w:val="0"/>
        </w:rPr>
        <w:t>The Agreement will be read and interpreted in conjunction with the NES.  Where there is an inconsistency between the Agreement and the NES, and the NES provides a greater benefit, the NES provision will apply to the extent of any inconsistency.</w:t>
      </w:r>
    </w:p>
    <w:p w14:paraId="7040A4E9" w14:textId="77777777" w:rsidR="0061066E" w:rsidRPr="002F167A" w:rsidRDefault="008E613D" w:rsidP="008B5A4B">
      <w:pPr>
        <w:pStyle w:val="Heading1"/>
        <w:keepNext w:val="0"/>
        <w:widowControl w:val="0"/>
        <w:ind w:left="709" w:hanging="709"/>
      </w:pPr>
      <w:bookmarkStart w:id="20" w:name="_Toc163655674"/>
      <w:bookmarkStart w:id="21" w:name="_Toc170728784"/>
      <w:r w:rsidRPr="002F167A">
        <w:t>E</w:t>
      </w:r>
      <w:r w:rsidR="00290A68" w:rsidRPr="002F167A">
        <w:t xml:space="preserve">qual </w:t>
      </w:r>
      <w:r w:rsidR="00CE4AA7" w:rsidRPr="002F167A">
        <w:t>E</w:t>
      </w:r>
      <w:r w:rsidR="00290A68" w:rsidRPr="002F167A">
        <w:t xml:space="preserve">mployment </w:t>
      </w:r>
      <w:r w:rsidR="00CE4AA7" w:rsidRPr="002F167A">
        <w:t>Opportunity / H</w:t>
      </w:r>
      <w:r w:rsidR="00290A68" w:rsidRPr="002F167A">
        <w:t>arassment</w:t>
      </w:r>
      <w:bookmarkEnd w:id="20"/>
      <w:bookmarkEnd w:id="21"/>
    </w:p>
    <w:p w14:paraId="7B037660" w14:textId="42D8F640" w:rsidR="002F2ED1" w:rsidRPr="002F167A" w:rsidRDefault="007D118C" w:rsidP="00BB4D25">
      <w:pPr>
        <w:pStyle w:val="Heading2"/>
        <w:keepNext w:val="0"/>
        <w:widowControl w:val="0"/>
        <w:ind w:left="709" w:hanging="709"/>
        <w:rPr>
          <w:b w:val="0"/>
        </w:rPr>
      </w:pPr>
      <w:r>
        <w:rPr>
          <w:b w:val="0"/>
        </w:rPr>
        <w:t>TZV</w:t>
      </w:r>
      <w:r w:rsidR="00EF593E" w:rsidRPr="002F167A">
        <w:rPr>
          <w:b w:val="0"/>
        </w:rPr>
        <w:t xml:space="preserve"> </w:t>
      </w:r>
      <w:r w:rsidR="002F2ED1" w:rsidRPr="002F167A">
        <w:rPr>
          <w:b w:val="0"/>
        </w:rPr>
        <w:t xml:space="preserve">is committed to the principles of </w:t>
      </w:r>
      <w:r w:rsidR="00910EDC" w:rsidRPr="002F167A">
        <w:rPr>
          <w:b w:val="0"/>
        </w:rPr>
        <w:t>e</w:t>
      </w:r>
      <w:r w:rsidR="002F2ED1" w:rsidRPr="002F167A">
        <w:rPr>
          <w:b w:val="0"/>
        </w:rPr>
        <w:t xml:space="preserve">qual </w:t>
      </w:r>
      <w:r w:rsidR="00910EDC" w:rsidRPr="002F167A">
        <w:rPr>
          <w:b w:val="0"/>
        </w:rPr>
        <w:t>o</w:t>
      </w:r>
      <w:r w:rsidR="002F2ED1" w:rsidRPr="002F167A">
        <w:rPr>
          <w:b w:val="0"/>
        </w:rPr>
        <w:t xml:space="preserve">pportunity in employment and </w:t>
      </w:r>
      <w:r w:rsidR="004A08C3" w:rsidRPr="002F167A">
        <w:rPr>
          <w:b w:val="0"/>
        </w:rPr>
        <w:t xml:space="preserve">its </w:t>
      </w:r>
      <w:r w:rsidR="002F2ED1" w:rsidRPr="002F167A">
        <w:rPr>
          <w:b w:val="0"/>
        </w:rPr>
        <w:t xml:space="preserve">actions in this regard will be governed by the spirit and the intent of the relevant Federal and State legislation. </w:t>
      </w:r>
      <w:r>
        <w:rPr>
          <w:b w:val="0"/>
        </w:rPr>
        <w:t>TZV</w:t>
      </w:r>
      <w:r w:rsidR="002F2ED1" w:rsidRPr="002F167A">
        <w:rPr>
          <w:b w:val="0"/>
        </w:rPr>
        <w:t xml:space="preserve"> is also committed </w:t>
      </w:r>
      <w:r w:rsidR="002F2ED1" w:rsidRPr="002F167A">
        <w:rPr>
          <w:b w:val="0"/>
        </w:rPr>
        <w:lastRenderedPageBreak/>
        <w:t xml:space="preserve">to increasing the skill and competency levels of all </w:t>
      </w:r>
      <w:r w:rsidR="008F186D" w:rsidRPr="002F167A">
        <w:rPr>
          <w:b w:val="0"/>
        </w:rPr>
        <w:t>E</w:t>
      </w:r>
      <w:r w:rsidR="002F2ED1" w:rsidRPr="002F167A">
        <w:rPr>
          <w:b w:val="0"/>
        </w:rPr>
        <w:t>mployees and to providing equal opportunity for promotion and access to career path progression.</w:t>
      </w:r>
    </w:p>
    <w:p w14:paraId="4EE14B44" w14:textId="7867F462" w:rsidR="00822B13" w:rsidRPr="002F167A" w:rsidRDefault="007D118C" w:rsidP="00BB4D25">
      <w:pPr>
        <w:pStyle w:val="Heading2"/>
        <w:keepNext w:val="0"/>
        <w:widowControl w:val="0"/>
        <w:ind w:left="709" w:hanging="709"/>
        <w:rPr>
          <w:b w:val="0"/>
        </w:rPr>
      </w:pPr>
      <w:r>
        <w:rPr>
          <w:b w:val="0"/>
        </w:rPr>
        <w:t>TZV</w:t>
      </w:r>
      <w:r w:rsidR="002F2ED1" w:rsidRPr="002F167A">
        <w:rPr>
          <w:b w:val="0"/>
        </w:rPr>
        <w:t xml:space="preserve"> will not tolerate</w:t>
      </w:r>
      <w:r w:rsidR="00910EDC" w:rsidRPr="002F167A">
        <w:rPr>
          <w:b w:val="0"/>
        </w:rPr>
        <w:t xml:space="preserve"> unlawful</w:t>
      </w:r>
      <w:r w:rsidR="002F2ED1" w:rsidRPr="002F167A">
        <w:rPr>
          <w:b w:val="0"/>
        </w:rPr>
        <w:t xml:space="preserve"> discriminatory behaviour, harassment or bullying and appropriate action will be tak</w:t>
      </w:r>
      <w:r w:rsidR="00F8031B" w:rsidRPr="002F167A">
        <w:rPr>
          <w:b w:val="0"/>
        </w:rPr>
        <w:t xml:space="preserve">en if they are found to occur. </w:t>
      </w:r>
      <w:r w:rsidR="002F2ED1" w:rsidRPr="002F167A">
        <w:rPr>
          <w:b w:val="0"/>
        </w:rPr>
        <w:t xml:space="preserve">Comprehensive policies and procedures are in place and will be maintained to address these issues and provide appropriate protection for </w:t>
      </w:r>
      <w:r w:rsidR="008F186D" w:rsidRPr="002F167A">
        <w:rPr>
          <w:b w:val="0"/>
        </w:rPr>
        <w:t>E</w:t>
      </w:r>
      <w:r w:rsidR="002F2ED1" w:rsidRPr="002F167A">
        <w:rPr>
          <w:b w:val="0"/>
        </w:rPr>
        <w:t>mployees.</w:t>
      </w:r>
    </w:p>
    <w:p w14:paraId="34115C6D" w14:textId="77777777" w:rsidR="00F6265A" w:rsidRPr="002F167A" w:rsidRDefault="00F6265A" w:rsidP="008B5A4B">
      <w:pPr>
        <w:pStyle w:val="Heading1"/>
        <w:keepNext w:val="0"/>
        <w:widowControl w:val="0"/>
        <w:ind w:left="709" w:hanging="709"/>
      </w:pPr>
      <w:bookmarkStart w:id="22" w:name="_Toc10125942"/>
      <w:bookmarkStart w:id="23" w:name="_Ref17630440"/>
      <w:bookmarkStart w:id="24" w:name="_Toc163655675"/>
      <w:bookmarkStart w:id="25" w:name="_Toc170728785"/>
      <w:bookmarkStart w:id="26" w:name="_Ref434470455"/>
      <w:r w:rsidRPr="002F167A">
        <w:t>OH&amp;S and Fire Wardens</w:t>
      </w:r>
      <w:bookmarkEnd w:id="22"/>
      <w:bookmarkEnd w:id="23"/>
      <w:bookmarkEnd w:id="24"/>
      <w:bookmarkEnd w:id="25"/>
    </w:p>
    <w:p w14:paraId="19138A95" w14:textId="615C212B" w:rsidR="00F6265A" w:rsidRPr="002F167A" w:rsidRDefault="007D118C" w:rsidP="00C062D1">
      <w:pPr>
        <w:pStyle w:val="Heading2"/>
        <w:keepNext w:val="0"/>
        <w:widowControl w:val="0"/>
        <w:ind w:left="709" w:hanging="709"/>
      </w:pPr>
      <w:r>
        <w:rPr>
          <w:b w:val="0"/>
        </w:rPr>
        <w:t>TZV</w:t>
      </w:r>
      <w:r w:rsidR="00EF593E" w:rsidRPr="002F167A">
        <w:rPr>
          <w:b w:val="0"/>
        </w:rPr>
        <w:t xml:space="preserve"> </w:t>
      </w:r>
      <w:r w:rsidR="00F6265A" w:rsidRPr="002F167A">
        <w:rPr>
          <w:b w:val="0"/>
        </w:rPr>
        <w:t>will train all Employees in safe working practices to ensure they understand their rights and responsibilities to protect their own health and safety and to avoid adversely affecting the health and safety of any other person through any act or omission at work.</w:t>
      </w:r>
    </w:p>
    <w:p w14:paraId="1DB82676" w14:textId="588B9C7C" w:rsidR="00F6265A" w:rsidRPr="002F167A" w:rsidRDefault="007D118C" w:rsidP="00C062D1">
      <w:pPr>
        <w:pStyle w:val="Heading2"/>
        <w:keepNext w:val="0"/>
        <w:widowControl w:val="0"/>
        <w:ind w:left="709" w:hanging="709"/>
      </w:pPr>
      <w:r>
        <w:rPr>
          <w:b w:val="0"/>
        </w:rPr>
        <w:t>TZV</w:t>
      </w:r>
      <w:r w:rsidR="00F6265A" w:rsidRPr="002F167A">
        <w:rPr>
          <w:b w:val="0"/>
        </w:rPr>
        <w:t xml:space="preserve"> will ensure that all OH&amp;S Representatives and Fire Wardens are properly trained (and retrained as appropriate) to enable them to fully perform all their roles and responsibilities as</w:t>
      </w:r>
      <w:r w:rsidR="00B87845" w:rsidRPr="002F167A">
        <w:rPr>
          <w:b w:val="0"/>
        </w:rPr>
        <w:t xml:space="preserve"> </w:t>
      </w:r>
      <w:r w:rsidR="00B87845" w:rsidRPr="002F167A">
        <w:rPr>
          <w:rStyle w:val="cf01"/>
          <w:rFonts w:ascii="Arial" w:hAnsi="Arial" w:cs="Arial"/>
          <w:b w:val="0"/>
          <w:bCs/>
          <w:sz w:val="20"/>
          <w:szCs w:val="20"/>
        </w:rPr>
        <w:t>reasonably</w:t>
      </w:r>
      <w:r w:rsidR="00F6265A" w:rsidRPr="002F167A">
        <w:rPr>
          <w:b w:val="0"/>
        </w:rPr>
        <w:t xml:space="preserve"> required by </w:t>
      </w:r>
      <w:r>
        <w:rPr>
          <w:b w:val="0"/>
        </w:rPr>
        <w:t>TZV</w:t>
      </w:r>
      <w:r w:rsidR="00F6265A" w:rsidRPr="002F167A">
        <w:rPr>
          <w:b w:val="0"/>
        </w:rPr>
        <w:t xml:space="preserve"> and by legislation. The trainer and the training course must be appropriately accredited and may be provided by an organisation covered by this Agreement or an organisation that they are affiliated to.</w:t>
      </w:r>
    </w:p>
    <w:p w14:paraId="3CA8366A" w14:textId="4E0F0732" w:rsidR="00F6265A" w:rsidRPr="002F167A" w:rsidRDefault="00F6265A" w:rsidP="00C062D1">
      <w:pPr>
        <w:pStyle w:val="Heading2"/>
        <w:keepNext w:val="0"/>
        <w:widowControl w:val="0"/>
        <w:ind w:left="709" w:hanging="709"/>
      </w:pPr>
      <w:r w:rsidRPr="002F167A">
        <w:rPr>
          <w:b w:val="0"/>
        </w:rPr>
        <w:t xml:space="preserve">A person will be designated to assume the responsibilities of OH&amp;S Officer for </w:t>
      </w:r>
      <w:r w:rsidR="007D118C">
        <w:rPr>
          <w:b w:val="0"/>
        </w:rPr>
        <w:t>TZV</w:t>
      </w:r>
      <w:r w:rsidRPr="002F167A">
        <w:rPr>
          <w:b w:val="0"/>
        </w:rPr>
        <w:t xml:space="preserve"> and implementation of </w:t>
      </w:r>
      <w:r w:rsidR="007D118C">
        <w:rPr>
          <w:b w:val="0"/>
        </w:rPr>
        <w:t>TZV</w:t>
      </w:r>
      <w:r w:rsidRPr="002F167A">
        <w:rPr>
          <w:b w:val="0"/>
        </w:rPr>
        <w:t>’s OH&amp;S policies and procedures.</w:t>
      </w:r>
    </w:p>
    <w:p w14:paraId="1C3C472B" w14:textId="10A3B89C" w:rsidR="00F6265A" w:rsidRPr="002F167A" w:rsidRDefault="00F6265A" w:rsidP="00C062D1">
      <w:pPr>
        <w:pStyle w:val="Heading2"/>
        <w:keepNext w:val="0"/>
        <w:widowControl w:val="0"/>
        <w:ind w:left="709" w:hanging="709"/>
      </w:pPr>
      <w:r w:rsidRPr="002F167A">
        <w:rPr>
          <w:b w:val="0"/>
        </w:rPr>
        <w:t xml:space="preserve">Each </w:t>
      </w:r>
      <w:r w:rsidR="007D118C">
        <w:rPr>
          <w:b w:val="0"/>
        </w:rPr>
        <w:t>TZV</w:t>
      </w:r>
      <w:r w:rsidRPr="002F167A">
        <w:rPr>
          <w:b w:val="0"/>
        </w:rPr>
        <w:t xml:space="preserve"> Centre shall establish and maintain an OH&amp;S Committee consisting of equal representati</w:t>
      </w:r>
      <w:r w:rsidR="00CF7315" w:rsidRPr="002F167A">
        <w:rPr>
          <w:b w:val="0"/>
        </w:rPr>
        <w:t>on of management and Employees.</w:t>
      </w:r>
      <w:r w:rsidR="000F0AC0" w:rsidRPr="002F167A">
        <w:rPr>
          <w:b w:val="0"/>
        </w:rPr>
        <w:t xml:space="preserve"> </w:t>
      </w:r>
      <w:r w:rsidRPr="002F167A">
        <w:rPr>
          <w:b w:val="0"/>
        </w:rPr>
        <w:t>The OH&amp;S Committee shall meet at least quarterly and be responsible for periodical OH&amp;S audits of the Centres and reports to management. After consultation with local management, a safety representative may invite a relevant Union official to attend the meeting for the purpose of discussing specific safety issues that have not been resolved at the workplace.</w:t>
      </w:r>
    </w:p>
    <w:p w14:paraId="4F82FB1C" w14:textId="77777777" w:rsidR="002F2ED1" w:rsidRPr="002F167A" w:rsidRDefault="008E613D" w:rsidP="00BB4D25">
      <w:pPr>
        <w:pStyle w:val="Heading1"/>
        <w:keepNext w:val="0"/>
        <w:widowControl w:val="0"/>
        <w:ind w:left="709" w:hanging="709"/>
      </w:pPr>
      <w:bookmarkStart w:id="27" w:name="_Ref30685154"/>
      <w:bookmarkStart w:id="28" w:name="_Toc163655676"/>
      <w:bookmarkStart w:id="29" w:name="_Toc170728786"/>
      <w:r w:rsidRPr="002F167A">
        <w:t>L</w:t>
      </w:r>
      <w:r w:rsidR="00290A68" w:rsidRPr="002F167A">
        <w:t>ocation</w:t>
      </w:r>
      <w:bookmarkEnd w:id="26"/>
      <w:bookmarkEnd w:id="27"/>
      <w:bookmarkEnd w:id="28"/>
      <w:bookmarkEnd w:id="29"/>
      <w:r w:rsidR="00290A68" w:rsidRPr="002F167A">
        <w:t xml:space="preserve"> </w:t>
      </w:r>
    </w:p>
    <w:p w14:paraId="6EE84DBE" w14:textId="74665282" w:rsidR="002F2ED1" w:rsidRPr="002F167A" w:rsidRDefault="002F2ED1" w:rsidP="00C062D1">
      <w:pPr>
        <w:pStyle w:val="Heading2"/>
        <w:keepNext w:val="0"/>
        <w:widowControl w:val="0"/>
        <w:ind w:left="709" w:hanging="709"/>
        <w:rPr>
          <w:b w:val="0"/>
        </w:rPr>
      </w:pPr>
      <w:r w:rsidRPr="002F167A">
        <w:rPr>
          <w:b w:val="0"/>
        </w:rPr>
        <w:t xml:space="preserve">Each </w:t>
      </w:r>
      <w:r w:rsidR="008F186D" w:rsidRPr="002F167A">
        <w:rPr>
          <w:b w:val="0"/>
        </w:rPr>
        <w:t>E</w:t>
      </w:r>
      <w:r w:rsidRPr="002F167A">
        <w:rPr>
          <w:b w:val="0"/>
        </w:rPr>
        <w:t xml:space="preserve">mployee will be based at a specific location (i.e. their normal work location).  Employees may be required to travel or transfer between locations to the extent needed to effectively carry out the responsibilities of their employment. Such a requirement will not </w:t>
      </w:r>
      <w:r w:rsidR="00324036" w:rsidRPr="002F167A">
        <w:rPr>
          <w:b w:val="0"/>
        </w:rPr>
        <w:t xml:space="preserve">be </w:t>
      </w:r>
      <w:r w:rsidRPr="002F167A">
        <w:rPr>
          <w:b w:val="0"/>
        </w:rPr>
        <w:t xml:space="preserve">applied unreasonably and will have regard to the </w:t>
      </w:r>
      <w:r w:rsidR="008F186D" w:rsidRPr="002F167A">
        <w:rPr>
          <w:b w:val="0"/>
        </w:rPr>
        <w:t>E</w:t>
      </w:r>
      <w:r w:rsidRPr="002F167A">
        <w:rPr>
          <w:b w:val="0"/>
        </w:rPr>
        <w:t>mployee’s personal circumstances. Any travel or transfer would be by mutual agreement as far as possible.</w:t>
      </w:r>
    </w:p>
    <w:p w14:paraId="60FB536E" w14:textId="77777777" w:rsidR="002F2ED1" w:rsidRPr="002F167A" w:rsidRDefault="002F2ED1" w:rsidP="00C062D1">
      <w:pPr>
        <w:pStyle w:val="Heading2"/>
        <w:keepNext w:val="0"/>
        <w:widowControl w:val="0"/>
        <w:ind w:left="709" w:hanging="709"/>
        <w:rPr>
          <w:b w:val="0"/>
        </w:rPr>
      </w:pPr>
      <w:r w:rsidRPr="002F167A">
        <w:rPr>
          <w:b w:val="0"/>
        </w:rPr>
        <w:t xml:space="preserve">No </w:t>
      </w:r>
      <w:r w:rsidR="008F186D" w:rsidRPr="002F167A">
        <w:rPr>
          <w:b w:val="0"/>
        </w:rPr>
        <w:t>E</w:t>
      </w:r>
      <w:r w:rsidRPr="002F167A">
        <w:rPr>
          <w:b w:val="0"/>
        </w:rPr>
        <w:t>mployee will be required to transfer permanently to or from Ballarat without their agreement.</w:t>
      </w:r>
    </w:p>
    <w:p w14:paraId="24BC81E6" w14:textId="77777777" w:rsidR="002F2ED1" w:rsidRPr="002F167A" w:rsidRDefault="002F2ED1" w:rsidP="00C062D1">
      <w:pPr>
        <w:pStyle w:val="Heading2"/>
        <w:keepNext w:val="0"/>
        <w:widowControl w:val="0"/>
        <w:ind w:left="709" w:hanging="709"/>
        <w:rPr>
          <w:b w:val="0"/>
        </w:rPr>
      </w:pPr>
      <w:r w:rsidRPr="002F167A">
        <w:rPr>
          <w:b w:val="0"/>
        </w:rPr>
        <w:t xml:space="preserve">Employee additional travel expenses will be reimbursed to </w:t>
      </w:r>
      <w:r w:rsidR="008F186D" w:rsidRPr="002F167A">
        <w:rPr>
          <w:b w:val="0"/>
        </w:rPr>
        <w:t>E</w:t>
      </w:r>
      <w:r w:rsidRPr="002F167A">
        <w:rPr>
          <w:b w:val="0"/>
        </w:rPr>
        <w:t>mployees requested to attend a location that is not their normal work location.</w:t>
      </w:r>
    </w:p>
    <w:p w14:paraId="6ED00D59" w14:textId="77777777" w:rsidR="002F2ED1" w:rsidRPr="002F167A" w:rsidRDefault="002F2ED1" w:rsidP="00C062D1">
      <w:pPr>
        <w:pStyle w:val="Heading2"/>
        <w:keepNext w:val="0"/>
        <w:widowControl w:val="0"/>
        <w:ind w:left="709" w:hanging="709"/>
        <w:rPr>
          <w:b w:val="0"/>
        </w:rPr>
      </w:pPr>
      <w:r w:rsidRPr="002F167A">
        <w:rPr>
          <w:b w:val="0"/>
        </w:rPr>
        <w:t>The amount paid for motor vehicle expenses will be based on the Australian Taxation Office provided schedule and will be calculated on the additional distance they are required to travel over and above their normal travel between home and work.</w:t>
      </w:r>
    </w:p>
    <w:p w14:paraId="3E9D0365" w14:textId="0E7198B1" w:rsidR="002F2ED1" w:rsidRPr="002F167A" w:rsidRDefault="002F2ED1" w:rsidP="00C062D1">
      <w:pPr>
        <w:pStyle w:val="Heading2"/>
        <w:keepNext w:val="0"/>
        <w:widowControl w:val="0"/>
        <w:ind w:left="709" w:hanging="709"/>
        <w:rPr>
          <w:b w:val="0"/>
        </w:rPr>
      </w:pPr>
      <w:r w:rsidRPr="002F167A">
        <w:rPr>
          <w:b w:val="0"/>
        </w:rPr>
        <w:t xml:space="preserve">Accommodation and meals expenses will, subject to prior approval of the travel, be reimbursed as provided for in </w:t>
      </w:r>
      <w:r w:rsidR="007D118C">
        <w:rPr>
          <w:b w:val="0"/>
        </w:rPr>
        <w:t>TZV</w:t>
      </w:r>
      <w:r w:rsidRPr="002F167A">
        <w:rPr>
          <w:b w:val="0"/>
        </w:rPr>
        <w:t xml:space="preserve"> policy and within the limits of the A</w:t>
      </w:r>
      <w:r w:rsidR="00AA77C2" w:rsidRPr="002F167A">
        <w:rPr>
          <w:b w:val="0"/>
        </w:rPr>
        <w:t xml:space="preserve">ustralian </w:t>
      </w:r>
      <w:r w:rsidRPr="002F167A">
        <w:rPr>
          <w:b w:val="0"/>
        </w:rPr>
        <w:t>T</w:t>
      </w:r>
      <w:r w:rsidR="00AA77C2" w:rsidRPr="002F167A">
        <w:rPr>
          <w:b w:val="0"/>
        </w:rPr>
        <w:t xml:space="preserve">axation </w:t>
      </w:r>
      <w:r w:rsidRPr="002F167A">
        <w:rPr>
          <w:b w:val="0"/>
        </w:rPr>
        <w:t>O</w:t>
      </w:r>
      <w:r w:rsidR="00AA77C2" w:rsidRPr="002F167A">
        <w:rPr>
          <w:b w:val="0"/>
        </w:rPr>
        <w:t>ffice</w:t>
      </w:r>
      <w:r w:rsidRPr="002F167A">
        <w:rPr>
          <w:b w:val="0"/>
        </w:rPr>
        <w:t xml:space="preserve"> schedule.</w:t>
      </w:r>
    </w:p>
    <w:p w14:paraId="28982178" w14:textId="77777777" w:rsidR="00822B13" w:rsidRPr="002F167A" w:rsidRDefault="001A640D" w:rsidP="00C062D1">
      <w:pPr>
        <w:pStyle w:val="Heading2"/>
        <w:keepNext w:val="0"/>
        <w:widowControl w:val="0"/>
        <w:ind w:left="709" w:hanging="709"/>
      </w:pPr>
      <w:r w:rsidRPr="002F167A">
        <w:rPr>
          <w:b w:val="0"/>
        </w:rPr>
        <w:t>T</w:t>
      </w:r>
      <w:r w:rsidR="002F2ED1" w:rsidRPr="002F167A">
        <w:rPr>
          <w:b w:val="0"/>
        </w:rPr>
        <w:t xml:space="preserve">ravel expenses shall not be paid where an </w:t>
      </w:r>
      <w:r w:rsidR="008F186D" w:rsidRPr="002F167A">
        <w:rPr>
          <w:b w:val="0"/>
        </w:rPr>
        <w:t>E</w:t>
      </w:r>
      <w:r w:rsidR="002F2ED1" w:rsidRPr="002F167A">
        <w:rPr>
          <w:b w:val="0"/>
        </w:rPr>
        <w:t xml:space="preserve">mployee has accepted a permanent transfer to another location, or where the </w:t>
      </w:r>
      <w:r w:rsidR="008F186D" w:rsidRPr="002F167A">
        <w:rPr>
          <w:b w:val="0"/>
        </w:rPr>
        <w:t>E</w:t>
      </w:r>
      <w:r w:rsidR="002F2ED1" w:rsidRPr="002F167A">
        <w:rPr>
          <w:b w:val="0"/>
        </w:rPr>
        <w:t xml:space="preserve">mployee has voluntarily offered / requested to work </w:t>
      </w:r>
      <w:r w:rsidR="0006308B" w:rsidRPr="002F167A">
        <w:rPr>
          <w:b w:val="0"/>
        </w:rPr>
        <w:t>O</w:t>
      </w:r>
      <w:r w:rsidR="002F2ED1" w:rsidRPr="002F167A">
        <w:rPr>
          <w:b w:val="0"/>
        </w:rPr>
        <w:t>vertime shifts at another location</w:t>
      </w:r>
      <w:r w:rsidR="002F2ED1" w:rsidRPr="002F167A">
        <w:t>.</w:t>
      </w:r>
    </w:p>
    <w:p w14:paraId="6F48C205" w14:textId="77777777" w:rsidR="002F2ED1" w:rsidRPr="002F167A" w:rsidRDefault="008E613D" w:rsidP="00BB4D25">
      <w:pPr>
        <w:pStyle w:val="Heading1"/>
        <w:keepNext w:val="0"/>
        <w:widowControl w:val="0"/>
        <w:ind w:left="709" w:hanging="709"/>
      </w:pPr>
      <w:bookmarkStart w:id="30" w:name="_Toc163655677"/>
      <w:bookmarkStart w:id="31" w:name="_Toc170728787"/>
      <w:r w:rsidRPr="002F167A">
        <w:t>P</w:t>
      </w:r>
      <w:r w:rsidR="00290A68" w:rsidRPr="002F167A">
        <w:t>robation</w:t>
      </w:r>
      <w:bookmarkEnd w:id="30"/>
      <w:bookmarkEnd w:id="31"/>
    </w:p>
    <w:p w14:paraId="55483A51" w14:textId="66ECB51A" w:rsidR="002F2ED1" w:rsidRPr="002F167A" w:rsidRDefault="002F2ED1" w:rsidP="00C062D1">
      <w:pPr>
        <w:pStyle w:val="Heading2"/>
        <w:keepNext w:val="0"/>
        <w:widowControl w:val="0"/>
        <w:ind w:left="709" w:hanging="709"/>
        <w:rPr>
          <w:b w:val="0"/>
        </w:rPr>
      </w:pPr>
      <w:r w:rsidRPr="002F167A">
        <w:rPr>
          <w:b w:val="0"/>
        </w:rPr>
        <w:lastRenderedPageBreak/>
        <w:t xml:space="preserve">All new permanent </w:t>
      </w:r>
      <w:r w:rsidR="008F186D" w:rsidRPr="002F167A">
        <w:rPr>
          <w:b w:val="0"/>
        </w:rPr>
        <w:t>E</w:t>
      </w:r>
      <w:r w:rsidRPr="002F167A">
        <w:rPr>
          <w:b w:val="0"/>
        </w:rPr>
        <w:t xml:space="preserve">mployees will be subject to a probationary period </w:t>
      </w:r>
      <w:r w:rsidR="00F05627" w:rsidRPr="002F167A">
        <w:rPr>
          <w:b w:val="0"/>
        </w:rPr>
        <w:t>of</w:t>
      </w:r>
      <w:r w:rsidRPr="002F167A">
        <w:rPr>
          <w:b w:val="0"/>
        </w:rPr>
        <w:t xml:space="preserve"> 6 months from the commencement of their employment. Confirmation of continuing employment beyond the end of the probationary period will be provided before the expiry of the probationary period and will be contingent upon satisfactory progress in a specified training </w:t>
      </w:r>
      <w:r w:rsidR="004A5B19" w:rsidRPr="002F167A">
        <w:rPr>
          <w:b w:val="0"/>
        </w:rPr>
        <w:t>program</w:t>
      </w:r>
      <w:r w:rsidRPr="002F167A">
        <w:rPr>
          <w:b w:val="0"/>
        </w:rPr>
        <w:t xml:space="preserve">, security clearance as required by </w:t>
      </w:r>
      <w:r w:rsidR="007D118C">
        <w:rPr>
          <w:b w:val="0"/>
        </w:rPr>
        <w:t>TZV</w:t>
      </w:r>
      <w:r w:rsidRPr="002F167A">
        <w:rPr>
          <w:b w:val="0"/>
        </w:rPr>
        <w:t xml:space="preserve">’s contractual obligations to the </w:t>
      </w:r>
      <w:r w:rsidR="00F05627" w:rsidRPr="002F167A">
        <w:rPr>
          <w:b w:val="0"/>
        </w:rPr>
        <w:t>ESOs</w:t>
      </w:r>
      <w:r w:rsidRPr="002F167A">
        <w:rPr>
          <w:b w:val="0"/>
        </w:rPr>
        <w:t xml:space="preserve"> and satisfactory work performance.</w:t>
      </w:r>
    </w:p>
    <w:p w14:paraId="4EF2230C" w14:textId="77777777" w:rsidR="002F2ED1" w:rsidRPr="002F167A" w:rsidRDefault="002F2ED1" w:rsidP="00C062D1">
      <w:pPr>
        <w:pStyle w:val="Heading2"/>
        <w:keepNext w:val="0"/>
        <w:widowControl w:val="0"/>
        <w:ind w:left="709" w:hanging="709"/>
        <w:rPr>
          <w:b w:val="0"/>
        </w:rPr>
      </w:pPr>
      <w:r w:rsidRPr="002F167A">
        <w:rPr>
          <w:b w:val="0"/>
        </w:rPr>
        <w:t>Employees will be monitored, mentored and assisted as necessary in relation to their performance and behaviour during the probationary period with the view to ensuring they successfully meet all the requirements for continued employment.</w:t>
      </w:r>
    </w:p>
    <w:p w14:paraId="3A37533C" w14:textId="0B74E600" w:rsidR="002F2ED1" w:rsidRPr="002F167A" w:rsidRDefault="002F2ED1" w:rsidP="00C062D1">
      <w:pPr>
        <w:pStyle w:val="Heading2"/>
        <w:keepNext w:val="0"/>
        <w:widowControl w:val="0"/>
        <w:ind w:left="709" w:hanging="709"/>
        <w:rPr>
          <w:b w:val="0"/>
        </w:rPr>
      </w:pPr>
      <w:r w:rsidRPr="002F167A">
        <w:rPr>
          <w:b w:val="0"/>
        </w:rPr>
        <w:t xml:space="preserve">Employment may be terminated by </w:t>
      </w:r>
      <w:r w:rsidR="007D118C">
        <w:rPr>
          <w:b w:val="0"/>
        </w:rPr>
        <w:t>TZV</w:t>
      </w:r>
      <w:r w:rsidRPr="002F167A">
        <w:rPr>
          <w:b w:val="0"/>
        </w:rPr>
        <w:t xml:space="preserve"> or the </w:t>
      </w:r>
      <w:r w:rsidR="008F186D" w:rsidRPr="002F167A">
        <w:rPr>
          <w:b w:val="0"/>
        </w:rPr>
        <w:t>E</w:t>
      </w:r>
      <w:r w:rsidRPr="002F167A">
        <w:rPr>
          <w:b w:val="0"/>
        </w:rPr>
        <w:t>mployee at any time during the probationary period</w:t>
      </w:r>
      <w:r w:rsidR="00196643" w:rsidRPr="002F167A">
        <w:rPr>
          <w:b w:val="0"/>
        </w:rPr>
        <w:t xml:space="preserve"> in accordance with clause </w:t>
      </w:r>
      <w:r w:rsidR="00714BF4" w:rsidRPr="002F167A">
        <w:rPr>
          <w:b w:val="0"/>
        </w:rPr>
        <w:fldChar w:fldCharType="begin"/>
      </w:r>
      <w:r w:rsidR="00196643" w:rsidRPr="002F167A">
        <w:rPr>
          <w:b w:val="0"/>
        </w:rPr>
        <w:instrText xml:space="preserve"> REF _Ref433300086 \r \h </w:instrText>
      </w:r>
      <w:r w:rsidR="001A640D" w:rsidRPr="002F167A">
        <w:rPr>
          <w:b w:val="0"/>
        </w:rPr>
        <w:instrText xml:space="preserve"> \* MERGEFORMAT </w:instrText>
      </w:r>
      <w:r w:rsidR="00714BF4" w:rsidRPr="002F167A">
        <w:rPr>
          <w:b w:val="0"/>
        </w:rPr>
      </w:r>
      <w:r w:rsidR="00714BF4" w:rsidRPr="002F167A">
        <w:rPr>
          <w:b w:val="0"/>
        </w:rPr>
        <w:fldChar w:fldCharType="separate"/>
      </w:r>
      <w:r w:rsidR="00FA67FE">
        <w:rPr>
          <w:b w:val="0"/>
        </w:rPr>
        <w:t>67</w:t>
      </w:r>
      <w:r w:rsidR="00714BF4" w:rsidRPr="002F167A">
        <w:rPr>
          <w:b w:val="0"/>
        </w:rPr>
        <w:fldChar w:fldCharType="end"/>
      </w:r>
      <w:r w:rsidR="00196643" w:rsidRPr="002F167A">
        <w:rPr>
          <w:b w:val="0"/>
        </w:rPr>
        <w:t xml:space="preserve"> </w:t>
      </w:r>
      <w:r w:rsidR="006C5702" w:rsidRPr="002F167A">
        <w:rPr>
          <w:b w:val="0"/>
        </w:rPr>
        <w:t xml:space="preserve">(Termination of Employment) </w:t>
      </w:r>
      <w:r w:rsidR="00196643" w:rsidRPr="002F167A">
        <w:rPr>
          <w:b w:val="0"/>
        </w:rPr>
        <w:t>of this Agreement</w:t>
      </w:r>
      <w:r w:rsidRPr="002F167A">
        <w:rPr>
          <w:b w:val="0"/>
        </w:rPr>
        <w:t>.</w:t>
      </w:r>
    </w:p>
    <w:p w14:paraId="7780F065" w14:textId="77777777" w:rsidR="00EF0C60" w:rsidRPr="002F167A" w:rsidRDefault="00EF0C60" w:rsidP="00BB4D25">
      <w:pPr>
        <w:pStyle w:val="Heading1"/>
        <w:keepNext w:val="0"/>
        <w:widowControl w:val="0"/>
        <w:ind w:left="709" w:hanging="709"/>
      </w:pPr>
      <w:bookmarkStart w:id="32" w:name="_Toc10125945"/>
      <w:bookmarkStart w:id="33" w:name="_Ref17622637"/>
      <w:bookmarkStart w:id="34" w:name="_Toc163655678"/>
      <w:bookmarkStart w:id="35" w:name="_Toc170728788"/>
      <w:bookmarkStart w:id="36" w:name="_Ref433192210"/>
      <w:bookmarkStart w:id="37" w:name="_Ref433192387"/>
      <w:bookmarkStart w:id="38" w:name="_Ref433192399"/>
      <w:r w:rsidRPr="002F167A">
        <w:t>Hours of Work</w:t>
      </w:r>
      <w:bookmarkEnd w:id="32"/>
      <w:bookmarkEnd w:id="33"/>
      <w:bookmarkEnd w:id="34"/>
      <w:bookmarkEnd w:id="35"/>
    </w:p>
    <w:p w14:paraId="28935D76" w14:textId="3B2C113B" w:rsidR="00794C22" w:rsidRPr="002F167A" w:rsidRDefault="00794C22" w:rsidP="00C062D1">
      <w:pPr>
        <w:pStyle w:val="Heading2"/>
        <w:keepNext w:val="0"/>
        <w:widowControl w:val="0"/>
        <w:ind w:left="709" w:hanging="709"/>
        <w:rPr>
          <w:b w:val="0"/>
        </w:rPr>
      </w:pPr>
      <w:r w:rsidRPr="002F167A">
        <w:rPr>
          <w:b w:val="0"/>
        </w:rPr>
        <w:t xml:space="preserve">Ordinary Hours of work are the hours of work agreed between </w:t>
      </w:r>
      <w:r w:rsidR="007D118C">
        <w:rPr>
          <w:b w:val="0"/>
        </w:rPr>
        <w:t>TZV</w:t>
      </w:r>
      <w:r w:rsidRPr="002F167A">
        <w:rPr>
          <w:b w:val="0"/>
        </w:rPr>
        <w:t xml:space="preserve"> and an Employee. For Full-time Employees, Ordinary Hours are an average of 38 hours per week over the relevant Roster Cycle.</w:t>
      </w:r>
    </w:p>
    <w:p w14:paraId="38753AA1" w14:textId="2ED36FF6" w:rsidR="00794C22" w:rsidRPr="002F167A" w:rsidRDefault="00794C22" w:rsidP="00C062D1">
      <w:pPr>
        <w:pStyle w:val="Heading2"/>
        <w:keepNext w:val="0"/>
        <w:widowControl w:val="0"/>
        <w:ind w:left="709" w:hanging="709"/>
        <w:rPr>
          <w:b w:val="0"/>
        </w:rPr>
      </w:pPr>
      <w:bookmarkStart w:id="39" w:name="_Ref9596381"/>
      <w:r w:rsidRPr="002F167A">
        <w:rPr>
          <w:b w:val="0"/>
        </w:rPr>
        <w:t xml:space="preserve">In order to be able to provide for </w:t>
      </w:r>
      <w:r w:rsidR="007D118C">
        <w:rPr>
          <w:b w:val="0"/>
        </w:rPr>
        <w:t>TZV</w:t>
      </w:r>
      <w:r w:rsidRPr="002F167A">
        <w:rPr>
          <w:b w:val="0"/>
        </w:rPr>
        <w:t xml:space="preserve">’s 24 hours a day, seven days per week operation, Employees shall work these hours, as appropriate, on a roster as prepared by the responsible </w:t>
      </w:r>
      <w:r w:rsidR="007D118C">
        <w:rPr>
          <w:b w:val="0"/>
        </w:rPr>
        <w:t>TZV</w:t>
      </w:r>
      <w:r w:rsidRPr="002F167A">
        <w:rPr>
          <w:b w:val="0"/>
        </w:rPr>
        <w:t xml:space="preserve"> officer. These hours may be during the day, afternoon, night and weekend, and include Public Holidays unless otherwise specified in existing individual arrangements or agreed between the Employee and </w:t>
      </w:r>
      <w:r w:rsidR="007D118C">
        <w:rPr>
          <w:b w:val="0"/>
        </w:rPr>
        <w:t>TZV</w:t>
      </w:r>
      <w:r w:rsidRPr="002F167A">
        <w:rPr>
          <w:b w:val="0"/>
        </w:rPr>
        <w:t>.</w:t>
      </w:r>
      <w:bookmarkEnd w:id="39"/>
    </w:p>
    <w:p w14:paraId="04570643" w14:textId="77777777" w:rsidR="00F80A44" w:rsidRPr="002F167A" w:rsidRDefault="00794C22" w:rsidP="00C062D1">
      <w:pPr>
        <w:pStyle w:val="Heading2"/>
        <w:keepNext w:val="0"/>
        <w:widowControl w:val="0"/>
        <w:ind w:left="709" w:hanging="709"/>
        <w:rPr>
          <w:b w:val="0"/>
        </w:rPr>
      </w:pPr>
      <w:r w:rsidRPr="002F167A">
        <w:rPr>
          <w:b w:val="0"/>
        </w:rPr>
        <w:t>The nature of the Roster Cycles prescribed by this Agreement means that the hours worked by an Employee may exceed 38 Ordinary Hours in a given week but will average 38 Ordinary Hours per week over the relevant Roster Cycle.</w:t>
      </w:r>
    </w:p>
    <w:p w14:paraId="1997EEAA" w14:textId="77777777" w:rsidR="00794C22" w:rsidRPr="002F167A" w:rsidRDefault="00794C22" w:rsidP="00C062D1">
      <w:pPr>
        <w:pStyle w:val="Heading2"/>
        <w:keepNext w:val="0"/>
        <w:widowControl w:val="0"/>
        <w:ind w:left="709" w:hanging="709"/>
        <w:rPr>
          <w:b w:val="0"/>
        </w:rPr>
      </w:pPr>
      <w:bookmarkStart w:id="40" w:name="_Ref17625714"/>
      <w:r w:rsidRPr="002F167A">
        <w:rPr>
          <w:b w:val="0"/>
        </w:rPr>
        <w:t>Ordinary Hours will be allocated across a Roster Cycle so that each minute of work contains an even proportion of an Employee’s Ordinary Hours. Ordinary Hours worked per shift is based on the applicable roster pattern as follows:</w:t>
      </w:r>
      <w:bookmarkEnd w:id="40"/>
    </w:p>
    <w:p w14:paraId="74ABBDAE" w14:textId="77777777" w:rsidR="00794C22" w:rsidRPr="002F167A" w:rsidRDefault="00794C22" w:rsidP="00416F14">
      <w:pPr>
        <w:pStyle w:val="Heading3"/>
        <w:widowControl w:val="0"/>
        <w:ind w:left="1701" w:hanging="992"/>
      </w:pPr>
      <w:r w:rsidRPr="002F167A">
        <w:t>Roster A – 10.8571 hours per 12-hour shift.</w:t>
      </w:r>
    </w:p>
    <w:p w14:paraId="7B98B8D0" w14:textId="77777777" w:rsidR="00794C22" w:rsidRPr="002F167A" w:rsidRDefault="00794C22" w:rsidP="00416F14">
      <w:pPr>
        <w:pStyle w:val="Heading3"/>
        <w:widowControl w:val="0"/>
        <w:ind w:left="1701" w:hanging="992"/>
      </w:pPr>
      <w:r w:rsidRPr="002F167A">
        <w:t>Roster B:</w:t>
      </w:r>
    </w:p>
    <w:p w14:paraId="2CF70677" w14:textId="77777777" w:rsidR="00665FC5" w:rsidRPr="002F167A" w:rsidRDefault="00794C22" w:rsidP="00416F14">
      <w:pPr>
        <w:pStyle w:val="Heading4"/>
        <w:widowControl w:val="0"/>
        <w:ind w:left="2268" w:hanging="567"/>
      </w:pPr>
      <w:r w:rsidRPr="002F167A">
        <w:t>11.4 hours per 12-hour shift; or</w:t>
      </w:r>
    </w:p>
    <w:p w14:paraId="1BBFC34C" w14:textId="5074F979" w:rsidR="00665FC5" w:rsidRPr="002F167A" w:rsidRDefault="00794C22" w:rsidP="00416F14">
      <w:pPr>
        <w:pStyle w:val="Heading4"/>
        <w:widowControl w:val="0"/>
        <w:ind w:left="2268" w:hanging="567"/>
      </w:pPr>
      <w:r w:rsidRPr="002F167A">
        <w:t xml:space="preserve">7.125 hours per 7.5-hour </w:t>
      </w:r>
      <w:r w:rsidR="00B74F8C" w:rsidRPr="002F167A">
        <w:t>EKO</w:t>
      </w:r>
      <w:r w:rsidRPr="002F167A">
        <w:t xml:space="preserve"> Shift; or</w:t>
      </w:r>
    </w:p>
    <w:p w14:paraId="26B3F9B3" w14:textId="6B6D4C6E" w:rsidR="00794C22" w:rsidRPr="002F167A" w:rsidRDefault="00794C22" w:rsidP="00416F14">
      <w:pPr>
        <w:pStyle w:val="Heading4"/>
        <w:widowControl w:val="0"/>
        <w:ind w:left="2268" w:hanging="567"/>
      </w:pPr>
      <w:r w:rsidRPr="002F167A">
        <w:t xml:space="preserve">6.65 hours per 7 hour </w:t>
      </w:r>
      <w:r w:rsidR="00B74F8C" w:rsidRPr="002F167A">
        <w:t>EKO</w:t>
      </w:r>
      <w:r w:rsidRPr="002F167A">
        <w:t xml:space="preserve"> Shift;</w:t>
      </w:r>
    </w:p>
    <w:p w14:paraId="617F1F9E" w14:textId="77777777" w:rsidR="00794C22" w:rsidRPr="002F167A" w:rsidRDefault="00794C22" w:rsidP="00A15213">
      <w:pPr>
        <w:pStyle w:val="Heading3"/>
        <w:widowControl w:val="0"/>
        <w:ind w:left="1701" w:hanging="992"/>
      </w:pPr>
      <w:r w:rsidRPr="002F167A">
        <w:t>Roster C – 100% of the rostered shift.</w:t>
      </w:r>
    </w:p>
    <w:p w14:paraId="64ECD733" w14:textId="77777777" w:rsidR="00794C22" w:rsidRPr="002F167A" w:rsidRDefault="00794C22" w:rsidP="00A15213">
      <w:pPr>
        <w:pStyle w:val="Heading3"/>
        <w:widowControl w:val="0"/>
        <w:ind w:left="1701" w:hanging="992"/>
      </w:pPr>
      <w:r w:rsidRPr="002F167A">
        <w:t xml:space="preserve">Roster D – 95% of the rostered shift. </w:t>
      </w:r>
    </w:p>
    <w:p w14:paraId="6D08A175" w14:textId="77777777" w:rsidR="00794C22" w:rsidRPr="002F167A" w:rsidRDefault="00794C22" w:rsidP="00A15213">
      <w:pPr>
        <w:pStyle w:val="Heading3"/>
        <w:widowControl w:val="0"/>
        <w:ind w:left="1701" w:hanging="992"/>
      </w:pPr>
      <w:r w:rsidRPr="002F167A">
        <w:t>Roster E – 100% of the rostered shift.</w:t>
      </w:r>
    </w:p>
    <w:p w14:paraId="7F26EED9" w14:textId="45FBCBD9" w:rsidR="004A5B19" w:rsidRPr="002F167A" w:rsidRDefault="004A5B19" w:rsidP="00A15213">
      <w:pPr>
        <w:pStyle w:val="Heading3"/>
        <w:widowControl w:val="0"/>
        <w:ind w:left="1701" w:hanging="992"/>
      </w:pPr>
      <w:r w:rsidRPr="002F167A">
        <w:t xml:space="preserve">Roster F </w:t>
      </w:r>
      <w:r w:rsidR="006A7767" w:rsidRPr="002F167A">
        <w:t>–</w:t>
      </w:r>
      <w:r w:rsidRPr="002F167A">
        <w:t xml:space="preserve"> 100% of the rostered shift (F</w:t>
      </w:r>
      <w:r w:rsidR="00B816B3" w:rsidRPr="002F167A">
        <w:t xml:space="preserve">ull </w:t>
      </w:r>
      <w:r w:rsidRPr="002F167A">
        <w:t>T</w:t>
      </w:r>
      <w:r w:rsidR="00B816B3" w:rsidRPr="002F167A">
        <w:t>ime</w:t>
      </w:r>
      <w:r w:rsidRPr="002F167A">
        <w:t xml:space="preserve"> 38 hours) or 95% of the rostered shift (F</w:t>
      </w:r>
      <w:r w:rsidR="00B816B3" w:rsidRPr="002F167A">
        <w:t xml:space="preserve">ull </w:t>
      </w:r>
      <w:r w:rsidRPr="002F167A">
        <w:t>T</w:t>
      </w:r>
      <w:r w:rsidR="00B816B3" w:rsidRPr="002F167A">
        <w:t>ime</w:t>
      </w:r>
      <w:r w:rsidRPr="002F167A">
        <w:t xml:space="preserve"> 40 hours)</w:t>
      </w:r>
    </w:p>
    <w:p w14:paraId="13A60A06" w14:textId="708B823D" w:rsidR="00794C22" w:rsidRPr="002F167A" w:rsidRDefault="00794C22" w:rsidP="00A15213">
      <w:pPr>
        <w:pStyle w:val="Heading3"/>
        <w:widowControl w:val="0"/>
        <w:ind w:left="1701" w:hanging="992"/>
      </w:pPr>
      <w:r w:rsidRPr="002F167A">
        <w:t xml:space="preserve">Any </w:t>
      </w:r>
      <w:r w:rsidR="006E2815" w:rsidRPr="002F167A">
        <w:t>p</w:t>
      </w:r>
      <w:r w:rsidRPr="002F167A">
        <w:t>art-</w:t>
      </w:r>
      <w:r w:rsidR="006E2815" w:rsidRPr="002F167A">
        <w:t>t</w:t>
      </w:r>
      <w:r w:rsidRPr="002F167A">
        <w:t>ime Employee on Roster A, B</w:t>
      </w:r>
      <w:r w:rsidR="006A7767" w:rsidRPr="002F167A">
        <w:t>,</w:t>
      </w:r>
      <w:r w:rsidRPr="002F167A">
        <w:t xml:space="preserve"> C</w:t>
      </w:r>
      <w:r w:rsidR="004A5B19" w:rsidRPr="002F167A">
        <w:t>, E or F</w:t>
      </w:r>
      <w:r w:rsidRPr="002F167A">
        <w:t xml:space="preserve"> – 100% of the rostered shift.</w:t>
      </w:r>
    </w:p>
    <w:p w14:paraId="63DB4026" w14:textId="65D7D5E8" w:rsidR="00794C22" w:rsidRPr="002F167A" w:rsidRDefault="00794C22" w:rsidP="00C062D1">
      <w:pPr>
        <w:pStyle w:val="Heading2"/>
        <w:keepNext w:val="0"/>
        <w:widowControl w:val="0"/>
        <w:ind w:left="709" w:hanging="709"/>
        <w:rPr>
          <w:b w:val="0"/>
        </w:rPr>
      </w:pPr>
      <w:r w:rsidRPr="002F167A">
        <w:rPr>
          <w:b w:val="0"/>
        </w:rPr>
        <w:t xml:space="preserve">The application of clause </w:t>
      </w:r>
      <w:r w:rsidR="00C41813" w:rsidRPr="002F167A">
        <w:rPr>
          <w:b w:val="0"/>
        </w:rPr>
        <w:fldChar w:fldCharType="begin"/>
      </w:r>
      <w:r w:rsidR="00C41813" w:rsidRPr="002F167A">
        <w:rPr>
          <w:b w:val="0"/>
        </w:rPr>
        <w:instrText xml:space="preserve"> REF _Ref17625714 \w \h </w:instrText>
      </w:r>
      <w:r w:rsidR="00FF6FE9" w:rsidRPr="002F167A">
        <w:rPr>
          <w:b w:val="0"/>
        </w:rPr>
        <w:instrText xml:space="preserve"> \* MERGEFORMAT </w:instrText>
      </w:r>
      <w:r w:rsidR="00C41813" w:rsidRPr="002F167A">
        <w:rPr>
          <w:b w:val="0"/>
        </w:rPr>
      </w:r>
      <w:r w:rsidR="00C41813" w:rsidRPr="002F167A">
        <w:rPr>
          <w:b w:val="0"/>
        </w:rPr>
        <w:fldChar w:fldCharType="separate"/>
      </w:r>
      <w:r w:rsidR="00FA67FE">
        <w:rPr>
          <w:b w:val="0"/>
        </w:rPr>
        <w:t>12.4</w:t>
      </w:r>
      <w:r w:rsidR="00C41813" w:rsidRPr="002F167A">
        <w:rPr>
          <w:b w:val="0"/>
        </w:rPr>
        <w:fldChar w:fldCharType="end"/>
      </w:r>
      <w:r w:rsidR="00C41813" w:rsidRPr="002F167A">
        <w:rPr>
          <w:b w:val="0"/>
        </w:rPr>
        <w:t xml:space="preserve"> </w:t>
      </w:r>
      <w:r w:rsidRPr="002F167A">
        <w:rPr>
          <w:b w:val="0"/>
        </w:rPr>
        <w:t xml:space="preserve">in relation to reductions from leave balances is dealt with in </w:t>
      </w:r>
      <w:r w:rsidR="00F80A44" w:rsidRPr="002F167A">
        <w:rPr>
          <w:b w:val="0"/>
        </w:rPr>
        <w:t>clause</w:t>
      </w:r>
      <w:r w:rsidR="00087B14" w:rsidRPr="002F167A">
        <w:rPr>
          <w:b w:val="0"/>
        </w:rPr>
        <w:t xml:space="preserve"> </w:t>
      </w:r>
      <w:r w:rsidR="00087B14" w:rsidRPr="002F167A">
        <w:rPr>
          <w:b w:val="0"/>
        </w:rPr>
        <w:fldChar w:fldCharType="begin"/>
      </w:r>
      <w:r w:rsidR="00087B14" w:rsidRPr="002F167A">
        <w:rPr>
          <w:b w:val="0"/>
        </w:rPr>
        <w:instrText xml:space="preserve"> REF _Ref163655969 \w \h </w:instrText>
      </w:r>
      <w:r w:rsidR="00FF6FE9" w:rsidRPr="002F167A">
        <w:rPr>
          <w:b w:val="0"/>
        </w:rPr>
        <w:instrText xml:space="preserve"> \* MERGEFORMAT </w:instrText>
      </w:r>
      <w:r w:rsidR="00087B14" w:rsidRPr="002F167A">
        <w:rPr>
          <w:b w:val="0"/>
        </w:rPr>
      </w:r>
      <w:r w:rsidR="00087B14" w:rsidRPr="002F167A">
        <w:rPr>
          <w:b w:val="0"/>
        </w:rPr>
        <w:fldChar w:fldCharType="separate"/>
      </w:r>
      <w:r w:rsidR="00FA67FE">
        <w:rPr>
          <w:b w:val="0"/>
        </w:rPr>
        <w:t>12.13</w:t>
      </w:r>
      <w:r w:rsidR="00087B14" w:rsidRPr="002F167A">
        <w:rPr>
          <w:b w:val="0"/>
        </w:rPr>
        <w:fldChar w:fldCharType="end"/>
      </w:r>
      <w:r w:rsidR="00665FC5" w:rsidRPr="002F167A">
        <w:rPr>
          <w:b w:val="0"/>
        </w:rPr>
        <w:t>.</w:t>
      </w:r>
    </w:p>
    <w:p w14:paraId="6D38E5F1" w14:textId="77777777" w:rsidR="001A640D" w:rsidRPr="002F167A" w:rsidRDefault="001A640D" w:rsidP="00C062D1">
      <w:pPr>
        <w:pStyle w:val="Heading2"/>
        <w:keepNext w:val="0"/>
        <w:widowControl w:val="0"/>
        <w:ind w:left="709" w:hanging="709"/>
      </w:pPr>
      <w:r w:rsidRPr="002F167A">
        <w:t>Roster</w:t>
      </w:r>
      <w:r w:rsidR="00F032E0" w:rsidRPr="002F167A">
        <w:t>s</w:t>
      </w:r>
    </w:p>
    <w:p w14:paraId="4D9C4126" w14:textId="0999F812" w:rsidR="00800CD7" w:rsidRPr="002F167A" w:rsidRDefault="007D118C" w:rsidP="00716AC9">
      <w:pPr>
        <w:pStyle w:val="BodyIndent1"/>
        <w:ind w:left="709"/>
      </w:pPr>
      <w:r>
        <w:lastRenderedPageBreak/>
        <w:t>TZV</w:t>
      </w:r>
      <w:r w:rsidR="00794C22" w:rsidRPr="002F167A">
        <w:t xml:space="preserve"> operates four distinct </w:t>
      </w:r>
      <w:r w:rsidR="00810B37" w:rsidRPr="002F167A">
        <w:t>Standard R</w:t>
      </w:r>
      <w:r w:rsidR="00794C22" w:rsidRPr="002F167A">
        <w:t xml:space="preserve">osters </w:t>
      </w:r>
      <w:r w:rsidR="00810B37" w:rsidRPr="002F167A">
        <w:t xml:space="preserve">(Roster A, B, C, D) </w:t>
      </w:r>
      <w:r w:rsidR="00794C22" w:rsidRPr="002F167A">
        <w:t>at its three Centres which are set out at</w:t>
      </w:r>
      <w:r w:rsidR="00800CD7" w:rsidRPr="002F167A">
        <w:t xml:space="preserve"> clauses</w:t>
      </w:r>
      <w:r w:rsidR="00794C22" w:rsidRPr="002F167A">
        <w:t xml:space="preserve"> </w:t>
      </w:r>
      <w:r w:rsidR="00C30F8C" w:rsidRPr="002F167A">
        <w:fldChar w:fldCharType="begin"/>
      </w:r>
      <w:r w:rsidR="00C30F8C" w:rsidRPr="002F167A">
        <w:instrText xml:space="preserve"> REF _Ref17627288 \w \h </w:instrText>
      </w:r>
      <w:r w:rsidR="007328E7" w:rsidRPr="002F167A">
        <w:instrText xml:space="preserve"> \* MERGEFORMAT </w:instrText>
      </w:r>
      <w:r w:rsidR="00C30F8C" w:rsidRPr="002F167A">
        <w:fldChar w:fldCharType="separate"/>
      </w:r>
      <w:r w:rsidR="00FA67FE">
        <w:t>12.7</w:t>
      </w:r>
      <w:r w:rsidR="00C30F8C" w:rsidRPr="002F167A">
        <w:fldChar w:fldCharType="end"/>
      </w:r>
      <w:r w:rsidR="00D209E2" w:rsidRPr="002F167A">
        <w:t xml:space="preserve"> </w:t>
      </w:r>
      <w:r w:rsidR="00F80A44" w:rsidRPr="002F167A">
        <w:t xml:space="preserve">to </w:t>
      </w:r>
      <w:r w:rsidR="00C30F8C" w:rsidRPr="002F167A">
        <w:rPr>
          <w:b/>
        </w:rPr>
        <w:fldChar w:fldCharType="begin"/>
      </w:r>
      <w:r w:rsidR="00C30F8C" w:rsidRPr="002F167A">
        <w:instrText xml:space="preserve"> REF _Ref163656031 \w \h </w:instrText>
      </w:r>
      <w:r w:rsidR="00D209E2" w:rsidRPr="002F167A">
        <w:instrText xml:space="preserve"> \* MERGEFORMAT </w:instrText>
      </w:r>
      <w:r w:rsidR="00C30F8C" w:rsidRPr="002F167A">
        <w:rPr>
          <w:b/>
        </w:rPr>
      </w:r>
      <w:r w:rsidR="00C30F8C" w:rsidRPr="002F167A">
        <w:rPr>
          <w:b/>
        </w:rPr>
        <w:fldChar w:fldCharType="separate"/>
      </w:r>
      <w:r w:rsidR="00FA67FE">
        <w:t>12.10</w:t>
      </w:r>
      <w:r w:rsidR="00C30F8C" w:rsidRPr="002F167A">
        <w:rPr>
          <w:b/>
        </w:rPr>
        <w:fldChar w:fldCharType="end"/>
      </w:r>
      <w:r w:rsidR="004A5B19" w:rsidRPr="002F167A">
        <w:t xml:space="preserve"> and </w:t>
      </w:r>
      <w:r w:rsidR="00810B37" w:rsidRPr="002F167A">
        <w:t xml:space="preserve">two </w:t>
      </w:r>
      <w:r w:rsidR="004A5B19" w:rsidRPr="002F167A">
        <w:t xml:space="preserve">Nonstandard Rosters </w:t>
      </w:r>
      <w:r w:rsidR="00810B37" w:rsidRPr="002F167A">
        <w:t xml:space="preserve">(Roster E and F) </w:t>
      </w:r>
      <w:r w:rsidR="00800CD7" w:rsidRPr="002F167A">
        <w:t xml:space="preserve">which are </w:t>
      </w:r>
      <w:r w:rsidR="004A5B19" w:rsidRPr="002F167A">
        <w:t xml:space="preserve">set out </w:t>
      </w:r>
      <w:r w:rsidR="00800CD7" w:rsidRPr="002F167A">
        <w:t>at</w:t>
      </w:r>
      <w:r w:rsidR="004A5B19" w:rsidRPr="002F167A">
        <w:t xml:space="preserve"> </w:t>
      </w:r>
      <w:r w:rsidR="00800CD7" w:rsidRPr="002F167A">
        <w:t xml:space="preserve">clauses </w:t>
      </w:r>
      <w:r w:rsidR="00C30F8C" w:rsidRPr="002F167A">
        <w:rPr>
          <w:b/>
        </w:rPr>
        <w:fldChar w:fldCharType="begin"/>
      </w:r>
      <w:r w:rsidR="00C30F8C" w:rsidRPr="002F167A">
        <w:instrText xml:space="preserve"> REF _Ref17627297 \w \h </w:instrText>
      </w:r>
      <w:r w:rsidR="007328E7" w:rsidRPr="002F167A">
        <w:instrText xml:space="preserve"> \* MERGEFORMAT </w:instrText>
      </w:r>
      <w:r w:rsidR="00C30F8C" w:rsidRPr="002F167A">
        <w:rPr>
          <w:b/>
        </w:rPr>
      </w:r>
      <w:r w:rsidR="00C30F8C" w:rsidRPr="002F167A">
        <w:rPr>
          <w:b/>
        </w:rPr>
        <w:fldChar w:fldCharType="separate"/>
      </w:r>
      <w:r w:rsidR="00FA67FE">
        <w:t>12.11</w:t>
      </w:r>
      <w:r w:rsidR="00C30F8C" w:rsidRPr="002F167A">
        <w:rPr>
          <w:b/>
        </w:rPr>
        <w:fldChar w:fldCharType="end"/>
      </w:r>
      <w:r w:rsidR="00C30F8C" w:rsidRPr="002F167A">
        <w:t xml:space="preserve"> </w:t>
      </w:r>
      <w:r w:rsidR="004A5B19" w:rsidRPr="002F167A">
        <w:t xml:space="preserve">and </w:t>
      </w:r>
      <w:r w:rsidR="00C30F8C" w:rsidRPr="002F167A">
        <w:rPr>
          <w:b/>
        </w:rPr>
        <w:fldChar w:fldCharType="begin"/>
      </w:r>
      <w:r w:rsidR="00C30F8C" w:rsidRPr="002F167A">
        <w:instrText xml:space="preserve"> REF _Ref163655897 \w \h </w:instrText>
      </w:r>
      <w:r w:rsidR="007328E7" w:rsidRPr="002F167A">
        <w:instrText xml:space="preserve"> \* MERGEFORMAT </w:instrText>
      </w:r>
      <w:r w:rsidR="00C30F8C" w:rsidRPr="002F167A">
        <w:rPr>
          <w:b/>
        </w:rPr>
      </w:r>
      <w:r w:rsidR="00C30F8C" w:rsidRPr="002F167A">
        <w:rPr>
          <w:b/>
        </w:rPr>
        <w:fldChar w:fldCharType="separate"/>
      </w:r>
      <w:r w:rsidR="00FA67FE">
        <w:t>12.12</w:t>
      </w:r>
      <w:r w:rsidR="00C30F8C" w:rsidRPr="002F167A">
        <w:rPr>
          <w:b/>
        </w:rPr>
        <w:fldChar w:fldCharType="end"/>
      </w:r>
      <w:r w:rsidR="00794C22" w:rsidRPr="002F167A">
        <w:t xml:space="preserve">. </w:t>
      </w:r>
    </w:p>
    <w:p w14:paraId="14BBF33E" w14:textId="761E8420" w:rsidR="00800CD7" w:rsidRPr="002F167A" w:rsidRDefault="00794C22" w:rsidP="00716AC9">
      <w:pPr>
        <w:pStyle w:val="BodyIndent1"/>
        <w:ind w:left="709"/>
      </w:pPr>
      <w:r w:rsidRPr="002F167A">
        <w:t xml:space="preserve">The start and finish times of </w:t>
      </w:r>
      <w:r w:rsidR="00800CD7" w:rsidRPr="002F167A">
        <w:t xml:space="preserve">Standard Rosters </w:t>
      </w:r>
      <w:r w:rsidRPr="002F167A">
        <w:t>below apply to Call-Takers and Dispatchers</w:t>
      </w:r>
      <w:r w:rsidR="00EC10D3" w:rsidRPr="002F167A">
        <w:t xml:space="preserve">. </w:t>
      </w:r>
      <w:r w:rsidR="00800CD7" w:rsidRPr="002F167A">
        <w:t>T</w:t>
      </w:r>
      <w:r w:rsidRPr="002F167A">
        <w:t xml:space="preserve">he start and finish times of Team Leaders will be set by reference to </w:t>
      </w:r>
      <w:r w:rsidR="00D23997" w:rsidRPr="002F167A">
        <w:t>any</w:t>
      </w:r>
      <w:r w:rsidRPr="002F167A">
        <w:t xml:space="preserve"> Employees they supervise but adapted according to operational requirements (e.g. may start </w:t>
      </w:r>
      <w:r w:rsidR="002A240E" w:rsidRPr="002F167A">
        <w:t>and</w:t>
      </w:r>
      <w:r w:rsidRPr="002F167A">
        <w:t xml:space="preserve"> finish </w:t>
      </w:r>
      <w:r w:rsidR="0038104A" w:rsidRPr="002F167A">
        <w:t>up to</w:t>
      </w:r>
      <w:r w:rsidRPr="002F167A">
        <w:t xml:space="preserve"> </w:t>
      </w:r>
      <w:r w:rsidR="00EE7840" w:rsidRPr="002F167A">
        <w:t>1 hour</w:t>
      </w:r>
      <w:r w:rsidRPr="002F167A">
        <w:t xml:space="preserve"> </w:t>
      </w:r>
      <w:r w:rsidR="0038104A" w:rsidRPr="002F167A">
        <w:t>before</w:t>
      </w:r>
      <w:r w:rsidR="00986E25" w:rsidRPr="002F167A">
        <w:t xml:space="preserve"> the</w:t>
      </w:r>
      <w:r w:rsidRPr="002F167A">
        <w:t xml:space="preserve"> Employees they supervise). </w:t>
      </w:r>
      <w:r w:rsidR="007D118C">
        <w:t>TZV</w:t>
      </w:r>
      <w:r w:rsidR="002A240E" w:rsidRPr="002F167A">
        <w:t xml:space="preserve"> will not unilaterally alter Team Leaders</w:t>
      </w:r>
      <w:r w:rsidR="00792849" w:rsidRPr="002F167A">
        <w:t>'</w:t>
      </w:r>
      <w:r w:rsidR="002A240E" w:rsidRPr="002F167A">
        <w:t xml:space="preserve"> start and finish times. </w:t>
      </w:r>
    </w:p>
    <w:p w14:paraId="616B721F" w14:textId="53E49425" w:rsidR="009E555F" w:rsidRPr="002F167A" w:rsidRDefault="00794C22" w:rsidP="00716AC9">
      <w:pPr>
        <w:pStyle w:val="BodyIndent1"/>
        <w:ind w:left="709"/>
      </w:pPr>
      <w:r w:rsidRPr="002F167A">
        <w:t xml:space="preserve">The four </w:t>
      </w:r>
      <w:r w:rsidR="0073219E" w:rsidRPr="002F167A">
        <w:t>Standard R</w:t>
      </w:r>
      <w:r w:rsidRPr="002F167A">
        <w:t xml:space="preserve">osters </w:t>
      </w:r>
      <w:r w:rsidR="00800CD7" w:rsidRPr="002F167A">
        <w:t>may</w:t>
      </w:r>
      <w:r w:rsidRPr="002F167A">
        <w:t xml:space="preserve"> be varied in accordance with clause </w:t>
      </w:r>
      <w:r w:rsidR="00EA0905" w:rsidRPr="002F167A">
        <w:fldChar w:fldCharType="begin"/>
      </w:r>
      <w:r w:rsidR="00EA0905" w:rsidRPr="002F167A">
        <w:instrText xml:space="preserve"> REF _Ref17627461 \w \h </w:instrText>
      </w:r>
      <w:r w:rsidR="007328E7" w:rsidRPr="002F167A">
        <w:instrText xml:space="preserve"> \* MERGEFORMAT </w:instrText>
      </w:r>
      <w:r w:rsidR="00EA0905" w:rsidRPr="002F167A">
        <w:fldChar w:fldCharType="separate"/>
      </w:r>
      <w:r w:rsidR="00FA67FE">
        <w:t>32</w:t>
      </w:r>
      <w:r w:rsidR="00EA0905" w:rsidRPr="002F167A">
        <w:fldChar w:fldCharType="end"/>
      </w:r>
      <w:r w:rsidRPr="002F167A">
        <w:t xml:space="preserve"> (</w:t>
      </w:r>
      <w:r w:rsidR="00882F45" w:rsidRPr="002F167A">
        <w:t xml:space="preserve">Consultation regarding </w:t>
      </w:r>
      <w:r w:rsidRPr="002F167A">
        <w:t xml:space="preserve">Workplace Reform) of this Agreement.  </w:t>
      </w:r>
      <w:r w:rsidR="004A5B19" w:rsidRPr="002F167A">
        <w:t xml:space="preserve">Where </w:t>
      </w:r>
      <w:r w:rsidR="007D118C">
        <w:t>TZV</w:t>
      </w:r>
      <w:r w:rsidR="004A5B19" w:rsidRPr="002F167A">
        <w:t xml:space="preserve"> introduces a </w:t>
      </w:r>
      <w:r w:rsidR="00800CD7" w:rsidRPr="002F167A">
        <w:t>S</w:t>
      </w:r>
      <w:r w:rsidR="004A5B19" w:rsidRPr="002F167A">
        <w:t xml:space="preserve">ervice to a new </w:t>
      </w:r>
      <w:r w:rsidR="00B74F8C" w:rsidRPr="002F167A">
        <w:t>Centre</w:t>
      </w:r>
      <w:r w:rsidR="004A5B19" w:rsidRPr="002F167A">
        <w:t xml:space="preserve">, a </w:t>
      </w:r>
      <w:r w:rsidR="004A4310" w:rsidRPr="002F167A">
        <w:t>S</w:t>
      </w:r>
      <w:r w:rsidR="004A5B19" w:rsidRPr="002F167A">
        <w:t xml:space="preserve">tandard </w:t>
      </w:r>
      <w:r w:rsidR="004A4310" w:rsidRPr="002F167A">
        <w:t>R</w:t>
      </w:r>
      <w:r w:rsidR="004A5B19" w:rsidRPr="002F167A">
        <w:t xml:space="preserve">oster will be designated for use at the new </w:t>
      </w:r>
      <w:r w:rsidR="00B74F8C" w:rsidRPr="002F167A">
        <w:t>Centre</w:t>
      </w:r>
      <w:r w:rsidR="004A5B19" w:rsidRPr="002F167A">
        <w:t xml:space="preserve"> following consultation.</w:t>
      </w:r>
      <w:r w:rsidR="00792849" w:rsidRPr="002F167A">
        <w:t xml:space="preserve"> </w:t>
      </w:r>
    </w:p>
    <w:p w14:paraId="7205F4DD" w14:textId="77777777" w:rsidR="00794C22" w:rsidRPr="002F167A" w:rsidRDefault="00794C22" w:rsidP="00B66E47">
      <w:pPr>
        <w:pStyle w:val="Heading2"/>
        <w:keepNext w:val="0"/>
        <w:widowControl w:val="0"/>
        <w:ind w:left="709" w:hanging="709"/>
      </w:pPr>
      <w:bookmarkStart w:id="41" w:name="_Ref17627288"/>
      <w:r w:rsidRPr="002F167A">
        <w:t>Roster A</w:t>
      </w:r>
      <w:bookmarkEnd w:id="41"/>
      <w:r w:rsidRPr="002F167A">
        <w:t xml:space="preserve"> </w:t>
      </w:r>
    </w:p>
    <w:p w14:paraId="698FA7D0" w14:textId="77777777" w:rsidR="00794C22" w:rsidRPr="002F167A" w:rsidRDefault="00794C22" w:rsidP="00416F14">
      <w:pPr>
        <w:pStyle w:val="Heading3"/>
        <w:widowControl w:val="0"/>
        <w:ind w:left="1701" w:hanging="992"/>
      </w:pPr>
      <w:r w:rsidRPr="002F167A">
        <w:t xml:space="preserve">A roster whereby a Full-time Employee works twenty-eight 12-hour shifts and has twenty-eight rostered days off in a 56-day roster cycle (8 weeks). </w:t>
      </w:r>
    </w:p>
    <w:p w14:paraId="4725B532" w14:textId="77777777" w:rsidR="00794C22" w:rsidRPr="002F167A" w:rsidRDefault="00794C22" w:rsidP="00416F14">
      <w:pPr>
        <w:pStyle w:val="Heading3"/>
        <w:widowControl w:val="0"/>
        <w:ind w:left="1701" w:hanging="992"/>
      </w:pPr>
      <w:bookmarkStart w:id="42" w:name="_Ref17631291"/>
      <w:r w:rsidRPr="002F167A">
        <w:t>The standard roster pattern is 4 consecutive shifts, comprising of two 12-hour dayshifts, two 12-hour nightshifts, followed by 4 consecutive rostered days off.</w:t>
      </w:r>
      <w:bookmarkEnd w:id="42"/>
      <w:r w:rsidRPr="002F167A">
        <w:t xml:space="preserve"> </w:t>
      </w:r>
    </w:p>
    <w:p w14:paraId="0CA528D1" w14:textId="77777777" w:rsidR="00794C22" w:rsidRPr="002F167A" w:rsidRDefault="00794C22" w:rsidP="00416F14">
      <w:pPr>
        <w:pStyle w:val="Heading3"/>
        <w:widowControl w:val="0"/>
        <w:ind w:left="1701" w:hanging="992"/>
      </w:pPr>
      <w:r w:rsidRPr="002F167A">
        <w:t xml:space="preserve">The standard roster pattern for Roster A averages 42 hours per week over the 8 week roster cycle. Average weekly hours worked on Roster A will be made up of 38 Ordinary Hours, 2 WIL hours and 2 ROT hours. </w:t>
      </w:r>
    </w:p>
    <w:p w14:paraId="371B91C0" w14:textId="72775858" w:rsidR="00794C22" w:rsidRPr="002F167A" w:rsidRDefault="00794C22" w:rsidP="00416F14">
      <w:pPr>
        <w:pStyle w:val="Heading3"/>
        <w:widowControl w:val="0"/>
        <w:ind w:left="1701" w:hanging="992"/>
      </w:pPr>
      <w:r w:rsidRPr="002F167A">
        <w:t xml:space="preserve">Mutually agreed changes to the standard roster pattern in </w:t>
      </w:r>
      <w:r w:rsidR="003C670B" w:rsidRPr="002F167A">
        <w:fldChar w:fldCharType="begin"/>
      </w:r>
      <w:r w:rsidR="003C670B" w:rsidRPr="002F167A">
        <w:instrText xml:space="preserve"> REF _Ref17631291 \w \h </w:instrText>
      </w:r>
      <w:r w:rsidR="00FF6FE9" w:rsidRPr="002F167A">
        <w:instrText xml:space="preserve"> \* MERGEFORMAT </w:instrText>
      </w:r>
      <w:r w:rsidR="003C670B" w:rsidRPr="002F167A">
        <w:fldChar w:fldCharType="separate"/>
      </w:r>
      <w:r w:rsidR="00FA67FE">
        <w:t>12.7.2</w:t>
      </w:r>
      <w:r w:rsidR="003C670B" w:rsidRPr="002F167A">
        <w:fldChar w:fldCharType="end"/>
      </w:r>
      <w:r w:rsidR="003C670B" w:rsidRPr="002F167A">
        <w:t xml:space="preserve"> </w:t>
      </w:r>
      <w:r w:rsidRPr="002F167A">
        <w:t>(such as 4 consecutive days and no nights, or two nights on, two days off, two nights on, two days off</w:t>
      </w:r>
      <w:r w:rsidR="004838F3" w:rsidRPr="002F167A">
        <w:t>, afternoon shifts, variations of up to two hours from the start/finish time</w:t>
      </w:r>
      <w:r w:rsidRPr="002F167A">
        <w:t xml:space="preserve"> etc.) that do not change the total number of hours worked over the roster cycle are still considered to be Roster A for the purpose of calculating leave and pay entitlements</w:t>
      </w:r>
      <w:r w:rsidR="004838F3" w:rsidRPr="002F167A">
        <w:t xml:space="preserve"> and for the purpose of clause </w:t>
      </w:r>
      <w:r w:rsidR="002C6525" w:rsidRPr="002F167A">
        <w:fldChar w:fldCharType="begin"/>
      </w:r>
      <w:r w:rsidR="002C6525" w:rsidRPr="002F167A">
        <w:instrText xml:space="preserve"> REF _Ref17627486 \w \h </w:instrText>
      </w:r>
      <w:r w:rsidR="00FF6FE9" w:rsidRPr="002F167A">
        <w:instrText xml:space="preserve"> \* MERGEFORMAT </w:instrText>
      </w:r>
      <w:r w:rsidR="002C6525" w:rsidRPr="002F167A">
        <w:fldChar w:fldCharType="separate"/>
      </w:r>
      <w:r w:rsidR="00FA67FE">
        <w:t>15</w:t>
      </w:r>
      <w:r w:rsidR="002C6525" w:rsidRPr="002F167A">
        <w:fldChar w:fldCharType="end"/>
      </w:r>
      <w:r w:rsidR="009461B2" w:rsidRPr="002F167A">
        <w:t xml:space="preserve"> (Rostering)</w:t>
      </w:r>
      <w:r w:rsidRPr="002F167A">
        <w:t>.</w:t>
      </w:r>
    </w:p>
    <w:p w14:paraId="37B33297" w14:textId="77777777" w:rsidR="00794C22" w:rsidRPr="002F167A" w:rsidRDefault="00794C22" w:rsidP="00416F14">
      <w:pPr>
        <w:pStyle w:val="Heading3"/>
        <w:widowControl w:val="0"/>
        <w:ind w:left="1701" w:hanging="992"/>
      </w:pPr>
      <w:r w:rsidRPr="002F167A">
        <w:t>Roster A is the standard roster for:</w:t>
      </w:r>
    </w:p>
    <w:p w14:paraId="70A89B67" w14:textId="77777777" w:rsidR="00794C22" w:rsidRPr="002F167A" w:rsidRDefault="00794C22" w:rsidP="00416F14">
      <w:pPr>
        <w:pStyle w:val="Heading4"/>
        <w:widowControl w:val="0"/>
        <w:ind w:left="2268" w:hanging="567"/>
      </w:pPr>
      <w:r w:rsidRPr="002F167A">
        <w:t>Fire Tally Ho – 0600-1800 dayshift, 1800-0600 nightshift</w:t>
      </w:r>
      <w:r w:rsidR="006D6EB4" w:rsidRPr="002F167A">
        <w:t>;</w:t>
      </w:r>
    </w:p>
    <w:p w14:paraId="0F5EA260" w14:textId="0CFD99E5" w:rsidR="00794C22" w:rsidRPr="002F167A" w:rsidRDefault="00794C22" w:rsidP="00416F14">
      <w:pPr>
        <w:pStyle w:val="Heading4"/>
        <w:widowControl w:val="0"/>
        <w:ind w:left="2268" w:hanging="567"/>
      </w:pPr>
      <w:r w:rsidRPr="002F167A">
        <w:t xml:space="preserve">Fire </w:t>
      </w:r>
      <w:r w:rsidR="006C0BD1" w:rsidRPr="002F167A">
        <w:t>BALSECC</w:t>
      </w:r>
      <w:r w:rsidRPr="002F167A">
        <w:t xml:space="preserve"> – 0700-1900 dayshift, 1900-0700 nightshift</w:t>
      </w:r>
      <w:r w:rsidR="006D6EB4" w:rsidRPr="002F167A">
        <w:t>;</w:t>
      </w:r>
    </w:p>
    <w:p w14:paraId="3C87FC57" w14:textId="77777777" w:rsidR="00794C22" w:rsidRPr="002F167A" w:rsidRDefault="00794C22" w:rsidP="00416F14">
      <w:pPr>
        <w:pStyle w:val="Heading4"/>
        <w:widowControl w:val="0"/>
        <w:ind w:left="2268" w:hanging="567"/>
      </w:pPr>
      <w:r w:rsidRPr="002F167A">
        <w:t>Ambulance Tally Ho – 0600-1800 dayshift, 1800-0600 nightshift</w:t>
      </w:r>
      <w:r w:rsidR="006D6EB4" w:rsidRPr="002F167A">
        <w:t>;</w:t>
      </w:r>
    </w:p>
    <w:p w14:paraId="47E869AD" w14:textId="78059B2A" w:rsidR="00794C22" w:rsidRPr="002F167A" w:rsidRDefault="00794C22" w:rsidP="00416F14">
      <w:pPr>
        <w:pStyle w:val="Heading4"/>
        <w:widowControl w:val="0"/>
        <w:ind w:left="2268" w:hanging="567"/>
      </w:pPr>
      <w:r w:rsidRPr="002F167A">
        <w:t>Ambulance B</w:t>
      </w:r>
      <w:r w:rsidR="006C0BD1" w:rsidRPr="002F167A">
        <w:t>ALSECC</w:t>
      </w:r>
      <w:r w:rsidRPr="002F167A">
        <w:t xml:space="preserve"> – 0630-1830 dayshift, 1830-0630 nightshift</w:t>
      </w:r>
      <w:r w:rsidR="006D6EB4" w:rsidRPr="002F167A">
        <w:t>;</w:t>
      </w:r>
    </w:p>
    <w:p w14:paraId="3A2AE40B" w14:textId="7721573C" w:rsidR="004838F3" w:rsidRPr="002F167A" w:rsidRDefault="004838F3" w:rsidP="00416F14">
      <w:pPr>
        <w:pStyle w:val="Heading4"/>
        <w:widowControl w:val="0"/>
        <w:ind w:left="2268" w:hanging="567"/>
      </w:pPr>
      <w:r w:rsidRPr="002F167A">
        <w:t xml:space="preserve">Ambulance WILSECC </w:t>
      </w:r>
      <w:r w:rsidR="006D6EB4" w:rsidRPr="002F167A">
        <w:t>–</w:t>
      </w:r>
      <w:r w:rsidRPr="002F167A">
        <w:t xml:space="preserve"> 0</w:t>
      </w:r>
      <w:r w:rsidR="009967EE" w:rsidRPr="002F167A">
        <w:t>7</w:t>
      </w:r>
      <w:r w:rsidRPr="002F167A">
        <w:t>00-</w:t>
      </w:r>
      <w:r w:rsidR="009967EE" w:rsidRPr="002F167A">
        <w:t>19</w:t>
      </w:r>
      <w:r w:rsidRPr="002F167A">
        <w:t xml:space="preserve">00 dayshift, </w:t>
      </w:r>
      <w:r w:rsidR="009967EE" w:rsidRPr="002F167A">
        <w:t>19</w:t>
      </w:r>
      <w:r w:rsidRPr="002F167A">
        <w:t>00-0</w:t>
      </w:r>
      <w:r w:rsidR="009967EE" w:rsidRPr="002F167A">
        <w:t>7</w:t>
      </w:r>
      <w:r w:rsidRPr="002F167A">
        <w:t>00 nightshift (this may also include other 42 hour shift options with the current reduced operation hours, which may be introduced through consultation</w:t>
      </w:r>
      <w:r w:rsidR="00FE73FB" w:rsidRPr="002F167A">
        <w:t xml:space="preserve"> </w:t>
      </w:r>
      <w:r w:rsidR="00FE73FB" w:rsidRPr="002F167A">
        <w:rPr>
          <w:bCs/>
        </w:rPr>
        <w:t xml:space="preserve">in accordance with clause </w:t>
      </w:r>
      <w:r w:rsidR="00FE73FB" w:rsidRPr="002F167A">
        <w:rPr>
          <w:bCs/>
        </w:rPr>
        <w:fldChar w:fldCharType="begin"/>
      </w:r>
      <w:r w:rsidR="00FE73FB" w:rsidRPr="002F167A">
        <w:rPr>
          <w:bCs/>
        </w:rPr>
        <w:instrText xml:space="preserve"> REF _Ref17627461 \w \h  \* MERGEFORMAT </w:instrText>
      </w:r>
      <w:r w:rsidR="00FE73FB" w:rsidRPr="002F167A">
        <w:rPr>
          <w:bCs/>
        </w:rPr>
      </w:r>
      <w:r w:rsidR="00FE73FB" w:rsidRPr="002F167A">
        <w:rPr>
          <w:bCs/>
        </w:rPr>
        <w:fldChar w:fldCharType="separate"/>
      </w:r>
      <w:r w:rsidR="00FA67FE">
        <w:rPr>
          <w:bCs/>
        </w:rPr>
        <w:t>32</w:t>
      </w:r>
      <w:r w:rsidR="00FE73FB" w:rsidRPr="002F167A">
        <w:rPr>
          <w:bCs/>
        </w:rPr>
        <w:fldChar w:fldCharType="end"/>
      </w:r>
      <w:r w:rsidR="00FE73FB" w:rsidRPr="002F167A">
        <w:rPr>
          <w:bCs/>
        </w:rPr>
        <w:t xml:space="preserve"> (Consultation regarding Workplace Reform)</w:t>
      </w:r>
      <w:r w:rsidRPr="002F167A">
        <w:rPr>
          <w:bCs/>
        </w:rPr>
        <w:t xml:space="preserve"> </w:t>
      </w:r>
      <w:r w:rsidRPr="002F167A">
        <w:t>during the life of the agreement</w:t>
      </w:r>
      <w:r w:rsidR="006D6EB4" w:rsidRPr="002F167A">
        <w:t>);</w:t>
      </w:r>
    </w:p>
    <w:p w14:paraId="1A7B5DCE" w14:textId="77777777" w:rsidR="00794C22" w:rsidRPr="002F167A" w:rsidRDefault="00794C22" w:rsidP="00416F14">
      <w:pPr>
        <w:pStyle w:val="Heading4"/>
        <w:widowControl w:val="0"/>
        <w:ind w:left="2268" w:hanging="567"/>
        <w:rPr>
          <w:b/>
          <w:bCs/>
        </w:rPr>
      </w:pPr>
      <w:r w:rsidRPr="002F167A">
        <w:t xml:space="preserve">Police Tally </w:t>
      </w:r>
      <w:r w:rsidR="0003041B" w:rsidRPr="002F167A">
        <w:t>Ho –</w:t>
      </w:r>
      <w:r w:rsidRPr="002F167A">
        <w:t xml:space="preserve"> 0700-1900 dayshift, 1900-0700 nightshift</w:t>
      </w:r>
      <w:r w:rsidR="006D6EB4" w:rsidRPr="002F167A">
        <w:t>.</w:t>
      </w:r>
    </w:p>
    <w:p w14:paraId="09CA5938" w14:textId="4140F38C" w:rsidR="00794C22" w:rsidRPr="002F167A" w:rsidRDefault="00794C22" w:rsidP="00416F14">
      <w:pPr>
        <w:pStyle w:val="Heading3"/>
        <w:widowControl w:val="0"/>
        <w:ind w:left="1701" w:hanging="992"/>
      </w:pPr>
      <w:r w:rsidRPr="002F167A">
        <w:t xml:space="preserve">A </w:t>
      </w:r>
      <w:r w:rsidR="0038363F" w:rsidRPr="002F167A">
        <w:t>p</w:t>
      </w:r>
      <w:r w:rsidRPr="002F167A">
        <w:t xml:space="preserve">art-time Employee may be engaged on this roster as per clause </w:t>
      </w:r>
      <w:r w:rsidR="00EA0905" w:rsidRPr="002F167A">
        <w:fldChar w:fldCharType="begin"/>
      </w:r>
      <w:r w:rsidR="00EA0905" w:rsidRPr="002F167A">
        <w:instrText xml:space="preserve"> REF _Ref433192424 \w \h </w:instrText>
      </w:r>
      <w:r w:rsidR="00FF6FE9" w:rsidRPr="002F167A">
        <w:instrText xml:space="preserve"> \* MERGEFORMAT </w:instrText>
      </w:r>
      <w:r w:rsidR="00EA0905" w:rsidRPr="002F167A">
        <w:fldChar w:fldCharType="separate"/>
      </w:r>
      <w:r w:rsidR="00FA67FE">
        <w:t>51</w:t>
      </w:r>
      <w:r w:rsidR="00EA0905" w:rsidRPr="002F167A">
        <w:fldChar w:fldCharType="end"/>
      </w:r>
      <w:r w:rsidRPr="002F167A">
        <w:t xml:space="preserve"> </w:t>
      </w:r>
      <w:r w:rsidR="006C5702" w:rsidRPr="002F167A">
        <w:t xml:space="preserve">(Part-time Employment) </w:t>
      </w:r>
      <w:r w:rsidRPr="002F167A">
        <w:t>and will have weekly hours averaged over 8 weeks. Part-time Employees working on this roster do not receive WIL or ROT.</w:t>
      </w:r>
    </w:p>
    <w:p w14:paraId="32CD615B" w14:textId="77777777" w:rsidR="00794C22" w:rsidRPr="002F167A" w:rsidRDefault="00794C22" w:rsidP="00B66E47">
      <w:pPr>
        <w:pStyle w:val="Heading2"/>
        <w:keepNext w:val="0"/>
        <w:widowControl w:val="0"/>
        <w:ind w:left="709" w:hanging="709"/>
      </w:pPr>
      <w:r w:rsidRPr="002F167A">
        <w:t>Roster B</w:t>
      </w:r>
    </w:p>
    <w:p w14:paraId="0C1CB9C0" w14:textId="77777777" w:rsidR="00794C22" w:rsidRPr="002F167A" w:rsidRDefault="00794C22" w:rsidP="00416F14">
      <w:pPr>
        <w:pStyle w:val="Heading3"/>
        <w:widowControl w:val="0"/>
        <w:ind w:left="1701" w:hanging="992"/>
      </w:pPr>
      <w:r w:rsidRPr="002F167A">
        <w:t>A roster whereby a Full-time Employee works ninety-eight 12-hour shifts, twelve 7.5-hour shifts, two 7-hour shifts and has 112 rostered days off in a 224-day roster cycle period (32 weeks).</w:t>
      </w:r>
    </w:p>
    <w:p w14:paraId="450EBE7C" w14:textId="77777777" w:rsidR="00794C22" w:rsidRPr="002F167A" w:rsidRDefault="00794C22" w:rsidP="00416F14">
      <w:pPr>
        <w:pStyle w:val="Heading3"/>
        <w:widowControl w:val="0"/>
        <w:ind w:left="1701" w:hanging="992"/>
      </w:pPr>
      <w:bookmarkStart w:id="43" w:name="_Ref17631292"/>
      <w:r w:rsidRPr="002F167A">
        <w:lastRenderedPageBreak/>
        <w:t>There are two standard roster patterns:</w:t>
      </w:r>
      <w:bookmarkEnd w:id="43"/>
    </w:p>
    <w:p w14:paraId="61AE7CAD" w14:textId="517B8D79" w:rsidR="00794C22" w:rsidRPr="002F167A" w:rsidRDefault="00794C22" w:rsidP="00416F14">
      <w:pPr>
        <w:pStyle w:val="Heading4"/>
        <w:widowControl w:val="0"/>
        <w:ind w:left="2268" w:hanging="567"/>
        <w:rPr>
          <w:b/>
          <w:bCs/>
        </w:rPr>
      </w:pPr>
      <w:r w:rsidRPr="002F167A">
        <w:t xml:space="preserve">Police </w:t>
      </w:r>
      <w:r w:rsidR="004838F3" w:rsidRPr="002F167A">
        <w:t>WILSECC</w:t>
      </w:r>
      <w:r w:rsidR="003D34D3" w:rsidRPr="002F167A">
        <w:t xml:space="preserve"> rotation</w:t>
      </w:r>
      <w:r w:rsidRPr="002F167A">
        <w:t xml:space="preserve"> comprises of 2 dayshifts, 1 rostered day off, 2 nightshifts, 3 rostered days off. Every fourth rotation, </w:t>
      </w:r>
      <w:r w:rsidR="00B74F8C" w:rsidRPr="002F167A">
        <w:t>EKO</w:t>
      </w:r>
      <w:r w:rsidRPr="002F167A">
        <w:t xml:space="preserve"> Shifts are worked </w:t>
      </w:r>
      <w:r w:rsidR="0038104A" w:rsidRPr="002F167A">
        <w:t>instead of</w:t>
      </w:r>
      <w:r w:rsidRPr="002F167A">
        <w:t xml:space="preserve"> the 2 nightshifts.</w:t>
      </w:r>
    </w:p>
    <w:p w14:paraId="7DF1ECAF" w14:textId="4FC2B919" w:rsidR="00794C22" w:rsidRPr="002F167A" w:rsidRDefault="00794C22" w:rsidP="00416F14">
      <w:pPr>
        <w:pStyle w:val="Heading4"/>
        <w:widowControl w:val="0"/>
        <w:ind w:left="2268" w:hanging="567"/>
        <w:rPr>
          <w:b/>
          <w:bCs/>
        </w:rPr>
      </w:pPr>
      <w:r w:rsidRPr="002F167A">
        <w:t xml:space="preserve">Police </w:t>
      </w:r>
      <w:r w:rsidR="003D34D3" w:rsidRPr="002F167A">
        <w:t>B</w:t>
      </w:r>
      <w:r w:rsidR="006C0BD1" w:rsidRPr="002F167A">
        <w:t>ALSECC</w:t>
      </w:r>
      <w:r w:rsidR="003D34D3" w:rsidRPr="002F167A">
        <w:t xml:space="preserve"> rotation</w:t>
      </w:r>
      <w:r w:rsidRPr="002F167A">
        <w:t xml:space="preserve"> comprises of 2 dayshifts, 2 nightshifts, followed by 4 consecutive rostered days off. Every fourth rotation, </w:t>
      </w:r>
      <w:r w:rsidR="00B74F8C" w:rsidRPr="002F167A">
        <w:t>EKO</w:t>
      </w:r>
      <w:r w:rsidRPr="002F167A">
        <w:t xml:space="preserve"> Shifts are worked </w:t>
      </w:r>
      <w:r w:rsidR="0038104A" w:rsidRPr="002F167A">
        <w:t>i</w:t>
      </w:r>
      <w:r w:rsidR="00B77658" w:rsidRPr="002F167A">
        <w:t>nstead</w:t>
      </w:r>
      <w:r w:rsidRPr="002F167A">
        <w:t xml:space="preserve"> of the 2 nightshifts.</w:t>
      </w:r>
    </w:p>
    <w:p w14:paraId="4511EEBC" w14:textId="77777777" w:rsidR="001A640D" w:rsidRPr="002F167A" w:rsidRDefault="00794C22" w:rsidP="00416F14">
      <w:pPr>
        <w:pStyle w:val="Heading3"/>
        <w:widowControl w:val="0"/>
        <w:ind w:left="1701" w:hanging="992"/>
      </w:pPr>
      <w:r w:rsidRPr="002F167A">
        <w:t>Both above roster patterns average 40 hours per week over the 32 week roster cycle. Averaged weekly hours worked on Roster B will be made up of 38 Ordinary Hours and 2 WIL hours.</w:t>
      </w:r>
    </w:p>
    <w:p w14:paraId="5C007132" w14:textId="0497C96B" w:rsidR="00794C22" w:rsidRPr="002F167A" w:rsidRDefault="00794C22" w:rsidP="00416F14">
      <w:pPr>
        <w:pStyle w:val="Heading3"/>
        <w:widowControl w:val="0"/>
        <w:ind w:left="1701" w:hanging="992"/>
      </w:pPr>
      <w:r w:rsidRPr="002F167A">
        <w:t>Mutually agreed changes to the standard roster pattern in</w:t>
      </w:r>
      <w:r w:rsidR="0038363F" w:rsidRPr="002F167A">
        <w:t xml:space="preserve"> clause</w:t>
      </w:r>
      <w:r w:rsidRPr="002F167A">
        <w:t xml:space="preserve"> </w:t>
      </w:r>
      <w:r w:rsidR="003C670B" w:rsidRPr="002F167A">
        <w:fldChar w:fldCharType="begin"/>
      </w:r>
      <w:r w:rsidR="003C670B" w:rsidRPr="002F167A">
        <w:instrText xml:space="preserve"> REF _Ref17631292 \w \h </w:instrText>
      </w:r>
      <w:r w:rsidR="00FF6FE9" w:rsidRPr="002F167A">
        <w:instrText xml:space="preserve"> \* MERGEFORMAT </w:instrText>
      </w:r>
      <w:r w:rsidR="003C670B" w:rsidRPr="002F167A">
        <w:fldChar w:fldCharType="separate"/>
      </w:r>
      <w:r w:rsidR="00FA67FE">
        <w:t>12.8.2</w:t>
      </w:r>
      <w:r w:rsidR="003C670B" w:rsidRPr="002F167A">
        <w:fldChar w:fldCharType="end"/>
      </w:r>
      <w:r w:rsidR="003C670B" w:rsidRPr="002F167A">
        <w:t xml:space="preserve"> </w:t>
      </w:r>
      <w:r w:rsidRPr="002F167A">
        <w:t>(such as 4 consecutive days and no nights, or two nights on, two days off, two nights on, two days off</w:t>
      </w:r>
      <w:r w:rsidR="004838F3" w:rsidRPr="002F167A">
        <w:t>, afternoon shift, variations of up to two hours from start/finish time</w:t>
      </w:r>
      <w:r w:rsidRPr="002F167A">
        <w:t xml:space="preserve"> etc.) that do not change the total number of hours worked over the roster cycle are still considered to be Roster B for the purpose of calculating leave and pay entitlements</w:t>
      </w:r>
      <w:r w:rsidR="004838F3" w:rsidRPr="002F167A">
        <w:t xml:space="preserve"> and for the purpose of clause </w:t>
      </w:r>
      <w:r w:rsidR="002C6525" w:rsidRPr="002F167A">
        <w:fldChar w:fldCharType="begin"/>
      </w:r>
      <w:r w:rsidR="002C6525" w:rsidRPr="002F167A">
        <w:instrText xml:space="preserve"> REF _Ref17627486 \w \h </w:instrText>
      </w:r>
      <w:r w:rsidR="00FF6FE9" w:rsidRPr="002F167A">
        <w:instrText xml:space="preserve"> \* MERGEFORMAT </w:instrText>
      </w:r>
      <w:r w:rsidR="002C6525" w:rsidRPr="002F167A">
        <w:fldChar w:fldCharType="separate"/>
      </w:r>
      <w:r w:rsidR="00FA67FE">
        <w:t>15</w:t>
      </w:r>
      <w:r w:rsidR="002C6525" w:rsidRPr="002F167A">
        <w:fldChar w:fldCharType="end"/>
      </w:r>
      <w:r w:rsidR="009461B2" w:rsidRPr="002F167A">
        <w:t xml:space="preserve"> (Rostering)</w:t>
      </w:r>
      <w:r w:rsidRPr="002F167A">
        <w:t>.</w:t>
      </w:r>
    </w:p>
    <w:p w14:paraId="18036F45" w14:textId="77777777" w:rsidR="00794C22" w:rsidRPr="002F167A" w:rsidRDefault="00794C22" w:rsidP="00416F14">
      <w:pPr>
        <w:pStyle w:val="Heading3"/>
        <w:widowControl w:val="0"/>
        <w:ind w:left="1701" w:hanging="992"/>
      </w:pPr>
      <w:r w:rsidRPr="002F167A">
        <w:t>Roster B is the standard roster for:</w:t>
      </w:r>
    </w:p>
    <w:p w14:paraId="56D07751" w14:textId="17B14BE2" w:rsidR="00794C22" w:rsidRPr="002F167A" w:rsidRDefault="00794C22" w:rsidP="00416F14">
      <w:pPr>
        <w:pStyle w:val="Heading4"/>
        <w:widowControl w:val="0"/>
        <w:ind w:left="2268" w:hanging="567"/>
        <w:rPr>
          <w:b/>
          <w:bCs/>
        </w:rPr>
      </w:pPr>
      <w:r w:rsidRPr="002F167A">
        <w:t xml:space="preserve">Police </w:t>
      </w:r>
      <w:r w:rsidR="004838F3" w:rsidRPr="002F167A">
        <w:t xml:space="preserve">WILSECC </w:t>
      </w:r>
      <w:r w:rsidRPr="002F167A">
        <w:t>– 0700-1900 dayshift, 1900-0700 nightshift</w:t>
      </w:r>
      <w:r w:rsidR="006D6EB4" w:rsidRPr="002F167A">
        <w:t>;</w:t>
      </w:r>
    </w:p>
    <w:p w14:paraId="167E42AF" w14:textId="7C43D7BC" w:rsidR="00CF7315" w:rsidRPr="002F167A" w:rsidRDefault="00CF7315" w:rsidP="00416F14">
      <w:pPr>
        <w:pStyle w:val="Heading4"/>
        <w:widowControl w:val="0"/>
        <w:ind w:left="2268" w:hanging="567"/>
        <w:rPr>
          <w:b/>
          <w:bCs/>
        </w:rPr>
      </w:pPr>
      <w:r w:rsidRPr="002F167A">
        <w:t>Police B</w:t>
      </w:r>
      <w:r w:rsidR="006C0BD1" w:rsidRPr="002F167A">
        <w:t>ALSECC</w:t>
      </w:r>
      <w:r w:rsidRPr="002F167A">
        <w:t xml:space="preserve"> – 0700-1900 dayshift, 1900-0700 nightshift</w:t>
      </w:r>
      <w:r w:rsidR="006D6EB4" w:rsidRPr="002F167A">
        <w:t>.</w:t>
      </w:r>
    </w:p>
    <w:p w14:paraId="04D0E867" w14:textId="5BD3102E" w:rsidR="00794C22" w:rsidRPr="002F167A" w:rsidRDefault="00CF7315" w:rsidP="00416F14">
      <w:pPr>
        <w:pStyle w:val="Heading3"/>
        <w:widowControl w:val="0"/>
        <w:ind w:left="1701" w:hanging="992"/>
      </w:pPr>
      <w:r w:rsidRPr="002F167A">
        <w:t xml:space="preserve">A </w:t>
      </w:r>
      <w:r w:rsidR="0038363F" w:rsidRPr="002F167A">
        <w:t>p</w:t>
      </w:r>
      <w:r w:rsidR="00794C22" w:rsidRPr="002F167A">
        <w:t xml:space="preserve">art-time Employee may be engaged on this roster as per clause </w:t>
      </w:r>
      <w:r w:rsidR="00EA0905" w:rsidRPr="002F167A">
        <w:fldChar w:fldCharType="begin"/>
      </w:r>
      <w:r w:rsidR="00EA0905" w:rsidRPr="002F167A">
        <w:instrText xml:space="preserve"> REF _Ref433192424 \w \h </w:instrText>
      </w:r>
      <w:r w:rsidR="00FF6FE9" w:rsidRPr="002F167A">
        <w:instrText xml:space="preserve"> \* MERGEFORMAT </w:instrText>
      </w:r>
      <w:r w:rsidR="00EA0905" w:rsidRPr="002F167A">
        <w:fldChar w:fldCharType="separate"/>
      </w:r>
      <w:r w:rsidR="00FA67FE">
        <w:t>51</w:t>
      </w:r>
      <w:r w:rsidR="00EA0905" w:rsidRPr="002F167A">
        <w:fldChar w:fldCharType="end"/>
      </w:r>
      <w:r w:rsidR="00794C22" w:rsidRPr="002F167A">
        <w:t xml:space="preserve"> </w:t>
      </w:r>
      <w:r w:rsidR="006C5702" w:rsidRPr="002F167A">
        <w:t>(Part-time Employment)</w:t>
      </w:r>
      <w:r w:rsidR="006C5702" w:rsidRPr="002F167A" w:rsidDel="006C5702">
        <w:t xml:space="preserve"> </w:t>
      </w:r>
      <w:r w:rsidR="00794C22" w:rsidRPr="002F167A">
        <w:t>and will have weekly hours averaged over 8 weeks. Part-time Employees working on this roster do not receive WIL.</w:t>
      </w:r>
    </w:p>
    <w:p w14:paraId="3D15011D" w14:textId="77777777" w:rsidR="00794C22" w:rsidRPr="002F167A" w:rsidRDefault="00794C22" w:rsidP="00B66E47">
      <w:pPr>
        <w:pStyle w:val="Heading2"/>
        <w:keepNext w:val="0"/>
        <w:widowControl w:val="0"/>
        <w:ind w:left="709" w:hanging="709"/>
      </w:pPr>
      <w:r w:rsidRPr="002F167A">
        <w:t>Roster C</w:t>
      </w:r>
    </w:p>
    <w:p w14:paraId="69D88A80" w14:textId="77777777" w:rsidR="00794C22" w:rsidRPr="002F167A" w:rsidRDefault="00130C4B" w:rsidP="00416F14">
      <w:pPr>
        <w:pStyle w:val="Heading3"/>
        <w:widowControl w:val="0"/>
        <w:ind w:left="1701" w:hanging="992"/>
      </w:pPr>
      <w:bookmarkStart w:id="44" w:name="_Ref17627954"/>
      <w:r w:rsidRPr="002F167A">
        <w:t xml:space="preserve">Roster C is a </w:t>
      </w:r>
      <w:r w:rsidR="00794C22" w:rsidRPr="002F167A">
        <w:t>legacy roster whereby a Full-time Employee works twenty-eight 12-hour shifts and has thirty-five rostered days off in a 63-day roster cycle period (9 weeks).</w:t>
      </w:r>
      <w:bookmarkEnd w:id="44"/>
      <w:r w:rsidR="00794C22" w:rsidRPr="002F167A">
        <w:t xml:space="preserve"> </w:t>
      </w:r>
    </w:p>
    <w:p w14:paraId="33464FF4" w14:textId="77777777" w:rsidR="00794C22" w:rsidRPr="002F167A" w:rsidRDefault="00794C22" w:rsidP="00416F14">
      <w:pPr>
        <w:pStyle w:val="Heading3"/>
        <w:widowControl w:val="0"/>
        <w:ind w:left="1701" w:hanging="992"/>
      </w:pPr>
      <w:r w:rsidRPr="002F167A">
        <w:t xml:space="preserve">The standard roster pattern is 4 consecutive shifts, comprising of two 12-hour dayshifts, two 12-hour nightshifts, followed by 5 consecutive rostered days off. </w:t>
      </w:r>
    </w:p>
    <w:p w14:paraId="2B761C5B" w14:textId="3F05FAFC" w:rsidR="00794C22" w:rsidRPr="002F167A" w:rsidRDefault="00794C22" w:rsidP="00416F14">
      <w:pPr>
        <w:pStyle w:val="Heading3"/>
        <w:widowControl w:val="0"/>
        <w:ind w:left="1701" w:hanging="992"/>
      </w:pPr>
      <w:r w:rsidRPr="002F167A">
        <w:t xml:space="preserve">The standard roster pattern for Roster C averages 37.33 hours per week over the 9 weeks roster cycle. Full-time Employees on this roster work Make Up Hours as per clause </w:t>
      </w:r>
      <w:r w:rsidR="00130C4B" w:rsidRPr="002F167A">
        <w:fldChar w:fldCharType="begin"/>
      </w:r>
      <w:r w:rsidR="00130C4B" w:rsidRPr="002F167A">
        <w:instrText xml:space="preserve"> REF _Ref17627907 \w \h </w:instrText>
      </w:r>
      <w:r w:rsidR="00FF6FE9" w:rsidRPr="002F167A">
        <w:instrText xml:space="preserve"> \* MERGEFORMAT </w:instrText>
      </w:r>
      <w:r w:rsidR="00130C4B" w:rsidRPr="002F167A">
        <w:fldChar w:fldCharType="separate"/>
      </w:r>
      <w:r w:rsidR="00FA67FE">
        <w:t>12.16</w:t>
      </w:r>
      <w:r w:rsidR="00130C4B" w:rsidRPr="002F167A">
        <w:fldChar w:fldCharType="end"/>
      </w:r>
      <w:r w:rsidRPr="002F167A">
        <w:t xml:space="preserve"> in order to meet an average of 38 hours per week. Full-time Employees are paid for an average of 38 hours per week.</w:t>
      </w:r>
    </w:p>
    <w:p w14:paraId="6D2AAB4B" w14:textId="69D44153" w:rsidR="00794C22" w:rsidRPr="002F167A" w:rsidRDefault="00794C22" w:rsidP="00416F14">
      <w:pPr>
        <w:pStyle w:val="Heading3"/>
        <w:widowControl w:val="0"/>
        <w:ind w:left="1701" w:hanging="992"/>
      </w:pPr>
      <w:r w:rsidRPr="002F167A">
        <w:t xml:space="preserve">Mutually agreed changes to the standard roster pattern in </w:t>
      </w:r>
      <w:r w:rsidR="00130C4B" w:rsidRPr="002F167A">
        <w:fldChar w:fldCharType="begin"/>
      </w:r>
      <w:r w:rsidR="00130C4B" w:rsidRPr="002F167A">
        <w:instrText xml:space="preserve"> REF _Ref17627954 \w \h </w:instrText>
      </w:r>
      <w:r w:rsidR="00FF6FE9" w:rsidRPr="002F167A">
        <w:instrText xml:space="preserve"> \* MERGEFORMAT </w:instrText>
      </w:r>
      <w:r w:rsidR="00130C4B" w:rsidRPr="002F167A">
        <w:fldChar w:fldCharType="separate"/>
      </w:r>
      <w:r w:rsidR="00FA67FE">
        <w:t>12.9.1</w:t>
      </w:r>
      <w:r w:rsidR="00130C4B" w:rsidRPr="002F167A">
        <w:fldChar w:fldCharType="end"/>
      </w:r>
      <w:r w:rsidR="00130C4B" w:rsidRPr="002F167A">
        <w:t xml:space="preserve"> </w:t>
      </w:r>
      <w:r w:rsidRPr="002F167A">
        <w:t>(such as 4 consecutive days and no nights, or two nights on, two days off, two nights on, three days off</w:t>
      </w:r>
      <w:r w:rsidR="004A7043" w:rsidRPr="002F167A">
        <w:t>, afternoon shift, variations of up to two hours from start/finish time etc</w:t>
      </w:r>
      <w:r w:rsidRPr="002F167A">
        <w:t>) that do not change the total number of hours worked over the roster cycle are still considered to be Roster C for the purpose of calculating leave and pay entitlements</w:t>
      </w:r>
      <w:r w:rsidR="00BF45B4" w:rsidRPr="002F167A">
        <w:t xml:space="preserve"> and for the purpose of clause </w:t>
      </w:r>
      <w:r w:rsidR="00BF45B4" w:rsidRPr="002F167A">
        <w:fldChar w:fldCharType="begin"/>
      </w:r>
      <w:r w:rsidR="00BF45B4" w:rsidRPr="002F167A">
        <w:instrText xml:space="preserve"> REF _Ref17627486 \w \h  \* MERGEFORMAT </w:instrText>
      </w:r>
      <w:r w:rsidR="00BF45B4" w:rsidRPr="002F167A">
        <w:fldChar w:fldCharType="separate"/>
      </w:r>
      <w:r w:rsidR="00FA67FE">
        <w:t>15</w:t>
      </w:r>
      <w:r w:rsidR="00BF45B4" w:rsidRPr="002F167A">
        <w:fldChar w:fldCharType="end"/>
      </w:r>
      <w:r w:rsidR="009461B2" w:rsidRPr="002F167A">
        <w:t xml:space="preserve"> (Rostering)</w:t>
      </w:r>
      <w:r w:rsidRPr="002F167A">
        <w:t>.</w:t>
      </w:r>
    </w:p>
    <w:p w14:paraId="18FA4D17" w14:textId="5C04F728" w:rsidR="00794C22" w:rsidRPr="002F167A" w:rsidRDefault="00794C22" w:rsidP="00A15213">
      <w:pPr>
        <w:pStyle w:val="Heading3"/>
        <w:widowControl w:val="0"/>
        <w:ind w:left="1701" w:hanging="992"/>
      </w:pPr>
      <w:r w:rsidRPr="002F167A">
        <w:t>Roster C is a roster worked by some employees at</w:t>
      </w:r>
      <w:r w:rsidR="00B91B4B" w:rsidRPr="002F167A">
        <w:t xml:space="preserve"> </w:t>
      </w:r>
      <w:r w:rsidRPr="002F167A">
        <w:t>Fire B</w:t>
      </w:r>
      <w:r w:rsidR="006C0BD1" w:rsidRPr="002F167A">
        <w:t>ALSECC</w:t>
      </w:r>
      <w:r w:rsidRPr="002F167A">
        <w:t xml:space="preserve"> – 0700-1900 dayshift, 1900-0700 nightshift</w:t>
      </w:r>
      <w:r w:rsidR="006220BF" w:rsidRPr="002F167A">
        <w:t>.</w:t>
      </w:r>
    </w:p>
    <w:p w14:paraId="556C341C" w14:textId="01D62DAE" w:rsidR="00794C22" w:rsidRPr="002F167A" w:rsidRDefault="00794C22" w:rsidP="00416F14">
      <w:pPr>
        <w:pStyle w:val="Heading3"/>
        <w:widowControl w:val="0"/>
        <w:ind w:left="1701" w:hanging="992"/>
      </w:pPr>
      <w:r w:rsidRPr="002F167A">
        <w:t xml:space="preserve">The Employees on this roster may be engaged part-time as per clause </w:t>
      </w:r>
      <w:r w:rsidR="00130C4B" w:rsidRPr="002F167A">
        <w:fldChar w:fldCharType="begin"/>
      </w:r>
      <w:r w:rsidR="00130C4B" w:rsidRPr="002F167A">
        <w:instrText xml:space="preserve"> REF _Ref433192424 \w \h </w:instrText>
      </w:r>
      <w:r w:rsidR="00FF6FE9" w:rsidRPr="002F167A">
        <w:instrText xml:space="preserve"> \* MERGEFORMAT </w:instrText>
      </w:r>
      <w:r w:rsidR="00130C4B" w:rsidRPr="002F167A">
        <w:fldChar w:fldCharType="separate"/>
      </w:r>
      <w:r w:rsidR="00FA67FE">
        <w:t>51</w:t>
      </w:r>
      <w:r w:rsidR="00130C4B" w:rsidRPr="002F167A">
        <w:fldChar w:fldCharType="end"/>
      </w:r>
      <w:r w:rsidR="009461B2" w:rsidRPr="002F167A">
        <w:t xml:space="preserve"> (Part-time Employment)</w:t>
      </w:r>
      <w:r w:rsidRPr="002F167A">
        <w:t xml:space="preserve"> and will have weekly hours averaged over the 9 week roster cycle.</w:t>
      </w:r>
    </w:p>
    <w:p w14:paraId="3317FE53" w14:textId="77777777" w:rsidR="00794C22" w:rsidRPr="002F167A" w:rsidRDefault="00794C22" w:rsidP="00211223">
      <w:pPr>
        <w:pStyle w:val="Heading2"/>
        <w:widowControl w:val="0"/>
        <w:ind w:left="709" w:hanging="709"/>
        <w:rPr>
          <w:bCs/>
        </w:rPr>
      </w:pPr>
      <w:bookmarkStart w:id="45" w:name="_Ref163656031"/>
      <w:r w:rsidRPr="002F167A">
        <w:lastRenderedPageBreak/>
        <w:t>Roster</w:t>
      </w:r>
      <w:r w:rsidRPr="002F167A">
        <w:rPr>
          <w:bCs/>
        </w:rPr>
        <w:t xml:space="preserve"> D</w:t>
      </w:r>
      <w:bookmarkEnd w:id="45"/>
    </w:p>
    <w:p w14:paraId="3A847C10" w14:textId="77777777" w:rsidR="00794C22" w:rsidRPr="002F167A" w:rsidRDefault="00794C22" w:rsidP="00211223">
      <w:pPr>
        <w:pStyle w:val="Heading3"/>
        <w:keepNext/>
        <w:widowControl w:val="0"/>
        <w:ind w:left="1701" w:hanging="992"/>
      </w:pPr>
      <w:r w:rsidRPr="002F167A">
        <w:t>A roster whereby a Full-time Employee works a mutually agreed roster pattern with an average total of 40 hours per week over a roster cycle of fourteen days (2 weeks). Weekly hours on Roster D will be made up of 38 Ordinary Hours and 2 WIL hours.</w:t>
      </w:r>
    </w:p>
    <w:p w14:paraId="0798375A" w14:textId="77777777" w:rsidR="00794C22" w:rsidRPr="002F167A" w:rsidRDefault="00794C22" w:rsidP="00416F14">
      <w:pPr>
        <w:pStyle w:val="Heading3"/>
        <w:widowControl w:val="0"/>
        <w:ind w:left="1701" w:hanging="992"/>
      </w:pPr>
      <w:r w:rsidRPr="002F167A">
        <w:t>Roster D examples include, but are not limited to:</w:t>
      </w:r>
    </w:p>
    <w:p w14:paraId="75901A62" w14:textId="702C4CA4" w:rsidR="00794C22" w:rsidRPr="002F167A" w:rsidRDefault="006D6EB4">
      <w:pPr>
        <w:pStyle w:val="Heading4"/>
        <w:widowControl w:val="0"/>
        <w:ind w:left="2268" w:hanging="567"/>
      </w:pPr>
      <w:r w:rsidRPr="002F167A">
        <w:t>t</w:t>
      </w:r>
      <w:r w:rsidR="00794C22" w:rsidRPr="002F167A">
        <w:t>wo 10-hour dayshifts, one rostered day off, two 10-hour day shifts, two rostered days off</w:t>
      </w:r>
      <w:r w:rsidRPr="002F167A">
        <w:t>;</w:t>
      </w:r>
    </w:p>
    <w:p w14:paraId="345125A0" w14:textId="06CEBA19" w:rsidR="00794C22" w:rsidRPr="002F167A" w:rsidRDefault="006D6EB4">
      <w:pPr>
        <w:pStyle w:val="Heading4"/>
        <w:widowControl w:val="0"/>
        <w:ind w:left="2268" w:hanging="567"/>
      </w:pPr>
      <w:r w:rsidRPr="002F167A">
        <w:t xml:space="preserve">four </w:t>
      </w:r>
      <w:r w:rsidR="00794C22" w:rsidRPr="002F167A">
        <w:t>10-hour dayshifts, three rostered days off</w:t>
      </w:r>
      <w:r w:rsidRPr="002F167A">
        <w:t>;</w:t>
      </w:r>
    </w:p>
    <w:p w14:paraId="281D4710" w14:textId="43C6103F" w:rsidR="00794C22" w:rsidRPr="002F167A" w:rsidRDefault="006D6EB4">
      <w:pPr>
        <w:pStyle w:val="Heading4"/>
        <w:widowControl w:val="0"/>
        <w:ind w:left="2268" w:hanging="567"/>
      </w:pPr>
      <w:r w:rsidRPr="002F167A">
        <w:t>f</w:t>
      </w:r>
      <w:r w:rsidR="00794C22" w:rsidRPr="002F167A">
        <w:t>ive 8-hour dayshifts, two rostered days off.</w:t>
      </w:r>
    </w:p>
    <w:p w14:paraId="063C05C9" w14:textId="5A43344C" w:rsidR="0025181A" w:rsidRPr="002F167A" w:rsidRDefault="0025181A" w:rsidP="00A15213">
      <w:pPr>
        <w:pStyle w:val="Heading3"/>
        <w:widowControl w:val="0"/>
        <w:ind w:left="1701" w:hanging="992"/>
      </w:pPr>
      <w:r w:rsidRPr="002F167A">
        <w:t xml:space="preserve">All permissible variations of Roster D constitute Roster D for the purpose of clause </w:t>
      </w:r>
      <w:r w:rsidRPr="002F167A">
        <w:fldChar w:fldCharType="begin"/>
      </w:r>
      <w:r w:rsidRPr="002F167A">
        <w:instrText xml:space="preserve"> REF _Ref17627486 \w \h  \* MERGEFORMAT </w:instrText>
      </w:r>
      <w:r w:rsidRPr="002F167A">
        <w:fldChar w:fldCharType="separate"/>
      </w:r>
      <w:r w:rsidR="00FA67FE">
        <w:t>15</w:t>
      </w:r>
      <w:r w:rsidRPr="002F167A">
        <w:fldChar w:fldCharType="end"/>
      </w:r>
      <w:r w:rsidR="009461B2" w:rsidRPr="002F167A">
        <w:t xml:space="preserve"> (Rostering)</w:t>
      </w:r>
      <w:r w:rsidRPr="002F167A">
        <w:t>.</w:t>
      </w:r>
    </w:p>
    <w:p w14:paraId="47B6A2BF" w14:textId="10A0EA50" w:rsidR="00C6435E" w:rsidRPr="002F167A" w:rsidRDefault="00C6435E" w:rsidP="00A15213">
      <w:pPr>
        <w:pStyle w:val="Heading3"/>
        <w:widowControl w:val="0"/>
        <w:ind w:left="1701" w:hanging="992"/>
      </w:pPr>
      <w:r w:rsidRPr="002F167A">
        <w:t>Roster D is the standard roster for all Off-Shift WPT</w:t>
      </w:r>
      <w:r w:rsidR="00017F59" w:rsidRPr="002F167A">
        <w:t>s</w:t>
      </w:r>
      <w:r w:rsidRPr="002F167A">
        <w:t xml:space="preserve"> at all </w:t>
      </w:r>
      <w:r w:rsidR="00B74F8C" w:rsidRPr="002F167A">
        <w:t>Centres</w:t>
      </w:r>
      <w:r w:rsidRPr="002F167A">
        <w:t xml:space="preserve"> and services</w:t>
      </w:r>
      <w:r w:rsidR="004A7043" w:rsidRPr="002F167A">
        <w:t>.</w:t>
      </w:r>
    </w:p>
    <w:p w14:paraId="448E521A" w14:textId="77777777" w:rsidR="00794C22" w:rsidRPr="002F167A" w:rsidRDefault="00794C22" w:rsidP="00B66E47">
      <w:pPr>
        <w:pStyle w:val="Heading2"/>
        <w:keepNext w:val="0"/>
        <w:widowControl w:val="0"/>
        <w:ind w:left="709" w:hanging="709"/>
        <w:rPr>
          <w:b w:val="0"/>
        </w:rPr>
      </w:pPr>
      <w:bookmarkStart w:id="46" w:name="_Ref17627297"/>
      <w:r w:rsidRPr="002F167A">
        <w:t>Roster E</w:t>
      </w:r>
      <w:bookmarkEnd w:id="46"/>
    </w:p>
    <w:p w14:paraId="22F08BAF" w14:textId="70F54FE5" w:rsidR="00794C22" w:rsidRPr="002F167A" w:rsidRDefault="00794C22" w:rsidP="00416F14">
      <w:pPr>
        <w:pStyle w:val="Heading3"/>
        <w:widowControl w:val="0"/>
        <w:ind w:left="1701" w:hanging="992"/>
      </w:pPr>
      <w:bookmarkStart w:id="47" w:name="_Hlk172631953"/>
      <w:r w:rsidRPr="002F167A">
        <w:t xml:space="preserve">Roster E </w:t>
      </w:r>
      <w:r w:rsidR="004E66D9" w:rsidRPr="002F167A">
        <w:t xml:space="preserve">is the mutually agreed weeks the employees roster follows and </w:t>
      </w:r>
      <w:r w:rsidRPr="002F167A">
        <w:t>encompasses</w:t>
      </w:r>
      <w:bookmarkEnd w:id="47"/>
      <w:r w:rsidRPr="002F167A">
        <w:t>:</w:t>
      </w:r>
    </w:p>
    <w:p w14:paraId="012B830F" w14:textId="5733B9C2" w:rsidR="00794C22" w:rsidRPr="002F167A" w:rsidRDefault="00130C4B" w:rsidP="00A15213">
      <w:pPr>
        <w:pStyle w:val="Heading4"/>
        <w:widowControl w:val="0"/>
        <w:ind w:left="2268" w:hanging="567"/>
      </w:pPr>
      <w:r w:rsidRPr="002F167A">
        <w:t>a</w:t>
      </w:r>
      <w:r w:rsidR="00794C22" w:rsidRPr="002F167A">
        <w:t xml:space="preserve"> roster whereby a Full-time Employee works a mutually agreed roster pattern with Ordinary Hours averaging 38 hours per week, but does not work on Roster A, B, C</w:t>
      </w:r>
      <w:r w:rsidR="004A7043" w:rsidRPr="002F167A">
        <w:t>, D or F</w:t>
      </w:r>
      <w:r w:rsidR="00794C22" w:rsidRPr="002F167A">
        <w:t>; or</w:t>
      </w:r>
    </w:p>
    <w:p w14:paraId="7D4F78B0" w14:textId="539810A8" w:rsidR="00794C22" w:rsidRPr="002F167A" w:rsidRDefault="00130C4B">
      <w:pPr>
        <w:pStyle w:val="Heading4"/>
        <w:widowControl w:val="0"/>
        <w:ind w:left="2268" w:hanging="567"/>
      </w:pPr>
      <w:r w:rsidRPr="002F167A">
        <w:t>a</w:t>
      </w:r>
      <w:r w:rsidR="00794C22" w:rsidRPr="002F167A">
        <w:t xml:space="preserve"> roster whereby a Part-time Employee (as per clause </w:t>
      </w:r>
      <w:r w:rsidRPr="002F167A">
        <w:fldChar w:fldCharType="begin"/>
      </w:r>
      <w:r w:rsidRPr="002F167A">
        <w:instrText xml:space="preserve"> REF _Ref433192424 \w \h </w:instrText>
      </w:r>
      <w:r w:rsidR="004E3434" w:rsidRPr="002F167A">
        <w:instrText xml:space="preserve"> \* MERGEFORMAT </w:instrText>
      </w:r>
      <w:r w:rsidRPr="002F167A">
        <w:fldChar w:fldCharType="separate"/>
      </w:r>
      <w:r w:rsidR="00FA67FE">
        <w:t>51</w:t>
      </w:r>
      <w:r w:rsidRPr="002F167A">
        <w:fldChar w:fldCharType="end"/>
      </w:r>
      <w:r w:rsidR="00794C22" w:rsidRPr="002F167A">
        <w:t>) works less than 38 Ordinary Hours per week but does not work on Roster A, B, C</w:t>
      </w:r>
      <w:r w:rsidR="004A7043" w:rsidRPr="002F167A">
        <w:t>, D or F</w:t>
      </w:r>
      <w:r w:rsidR="00794C22" w:rsidRPr="002F167A">
        <w:t>.</w:t>
      </w:r>
    </w:p>
    <w:p w14:paraId="6CD5F883" w14:textId="77777777" w:rsidR="00794C22" w:rsidRPr="002F167A" w:rsidRDefault="00794C22" w:rsidP="00416F14">
      <w:pPr>
        <w:pStyle w:val="Heading3"/>
        <w:widowControl w:val="0"/>
        <w:ind w:left="1701" w:hanging="992"/>
      </w:pPr>
      <w:r w:rsidRPr="002F167A">
        <w:t>Roster E Employees are not entitled to either WIL or ROT and do not work Make Up Hours.</w:t>
      </w:r>
      <w:r w:rsidRPr="002F167A" w:rsidDel="0090759F">
        <w:t xml:space="preserve"> </w:t>
      </w:r>
    </w:p>
    <w:p w14:paraId="41FDB2C0" w14:textId="52F2DFF2" w:rsidR="00E66363" w:rsidRPr="002F167A" w:rsidRDefault="00B74F8C" w:rsidP="00483838">
      <w:pPr>
        <w:pStyle w:val="Heading3"/>
        <w:ind w:left="1701" w:hanging="992"/>
      </w:pPr>
      <w:r w:rsidRPr="002F167A">
        <w:t>All rosters</w:t>
      </w:r>
      <w:r w:rsidR="00980B20" w:rsidRPr="002F167A">
        <w:t xml:space="preserve"> on Roster E</w:t>
      </w:r>
      <w:r w:rsidRPr="002F167A">
        <w:t xml:space="preserve"> will be inclusive of a minimum 10-hour break between the finish time of one rostered shift and the commencement time of the following consecutive rostered shift.</w:t>
      </w:r>
    </w:p>
    <w:p w14:paraId="3CBF585A" w14:textId="77777777" w:rsidR="004A7043" w:rsidRPr="002F167A" w:rsidRDefault="004A7043" w:rsidP="004A7043">
      <w:pPr>
        <w:pStyle w:val="Heading2"/>
        <w:keepNext w:val="0"/>
        <w:widowControl w:val="0"/>
        <w:ind w:left="709" w:hanging="709"/>
      </w:pPr>
      <w:bookmarkStart w:id="48" w:name="_Ref163655897"/>
      <w:bookmarkStart w:id="49" w:name="_Ref17625753"/>
      <w:r w:rsidRPr="002F167A">
        <w:t>Roster F</w:t>
      </w:r>
      <w:bookmarkEnd w:id="48"/>
    </w:p>
    <w:p w14:paraId="13AD3E0E" w14:textId="5639D28B" w:rsidR="004A7043" w:rsidRPr="002F167A" w:rsidRDefault="00700259" w:rsidP="009F3CE8">
      <w:pPr>
        <w:pStyle w:val="Heading3"/>
        <w:ind w:left="1701" w:hanging="1003"/>
      </w:pPr>
      <w:bookmarkStart w:id="50" w:name="_Ref163748494"/>
      <w:r w:rsidRPr="002F167A">
        <w:t>Roster F is the Nonstandard Roster</w:t>
      </w:r>
      <w:r w:rsidR="00A54CE9" w:rsidRPr="002F167A">
        <w:t xml:space="preserve"> (constituted by a set of templates</w:t>
      </w:r>
      <w:r w:rsidR="009B385A" w:rsidRPr="002F167A">
        <w:t xml:space="preserve"> in the Scheduling, Deployment and Staffing Levels Policy</w:t>
      </w:r>
      <w:r w:rsidR="00A54CE9" w:rsidRPr="002F167A">
        <w:t>)</w:t>
      </w:r>
      <w:r w:rsidRPr="002F167A">
        <w:t xml:space="preserve"> which shall apply to Employees who are engaged on Nonstandard Rosters as Call</w:t>
      </w:r>
      <w:r w:rsidR="00A54CE9" w:rsidRPr="002F167A">
        <w:t>-</w:t>
      </w:r>
      <w:r w:rsidRPr="002F167A">
        <w:t xml:space="preserve">Takers in </w:t>
      </w:r>
      <w:r w:rsidR="00975649" w:rsidRPr="002F167A">
        <w:t xml:space="preserve">Police/SES and Ambulance or </w:t>
      </w:r>
      <w:r w:rsidR="005A01DD" w:rsidRPr="002F167A">
        <w:t xml:space="preserve">other Employees </w:t>
      </w:r>
      <w:r w:rsidR="00975649" w:rsidRPr="002F167A">
        <w:t>who move to Nonstandard Roster F by mutual agreement as from the date of this Agreement</w:t>
      </w:r>
      <w:r w:rsidR="00A54CE9" w:rsidRPr="002F167A">
        <w:t>. The following are agreed features of Roster F</w:t>
      </w:r>
      <w:r w:rsidR="00975649" w:rsidRPr="002F167A">
        <w:t>:</w:t>
      </w:r>
      <w:bookmarkEnd w:id="50"/>
    </w:p>
    <w:p w14:paraId="78324BE4" w14:textId="6B4B7C37" w:rsidR="00975649" w:rsidRPr="002F167A" w:rsidRDefault="00975649" w:rsidP="00716AC9">
      <w:pPr>
        <w:pStyle w:val="Heading4"/>
        <w:ind w:left="2552" w:hanging="851"/>
      </w:pPr>
      <w:r w:rsidRPr="002F167A">
        <w:t>Full-time Employee</w:t>
      </w:r>
      <w:r w:rsidR="00A54CE9" w:rsidRPr="002F167A">
        <w:t>s will</w:t>
      </w:r>
      <w:r w:rsidRPr="002F167A">
        <w:t xml:space="preserve"> work a roster pattern with</w:t>
      </w:r>
      <w:r w:rsidRPr="002F167A">
        <w:br/>
        <w:t xml:space="preserve">Ordinary Hours averaging 38/40 hours per week, but </w:t>
      </w:r>
      <w:r w:rsidR="00B74F8C" w:rsidRPr="002F167A">
        <w:t>will</w:t>
      </w:r>
      <w:r w:rsidRPr="002F167A">
        <w:t xml:space="preserve"> not work on Roster A, B, C, D or E;</w:t>
      </w:r>
    </w:p>
    <w:p w14:paraId="3C965B7F" w14:textId="73EBB11C" w:rsidR="00975649" w:rsidRPr="002F167A" w:rsidRDefault="00975649" w:rsidP="00716AC9">
      <w:pPr>
        <w:pStyle w:val="Heading4"/>
        <w:ind w:left="2552" w:hanging="851"/>
      </w:pPr>
      <w:r w:rsidRPr="002F167A">
        <w:t>Part-time Employee</w:t>
      </w:r>
      <w:r w:rsidR="00DF7708" w:rsidRPr="002F167A">
        <w:t>s</w:t>
      </w:r>
      <w:r w:rsidRPr="002F167A">
        <w:t xml:space="preserve"> (as per clause </w:t>
      </w:r>
      <w:r w:rsidR="00065DB0" w:rsidRPr="002F167A">
        <w:fldChar w:fldCharType="begin"/>
      </w:r>
      <w:r w:rsidR="00065DB0" w:rsidRPr="002F167A">
        <w:instrText xml:space="preserve"> REF _Ref433192424 \w \h </w:instrText>
      </w:r>
      <w:r w:rsidR="00FF6FE9" w:rsidRPr="002F167A">
        <w:instrText xml:space="preserve"> \* MERGEFORMAT </w:instrText>
      </w:r>
      <w:r w:rsidR="00065DB0" w:rsidRPr="002F167A">
        <w:fldChar w:fldCharType="separate"/>
      </w:r>
      <w:r w:rsidR="00FA67FE">
        <w:t>51</w:t>
      </w:r>
      <w:r w:rsidR="00065DB0" w:rsidRPr="002F167A">
        <w:fldChar w:fldCharType="end"/>
      </w:r>
      <w:r w:rsidRPr="002F167A">
        <w:t xml:space="preserve">) </w:t>
      </w:r>
      <w:r w:rsidR="00DF7708" w:rsidRPr="002F167A">
        <w:t xml:space="preserve">will </w:t>
      </w:r>
      <w:r w:rsidRPr="002F167A">
        <w:t xml:space="preserve">work a roster pattern with Ordinary Hours averaging less than 38 hours per week, but </w:t>
      </w:r>
      <w:r w:rsidR="00B74F8C" w:rsidRPr="002F167A">
        <w:t>will</w:t>
      </w:r>
      <w:r w:rsidRPr="002F167A">
        <w:t xml:space="preserve"> not work on Roster A, B, C, D or E;</w:t>
      </w:r>
    </w:p>
    <w:p w14:paraId="6F40DFBD" w14:textId="7F605E23" w:rsidR="00975649" w:rsidRPr="002F167A" w:rsidRDefault="00975649" w:rsidP="009F3CE8">
      <w:pPr>
        <w:pStyle w:val="Heading4"/>
        <w:ind w:left="2552" w:hanging="851"/>
      </w:pPr>
      <w:r w:rsidRPr="002F167A">
        <w:t>Call</w:t>
      </w:r>
      <w:r w:rsidR="006D6EB4" w:rsidRPr="002F167A">
        <w:t>-</w:t>
      </w:r>
      <w:r w:rsidRPr="002F167A">
        <w:t>Take</w:t>
      </w:r>
      <w:r w:rsidR="006D6EB4" w:rsidRPr="002F167A">
        <w:t>r</w:t>
      </w:r>
      <w:r w:rsidRPr="002F167A">
        <w:t xml:space="preserve">s in Police/SES and Ambulance will be rostered in accordance with the </w:t>
      </w:r>
      <w:r w:rsidR="009B385A" w:rsidRPr="002F167A">
        <w:rPr>
          <w:rFonts w:cs="Arial"/>
        </w:rPr>
        <w:t>Scheduling, Deployment and Staffing Levels Policy</w:t>
      </w:r>
      <w:r w:rsidRPr="002F167A">
        <w:t>;</w:t>
      </w:r>
    </w:p>
    <w:p w14:paraId="26D4563D" w14:textId="06D6BD61" w:rsidR="00975649" w:rsidRPr="002F167A" w:rsidRDefault="00975649" w:rsidP="009F3CE8">
      <w:pPr>
        <w:pStyle w:val="Heading4"/>
        <w:ind w:left="2552" w:hanging="851"/>
      </w:pPr>
      <w:r w:rsidRPr="002F167A">
        <w:t>Employees working an average of 40 hours per week will be entitled to WIL;</w:t>
      </w:r>
    </w:p>
    <w:p w14:paraId="3AFD3050" w14:textId="6C3D7673" w:rsidR="00975649" w:rsidRPr="002F167A" w:rsidRDefault="00975649" w:rsidP="009F3CE8">
      <w:pPr>
        <w:pStyle w:val="Heading4"/>
        <w:ind w:left="2552" w:hanging="851"/>
      </w:pPr>
      <w:r w:rsidRPr="002F167A">
        <w:t>Employees are not entitled to ROT and do not work Make Up Hours;</w:t>
      </w:r>
    </w:p>
    <w:p w14:paraId="1E3331D9" w14:textId="0CF605C1" w:rsidR="00975649" w:rsidRPr="002F167A" w:rsidRDefault="00975649" w:rsidP="009F3CE8">
      <w:pPr>
        <w:pStyle w:val="Heading4"/>
        <w:ind w:left="2552" w:hanging="851"/>
      </w:pPr>
      <w:r w:rsidRPr="002F167A">
        <w:lastRenderedPageBreak/>
        <w:t>at least 50% of the Call</w:t>
      </w:r>
      <w:r w:rsidR="00DF7708" w:rsidRPr="002F167A">
        <w:t>-</w:t>
      </w:r>
      <w:r w:rsidRPr="002F167A">
        <w:t xml:space="preserve">Taker Nonstandard Roster </w:t>
      </w:r>
      <w:r w:rsidR="00DF7708" w:rsidRPr="002F167A">
        <w:t>t</w:t>
      </w:r>
      <w:r w:rsidRPr="002F167A">
        <w:t>emplates offering at least half of the weekends off</w:t>
      </w:r>
      <w:r w:rsidR="00B74F8C" w:rsidRPr="002F167A">
        <w:t xml:space="preserve"> in a Roster Cycle</w:t>
      </w:r>
      <w:r w:rsidRPr="002F167A">
        <w:t xml:space="preserve">. Weekends are defined as the period between </w:t>
      </w:r>
      <w:r w:rsidR="00EC10D3" w:rsidRPr="002F167A">
        <w:t>21</w:t>
      </w:r>
      <w:r w:rsidRPr="002F167A">
        <w:t>00</w:t>
      </w:r>
      <w:r w:rsidR="00EC10D3" w:rsidRPr="002F167A">
        <w:t xml:space="preserve"> </w:t>
      </w:r>
      <w:r w:rsidRPr="002F167A">
        <w:t>Friday night and midnight Sunday night;</w:t>
      </w:r>
    </w:p>
    <w:p w14:paraId="2D0C21EF" w14:textId="77777777" w:rsidR="004A7043" w:rsidRPr="002F167A" w:rsidRDefault="00DF7708" w:rsidP="00716AC9">
      <w:pPr>
        <w:pStyle w:val="Heading4"/>
        <w:ind w:left="2552" w:hanging="851"/>
      </w:pPr>
      <w:r w:rsidRPr="002F167A">
        <w:t>a</w:t>
      </w:r>
      <w:r w:rsidR="00975649" w:rsidRPr="002F167A">
        <w:t>ll rosters will be inclusive of a minimum 10-hour break between the finish time of one rostered shift and the commencement time of the following consecutive rostered shift.</w:t>
      </w:r>
    </w:p>
    <w:p w14:paraId="457E87F8" w14:textId="77777777" w:rsidR="00794C22" w:rsidRPr="002F167A" w:rsidRDefault="00794C22" w:rsidP="008D52EA">
      <w:pPr>
        <w:pStyle w:val="Heading2"/>
        <w:keepNext w:val="0"/>
        <w:widowControl w:val="0"/>
        <w:ind w:left="709" w:hanging="709"/>
      </w:pPr>
      <w:bookmarkStart w:id="51" w:name="_Ref163655969"/>
      <w:r w:rsidRPr="002F167A">
        <w:t>Leave</w:t>
      </w:r>
      <w:r w:rsidRPr="002F167A">
        <w:rPr>
          <w:b w:val="0"/>
        </w:rPr>
        <w:t xml:space="preserve"> </w:t>
      </w:r>
      <w:r w:rsidRPr="002F167A">
        <w:t>Deductions</w:t>
      </w:r>
      <w:bookmarkEnd w:id="49"/>
      <w:bookmarkEnd w:id="51"/>
    </w:p>
    <w:p w14:paraId="22330D23" w14:textId="12BAD50A" w:rsidR="00794C22" w:rsidRPr="002F167A" w:rsidRDefault="00794C22" w:rsidP="00416F14">
      <w:pPr>
        <w:pStyle w:val="Heading3"/>
        <w:widowControl w:val="0"/>
        <w:ind w:left="1701" w:hanging="992"/>
      </w:pPr>
      <w:r w:rsidRPr="002F167A">
        <w:t xml:space="preserve">Where an Employee takes leave for an entire shift, accrued leave is deducted from an Employee’s relevant leave balance in accordance with the number of allocated Ordinary Hours for the shift (see clause </w:t>
      </w:r>
      <w:r w:rsidR="00130C4B" w:rsidRPr="002F167A">
        <w:fldChar w:fldCharType="begin"/>
      </w:r>
      <w:r w:rsidR="00130C4B" w:rsidRPr="002F167A">
        <w:instrText xml:space="preserve"> REF _Ref17625714 \w \h </w:instrText>
      </w:r>
      <w:r w:rsidR="00FF6FE9" w:rsidRPr="002F167A">
        <w:instrText xml:space="preserve"> \* MERGEFORMAT </w:instrText>
      </w:r>
      <w:r w:rsidR="00130C4B" w:rsidRPr="002F167A">
        <w:fldChar w:fldCharType="separate"/>
      </w:r>
      <w:r w:rsidR="00FA67FE">
        <w:t>12.4</w:t>
      </w:r>
      <w:r w:rsidR="00130C4B" w:rsidRPr="002F167A">
        <w:fldChar w:fldCharType="end"/>
      </w:r>
      <w:r w:rsidR="00986E25" w:rsidRPr="002F167A">
        <w:t>)</w:t>
      </w:r>
      <w:r w:rsidRPr="002F167A">
        <w:t>.</w:t>
      </w:r>
    </w:p>
    <w:p w14:paraId="1B8BBB9A" w14:textId="19DD666C" w:rsidR="00794C22" w:rsidRPr="002F167A" w:rsidRDefault="00794C22" w:rsidP="00416F14">
      <w:pPr>
        <w:pStyle w:val="Heading3"/>
        <w:widowControl w:val="0"/>
        <w:ind w:left="1701" w:hanging="992"/>
      </w:pPr>
      <w:r w:rsidRPr="002F167A">
        <w:t xml:space="preserve">These </w:t>
      </w:r>
      <w:r w:rsidR="00003495" w:rsidRPr="002F167A">
        <w:t>l</w:t>
      </w:r>
      <w:r w:rsidR="006220BF" w:rsidRPr="002F167A">
        <w:t xml:space="preserve">eave </w:t>
      </w:r>
      <w:r w:rsidRPr="002F167A">
        <w:t xml:space="preserve">deductions are consistent with the provisions of the 38-hour Week Agreement and already contain a 5% reduction as per clause </w:t>
      </w:r>
      <w:r w:rsidR="00130C4B" w:rsidRPr="002F167A">
        <w:fldChar w:fldCharType="begin"/>
      </w:r>
      <w:r w:rsidR="00130C4B" w:rsidRPr="002F167A">
        <w:instrText xml:space="preserve"> REF _Ref17628100 \w \h </w:instrText>
      </w:r>
      <w:r w:rsidR="00FF6FE9" w:rsidRPr="002F167A">
        <w:instrText xml:space="preserve"> \* MERGEFORMAT </w:instrText>
      </w:r>
      <w:r w:rsidR="00130C4B" w:rsidRPr="002F167A">
        <w:fldChar w:fldCharType="separate"/>
      </w:r>
      <w:r w:rsidR="00FA67FE">
        <w:t>14.14</w:t>
      </w:r>
      <w:r w:rsidR="00130C4B" w:rsidRPr="002F167A">
        <w:fldChar w:fldCharType="end"/>
      </w:r>
      <w:r w:rsidRPr="002F167A">
        <w:t xml:space="preserve">. </w:t>
      </w:r>
    </w:p>
    <w:p w14:paraId="5AA8CC26" w14:textId="1FF87261" w:rsidR="00794C22" w:rsidRPr="002F167A" w:rsidRDefault="00794C22" w:rsidP="00416F14">
      <w:pPr>
        <w:pStyle w:val="Heading3"/>
        <w:widowControl w:val="0"/>
        <w:ind w:left="1701" w:hanging="992"/>
        <w:rPr>
          <w:b/>
          <w:bCs/>
          <w:i/>
          <w:iCs/>
        </w:rPr>
      </w:pPr>
      <w:r w:rsidRPr="002F167A">
        <w:t xml:space="preserve">Deductions for periods of leave less than a full shift duration shall be done directly proportional to those specified in </w:t>
      </w:r>
      <w:r w:rsidR="00632FA2" w:rsidRPr="002F167A">
        <w:fldChar w:fldCharType="begin"/>
      </w:r>
      <w:r w:rsidR="00632FA2" w:rsidRPr="002F167A">
        <w:instrText xml:space="preserve"> REF _Ref17625714 \w \h </w:instrText>
      </w:r>
      <w:r w:rsidR="00FF6FE9" w:rsidRPr="002F167A">
        <w:instrText xml:space="preserve"> \* MERGEFORMAT </w:instrText>
      </w:r>
      <w:r w:rsidR="00632FA2" w:rsidRPr="002F167A">
        <w:fldChar w:fldCharType="separate"/>
      </w:r>
      <w:r w:rsidR="00FA67FE">
        <w:t>12.4</w:t>
      </w:r>
      <w:r w:rsidR="00632FA2" w:rsidRPr="002F167A">
        <w:fldChar w:fldCharType="end"/>
      </w:r>
      <w:r w:rsidRPr="002F167A">
        <w:t xml:space="preserve"> (i.e. if an </w:t>
      </w:r>
      <w:r w:rsidR="00C32F12" w:rsidRPr="002F167A">
        <w:t>E</w:t>
      </w:r>
      <w:r w:rsidRPr="002F167A">
        <w:t>mployee on Roster A takes leave for 50% of a shift, they will be deducted 50% of 10.8571)</w:t>
      </w:r>
      <w:r w:rsidR="00632FA2" w:rsidRPr="002F167A">
        <w:t>.</w:t>
      </w:r>
      <w:r w:rsidRPr="002F167A">
        <w:t xml:space="preserve"> This proportionate reduction will occur regardless of whether the Employee takes the leave at the start or end of a rostered shift.</w:t>
      </w:r>
    </w:p>
    <w:p w14:paraId="18ACB968" w14:textId="77777777" w:rsidR="00794C22" w:rsidRPr="002F167A" w:rsidRDefault="00794C22" w:rsidP="008D52EA">
      <w:pPr>
        <w:pStyle w:val="Heading2"/>
        <w:keepNext w:val="0"/>
        <w:widowControl w:val="0"/>
        <w:ind w:left="709" w:hanging="709"/>
        <w:rPr>
          <w:b w:val="0"/>
        </w:rPr>
      </w:pPr>
      <w:r w:rsidRPr="002F167A">
        <w:t>Shift</w:t>
      </w:r>
      <w:r w:rsidRPr="002F167A">
        <w:rPr>
          <w:b w:val="0"/>
        </w:rPr>
        <w:t xml:space="preserve"> </w:t>
      </w:r>
      <w:r w:rsidRPr="002F167A">
        <w:t>Lengths</w:t>
      </w:r>
    </w:p>
    <w:p w14:paraId="355177F7" w14:textId="77777777" w:rsidR="00794C22" w:rsidRPr="002F167A" w:rsidRDefault="00794C22" w:rsidP="00416F14">
      <w:pPr>
        <w:pStyle w:val="Heading3"/>
        <w:widowControl w:val="0"/>
        <w:ind w:left="1701" w:hanging="992"/>
      </w:pPr>
      <w:r w:rsidRPr="002F167A">
        <w:t>Shift lengths for Full-time Employees will generally be a minimum of 7</w:t>
      </w:r>
      <w:r w:rsidR="0038104A" w:rsidRPr="002F167A">
        <w:t>.6</w:t>
      </w:r>
      <w:r w:rsidRPr="002F167A">
        <w:t xml:space="preserve"> hours and a maximum of 12 hours</w:t>
      </w:r>
      <w:r w:rsidR="0038104A" w:rsidRPr="002F167A">
        <w:t>, except in the case of EKO shifts on Roster B, which will have a minimum length of 7 hours.</w:t>
      </w:r>
    </w:p>
    <w:p w14:paraId="11740684" w14:textId="7CF2A8A5" w:rsidR="00794C22" w:rsidRPr="002F167A" w:rsidRDefault="00794C22" w:rsidP="00416F14">
      <w:pPr>
        <w:pStyle w:val="Heading3"/>
        <w:widowControl w:val="0"/>
        <w:ind w:left="1701" w:hanging="992"/>
      </w:pPr>
      <w:r w:rsidRPr="002F167A">
        <w:t>No Employee who was an Employee immediately prior to this Agreement will be directed, against their will, to work shifts of less than 12 hours total duration.</w:t>
      </w:r>
    </w:p>
    <w:p w14:paraId="2B2AA9E1" w14:textId="043CAC32" w:rsidR="00794C22" w:rsidRPr="002F167A" w:rsidRDefault="00794C22" w:rsidP="00211223">
      <w:pPr>
        <w:pStyle w:val="Heading2"/>
        <w:widowControl w:val="0"/>
        <w:ind w:left="709" w:hanging="709"/>
        <w:rPr>
          <w:b w:val="0"/>
        </w:rPr>
      </w:pPr>
      <w:bookmarkStart w:id="52" w:name="_Ref17732172"/>
      <w:r w:rsidRPr="002F167A">
        <w:t>Rotational</w:t>
      </w:r>
      <w:r w:rsidRPr="002F167A">
        <w:rPr>
          <w:b w:val="0"/>
        </w:rPr>
        <w:t xml:space="preserve"> </w:t>
      </w:r>
      <w:r w:rsidRPr="002F167A">
        <w:t>Overtime (ROT)</w:t>
      </w:r>
      <w:bookmarkEnd w:id="52"/>
    </w:p>
    <w:p w14:paraId="1EC3F1DC" w14:textId="37FC1B45" w:rsidR="00794C22" w:rsidRPr="002F167A" w:rsidRDefault="00794C22" w:rsidP="00211223">
      <w:pPr>
        <w:pStyle w:val="Heading3"/>
        <w:keepNext/>
        <w:widowControl w:val="0"/>
        <w:ind w:left="1701" w:hanging="992"/>
      </w:pPr>
      <w:r w:rsidRPr="002F167A">
        <w:t xml:space="preserve">In order to meet the rostering needs set out in </w:t>
      </w:r>
      <w:r w:rsidR="003C670B" w:rsidRPr="002F167A">
        <w:fldChar w:fldCharType="begin"/>
      </w:r>
      <w:r w:rsidR="003C670B" w:rsidRPr="002F167A">
        <w:instrText xml:space="preserve"> REF _Ref9596381 \w \h </w:instrText>
      </w:r>
      <w:r w:rsidR="00D24E0D" w:rsidRPr="002F167A">
        <w:instrText xml:space="preserve"> \* MERGEFORMAT </w:instrText>
      </w:r>
      <w:r w:rsidR="003C670B" w:rsidRPr="002F167A">
        <w:fldChar w:fldCharType="separate"/>
      </w:r>
      <w:r w:rsidR="00FA67FE">
        <w:t>12.2</w:t>
      </w:r>
      <w:r w:rsidR="003C670B" w:rsidRPr="002F167A">
        <w:fldChar w:fldCharType="end"/>
      </w:r>
      <w:r w:rsidRPr="002F167A">
        <w:t xml:space="preserve">, </w:t>
      </w:r>
      <w:r w:rsidR="007D118C">
        <w:t>TZV</w:t>
      </w:r>
      <w:r w:rsidRPr="002F167A">
        <w:t xml:space="preserve"> requires Full-time Employees on Roster A to work rotational overtime or </w:t>
      </w:r>
      <w:r w:rsidRPr="002F167A">
        <w:rPr>
          <w:bCs/>
        </w:rPr>
        <w:t>ROT.</w:t>
      </w:r>
      <w:r w:rsidRPr="002F167A">
        <w:t xml:space="preserve"> </w:t>
      </w:r>
    </w:p>
    <w:p w14:paraId="5E224595" w14:textId="77777777" w:rsidR="00794C22" w:rsidRPr="002F167A" w:rsidRDefault="00794C22" w:rsidP="00416F14">
      <w:pPr>
        <w:pStyle w:val="Heading3"/>
        <w:widowControl w:val="0"/>
        <w:ind w:left="1701" w:hanging="992"/>
      </w:pPr>
      <w:r w:rsidRPr="002F167A">
        <w:t xml:space="preserve">ROT is part of an Employee’s Rostered </w:t>
      </w:r>
      <w:proofErr w:type="gramStart"/>
      <w:r w:rsidRPr="002F167A">
        <w:t>Hours,</w:t>
      </w:r>
      <w:proofErr w:type="gramEnd"/>
      <w:r w:rsidRPr="002F167A">
        <w:t xml:space="preserve"> however, it does not form part of their Ordinary Hours or WIL hours. </w:t>
      </w:r>
    </w:p>
    <w:p w14:paraId="63D45BF7" w14:textId="26A69D28" w:rsidR="00794C22" w:rsidRPr="002F167A" w:rsidRDefault="00794C22" w:rsidP="00416F14">
      <w:pPr>
        <w:pStyle w:val="Heading3"/>
        <w:widowControl w:val="0"/>
        <w:ind w:left="1701" w:hanging="992"/>
      </w:pPr>
      <w:r w:rsidRPr="002F167A">
        <w:t>An Employee’s ROT will be evenly spread across all shifts in a Roster Cycle so that each minute of work contains an even proportion of an Employee’s ROT hours</w:t>
      </w:r>
      <w:r w:rsidR="00E51925" w:rsidRPr="002F167A">
        <w:t>.</w:t>
      </w:r>
      <w:r w:rsidRPr="002F167A">
        <w:t xml:space="preserve"> This results in the following ROT entitlement: </w:t>
      </w:r>
    </w:p>
    <w:p w14:paraId="64D8EFB7" w14:textId="77777777" w:rsidR="00AF43E3" w:rsidRPr="002F167A" w:rsidRDefault="00794C22">
      <w:pPr>
        <w:pStyle w:val="Heading4"/>
        <w:widowControl w:val="0"/>
        <w:ind w:left="2268" w:hanging="567"/>
      </w:pPr>
      <w:r w:rsidRPr="002F167A">
        <w:t>Per Roster Cycle (8 Weeks) – 16 Hours;</w:t>
      </w:r>
    </w:p>
    <w:p w14:paraId="71712947" w14:textId="77777777" w:rsidR="00AF43E3" w:rsidRPr="002F167A" w:rsidRDefault="00794C22">
      <w:pPr>
        <w:pStyle w:val="Heading4"/>
        <w:widowControl w:val="0"/>
        <w:ind w:left="2268" w:hanging="567"/>
      </w:pPr>
      <w:r w:rsidRPr="002F167A">
        <w:t>Per 4 shift Rotation – 2.28571 Hours;</w:t>
      </w:r>
    </w:p>
    <w:p w14:paraId="1D4974EB" w14:textId="77777777" w:rsidR="00AF43E3" w:rsidRPr="002F167A" w:rsidRDefault="00794C22">
      <w:pPr>
        <w:pStyle w:val="Heading4"/>
        <w:widowControl w:val="0"/>
        <w:ind w:left="2268" w:hanging="567"/>
      </w:pPr>
      <w:r w:rsidRPr="002F167A">
        <w:t>Per 12 hour shift - 0.57145 Hours;</w:t>
      </w:r>
    </w:p>
    <w:p w14:paraId="2617130B" w14:textId="77777777" w:rsidR="00AF43E3" w:rsidRPr="002F167A" w:rsidRDefault="00794C22">
      <w:pPr>
        <w:pStyle w:val="Heading4"/>
        <w:widowControl w:val="0"/>
        <w:ind w:left="2268" w:hanging="567"/>
      </w:pPr>
      <w:r w:rsidRPr="002F167A">
        <w:t>Per hour - 0.04762 Hours; and</w:t>
      </w:r>
    </w:p>
    <w:p w14:paraId="5E426543" w14:textId="77777777" w:rsidR="00794C22" w:rsidRPr="002F167A" w:rsidRDefault="00794C22">
      <w:pPr>
        <w:pStyle w:val="Heading4"/>
        <w:widowControl w:val="0"/>
        <w:ind w:left="2268" w:hanging="567"/>
      </w:pPr>
      <w:r w:rsidRPr="002F167A">
        <w:t>Per minute - 0.00079 Hours.</w:t>
      </w:r>
    </w:p>
    <w:p w14:paraId="34339422" w14:textId="664EB8E7" w:rsidR="00794C22" w:rsidRPr="002F167A" w:rsidRDefault="00794C22" w:rsidP="00416F14">
      <w:pPr>
        <w:pStyle w:val="Heading3"/>
        <w:widowControl w:val="0"/>
        <w:ind w:left="1701" w:hanging="992"/>
      </w:pPr>
      <w:r w:rsidRPr="002F167A">
        <w:t xml:space="preserve">ROT is paid at time and a half, except for the proportion of the ROT </w:t>
      </w:r>
      <w:r w:rsidR="000444CE" w:rsidRPr="002F167A">
        <w:t xml:space="preserve">worked between Friday 1800 and Monday 0700 </w:t>
      </w:r>
      <w:r w:rsidRPr="002F167A">
        <w:t>(in which case it will be paid at double time) or a Public Holiday (in which case it will be paid at triple time)</w:t>
      </w:r>
      <w:r w:rsidR="000444CE" w:rsidRPr="002F167A">
        <w:t>.</w:t>
      </w:r>
    </w:p>
    <w:p w14:paraId="39C69932" w14:textId="77777777" w:rsidR="00794C22" w:rsidRPr="002F167A" w:rsidRDefault="00794C22" w:rsidP="00416F14">
      <w:pPr>
        <w:pStyle w:val="Heading3"/>
        <w:widowControl w:val="0"/>
        <w:ind w:left="1701" w:hanging="992"/>
      </w:pPr>
      <w:r w:rsidRPr="002F167A">
        <w:t>Shift Penalties are not payable on ROT.</w:t>
      </w:r>
    </w:p>
    <w:p w14:paraId="12EFD986" w14:textId="2FC465DC" w:rsidR="00794C22" w:rsidRPr="002F167A" w:rsidRDefault="00794C22" w:rsidP="00416F14">
      <w:pPr>
        <w:pStyle w:val="Heading3"/>
        <w:widowControl w:val="0"/>
        <w:ind w:left="1701" w:hanging="992"/>
      </w:pPr>
      <w:r w:rsidRPr="002F167A">
        <w:lastRenderedPageBreak/>
        <w:t xml:space="preserve">ROT may be converted to Time in Lieu as per clause </w:t>
      </w:r>
      <w:r w:rsidR="00130C4B" w:rsidRPr="002F167A">
        <w:fldChar w:fldCharType="begin"/>
      </w:r>
      <w:r w:rsidR="00130C4B" w:rsidRPr="002F167A">
        <w:instrText xml:space="preserve"> REF _Ref17628143 \w \h </w:instrText>
      </w:r>
      <w:r w:rsidR="00FF6FE9" w:rsidRPr="002F167A">
        <w:instrText xml:space="preserve"> \* MERGEFORMAT </w:instrText>
      </w:r>
      <w:r w:rsidR="00130C4B" w:rsidRPr="002F167A">
        <w:fldChar w:fldCharType="separate"/>
      </w:r>
      <w:r w:rsidR="00FA67FE">
        <w:t>29.6</w:t>
      </w:r>
      <w:r w:rsidR="00130C4B" w:rsidRPr="002F167A">
        <w:fldChar w:fldCharType="end"/>
      </w:r>
      <w:r w:rsidR="00130C4B" w:rsidRPr="002F167A">
        <w:t xml:space="preserve"> </w:t>
      </w:r>
      <w:r w:rsidRPr="002F167A">
        <w:t xml:space="preserve">(Overtime TIL </w:t>
      </w:r>
      <w:r w:rsidR="00130C4B" w:rsidRPr="002F167A">
        <w:t>c</w:t>
      </w:r>
      <w:r w:rsidRPr="002F167A">
        <w:t xml:space="preserve">lause). </w:t>
      </w:r>
      <w:r w:rsidR="00C32F12" w:rsidRPr="002F167A">
        <w:t xml:space="preserve"> </w:t>
      </w:r>
      <w:r w:rsidRPr="002F167A">
        <w:t>ROT which is accrued and nominated to be taken as Time in Lieu is paid on an hour for hour basis, regardless of when the shift the Employee wo</w:t>
      </w:r>
      <w:r w:rsidR="003E5C83" w:rsidRPr="002F167A">
        <w:t xml:space="preserve">uld otherwise be working falls. </w:t>
      </w:r>
      <w:r w:rsidRPr="002F167A">
        <w:t>If a nomination to convert ROT to Time in Lieu has been made and an employee does not take the Time in Lieu (for example, because their employment ceases), the accrued Time in Lieu will be paid out at the Employee’s Hourly Rate of Pay.</w:t>
      </w:r>
    </w:p>
    <w:p w14:paraId="1678B2AA" w14:textId="77777777" w:rsidR="00794C22" w:rsidRPr="002F167A" w:rsidRDefault="00794C22" w:rsidP="00416F14">
      <w:pPr>
        <w:pStyle w:val="Heading3"/>
        <w:widowControl w:val="0"/>
        <w:ind w:left="1701" w:hanging="992"/>
      </w:pPr>
      <w:r w:rsidRPr="002F167A">
        <w:t>ROT is not payable during periods of leave.</w:t>
      </w:r>
    </w:p>
    <w:p w14:paraId="2F6AD417" w14:textId="77777777" w:rsidR="00794C22" w:rsidRPr="002F167A" w:rsidRDefault="00794C22" w:rsidP="008D52EA">
      <w:pPr>
        <w:pStyle w:val="Heading2"/>
        <w:keepNext w:val="0"/>
        <w:widowControl w:val="0"/>
        <w:ind w:left="709" w:hanging="709"/>
      </w:pPr>
      <w:bookmarkStart w:id="53" w:name="_Ref17627907"/>
      <w:r w:rsidRPr="002F167A">
        <w:t>Make Up Hours</w:t>
      </w:r>
      <w:bookmarkEnd w:id="53"/>
    </w:p>
    <w:p w14:paraId="4F40DBE0" w14:textId="60E7DAB3" w:rsidR="000444CE" w:rsidRPr="002F167A" w:rsidRDefault="000444CE" w:rsidP="000444CE">
      <w:pPr>
        <w:pStyle w:val="Heading3"/>
        <w:widowControl w:val="0"/>
        <w:ind w:left="1701" w:hanging="992"/>
      </w:pPr>
      <w:r w:rsidRPr="002F167A">
        <w:t xml:space="preserve">Each Full-Time Employee on Roster C is required to work Make Up Hours in accordance with </w:t>
      </w:r>
      <w:r w:rsidR="00E51925" w:rsidRPr="002F167A">
        <w:t>c</w:t>
      </w:r>
      <w:r w:rsidRPr="002F167A">
        <w:t>lause 12.9.3 and is entitled to work their Make Up Hours as detailed in this clause.</w:t>
      </w:r>
    </w:p>
    <w:p w14:paraId="1BD57794" w14:textId="19FBD9BB" w:rsidR="00794C22" w:rsidRPr="002F167A" w:rsidRDefault="00794C22" w:rsidP="00416F14">
      <w:pPr>
        <w:pStyle w:val="Heading3"/>
        <w:widowControl w:val="0"/>
        <w:ind w:left="1701" w:hanging="992"/>
      </w:pPr>
      <w:r w:rsidRPr="002F167A">
        <w:t xml:space="preserve">Up to 6 Make Up Hours are added to a Make Up Hours Pool following every Roster Cycle. In order to accurately determine the number of hours, they are calculated by </w:t>
      </w:r>
      <w:r w:rsidR="007D118C">
        <w:t>TZV</w:t>
      </w:r>
      <w:r w:rsidRPr="002F167A">
        <w:t xml:space="preserve"> in order to meet an average of 38 Ordinary Hours per week over the previous Roster Cycle.</w:t>
      </w:r>
    </w:p>
    <w:p w14:paraId="67592741" w14:textId="77777777" w:rsidR="00794C22" w:rsidRPr="002F167A" w:rsidRDefault="00794C22" w:rsidP="003A673B">
      <w:pPr>
        <w:pStyle w:val="Heading3"/>
        <w:widowControl w:val="0"/>
        <w:ind w:left="1701" w:hanging="992"/>
      </w:pPr>
      <w:r w:rsidRPr="002F167A">
        <w:t>The Make Up Hours Pool hours are considered Ordinary Hours.</w:t>
      </w:r>
    </w:p>
    <w:p w14:paraId="6243D52F" w14:textId="77777777" w:rsidR="00794C22" w:rsidRPr="002F167A" w:rsidRDefault="00794C22" w:rsidP="003A673B">
      <w:pPr>
        <w:pStyle w:val="Heading3"/>
        <w:widowControl w:val="0"/>
        <w:ind w:left="1701" w:hanging="992"/>
      </w:pPr>
      <w:r w:rsidRPr="002F167A">
        <w:t>The Make Up Hours Pool Cap is defined as 36 hours.</w:t>
      </w:r>
    </w:p>
    <w:p w14:paraId="5F564D7B" w14:textId="0B60CDE4" w:rsidR="00794C22" w:rsidRPr="002F167A" w:rsidRDefault="00794C22" w:rsidP="003A673B">
      <w:pPr>
        <w:pStyle w:val="Heading3"/>
        <w:widowControl w:val="0"/>
        <w:ind w:left="1701" w:hanging="992"/>
      </w:pPr>
      <w:r w:rsidRPr="002F167A">
        <w:t>When an Employee’s Make Up Hours Pool Cap is reached, they must reduce the pool to 0 hours by using, in a reasonable timeframe, one of the options set out at clause</w:t>
      </w:r>
      <w:r w:rsidR="00D27E0B" w:rsidRPr="002F167A">
        <w:t>s</w:t>
      </w:r>
      <w:r w:rsidRPr="002F167A">
        <w:t xml:space="preserve"> </w:t>
      </w:r>
      <w:r w:rsidR="00ED4E3A" w:rsidRPr="002F167A">
        <w:fldChar w:fldCharType="begin"/>
      </w:r>
      <w:r w:rsidR="00ED4E3A" w:rsidRPr="002F167A">
        <w:instrText xml:space="preserve"> REF _Ref17628621 \w \h </w:instrText>
      </w:r>
      <w:r w:rsidR="00FF6FE9" w:rsidRPr="002F167A">
        <w:instrText xml:space="preserve"> \* MERGEFORMAT </w:instrText>
      </w:r>
      <w:r w:rsidR="00ED4E3A" w:rsidRPr="002F167A">
        <w:fldChar w:fldCharType="separate"/>
      </w:r>
      <w:r w:rsidR="00FA67FE">
        <w:t>12.16.6</w:t>
      </w:r>
      <w:r w:rsidR="00ED4E3A" w:rsidRPr="002F167A">
        <w:fldChar w:fldCharType="end"/>
      </w:r>
      <w:r w:rsidR="00ED4E3A" w:rsidRPr="002F167A">
        <w:t xml:space="preserve"> to </w:t>
      </w:r>
      <w:r w:rsidR="00ED4E3A" w:rsidRPr="002F167A">
        <w:fldChar w:fldCharType="begin"/>
      </w:r>
      <w:r w:rsidR="00ED4E3A" w:rsidRPr="002F167A">
        <w:instrText xml:space="preserve"> REF _Ref17628630 \w \h </w:instrText>
      </w:r>
      <w:r w:rsidR="00FF6FE9" w:rsidRPr="002F167A">
        <w:instrText xml:space="preserve"> \* MERGEFORMAT </w:instrText>
      </w:r>
      <w:r w:rsidR="00ED4E3A" w:rsidRPr="002F167A">
        <w:fldChar w:fldCharType="separate"/>
      </w:r>
      <w:r w:rsidR="00FA67FE">
        <w:t>12.16.9</w:t>
      </w:r>
      <w:r w:rsidR="00ED4E3A" w:rsidRPr="002F167A">
        <w:fldChar w:fldCharType="end"/>
      </w:r>
      <w:r w:rsidRPr="002F167A">
        <w:t>. The Make Up Hours Pool can be reduced by an Employee by any combination of the following options, nominated by the Employee once per year (with the option taking</w:t>
      </w:r>
      <w:r w:rsidRPr="002F167A" w:rsidDel="001F38EE">
        <w:t xml:space="preserve"> </w:t>
      </w:r>
      <w:r w:rsidRPr="002F167A">
        <w:t>effect at the beginning of the Roster Cycle directly proceeding the Employee’s nomination)</w:t>
      </w:r>
      <w:r w:rsidR="00CF76F1" w:rsidRPr="002F167A">
        <w:t>.</w:t>
      </w:r>
    </w:p>
    <w:p w14:paraId="0CE7469F" w14:textId="77777777" w:rsidR="00794C22" w:rsidRPr="002F167A" w:rsidRDefault="00794C22" w:rsidP="00A15213">
      <w:pPr>
        <w:pStyle w:val="Heading3"/>
        <w:widowControl w:val="0"/>
        <w:ind w:left="1701" w:hanging="992"/>
        <w:rPr>
          <w:i/>
        </w:rPr>
      </w:pPr>
      <w:bookmarkStart w:id="54" w:name="_Ref17628621"/>
      <w:r w:rsidRPr="002F167A">
        <w:rPr>
          <w:i/>
          <w:iCs/>
        </w:rPr>
        <w:t>Self-</w:t>
      </w:r>
      <w:r w:rsidR="00B8013E" w:rsidRPr="002F167A">
        <w:rPr>
          <w:i/>
        </w:rPr>
        <w:t>M</w:t>
      </w:r>
      <w:r w:rsidRPr="002F167A">
        <w:rPr>
          <w:i/>
        </w:rPr>
        <w:t>anagement</w:t>
      </w:r>
      <w:bookmarkEnd w:id="54"/>
    </w:p>
    <w:p w14:paraId="1F8CFA8F" w14:textId="77777777" w:rsidR="00794C22" w:rsidRPr="002F167A" w:rsidRDefault="00794C22" w:rsidP="00A15213">
      <w:pPr>
        <w:pStyle w:val="Heading4"/>
        <w:widowControl w:val="0"/>
        <w:ind w:left="2268" w:hanging="567"/>
      </w:pPr>
      <w:r w:rsidRPr="002F167A">
        <w:t>This option can be used at any time.</w:t>
      </w:r>
    </w:p>
    <w:p w14:paraId="7E750DA5" w14:textId="77777777" w:rsidR="00794C22" w:rsidRPr="002F167A" w:rsidRDefault="00794C22" w:rsidP="00A15213">
      <w:pPr>
        <w:pStyle w:val="Heading4"/>
        <w:widowControl w:val="0"/>
        <w:ind w:left="2268" w:hanging="567"/>
      </w:pPr>
      <w:r w:rsidRPr="002F167A">
        <w:t xml:space="preserve">Employees responding to requests for </w:t>
      </w:r>
      <w:r w:rsidR="00CD6A76" w:rsidRPr="002F167A">
        <w:t>O</w:t>
      </w:r>
      <w:r w:rsidRPr="002F167A">
        <w:t>vertime may elect to work the shift as Make Up Hours</w:t>
      </w:r>
      <w:r w:rsidR="00D27E0B" w:rsidRPr="002F167A">
        <w:t xml:space="preserve"> on the following conditions:</w:t>
      </w:r>
    </w:p>
    <w:p w14:paraId="6B998101" w14:textId="4A980F8F" w:rsidR="00D27E0B" w:rsidRPr="002F167A" w:rsidRDefault="00794C22" w:rsidP="00A15213">
      <w:pPr>
        <w:pStyle w:val="Heading5"/>
        <w:ind w:left="3404" w:hanging="1703"/>
      </w:pPr>
      <w:r w:rsidRPr="002F167A">
        <w:t xml:space="preserve">if electing to work an Overtime vacancy as Make Up Hours, then Overtime rates will not apply, however penalties, as per clause </w:t>
      </w:r>
      <w:r w:rsidR="00003495" w:rsidRPr="002F167A">
        <w:fldChar w:fldCharType="begin"/>
      </w:r>
      <w:r w:rsidR="00003495" w:rsidRPr="002F167A">
        <w:instrText xml:space="preserve"> REF _Ref433192462 \w \h </w:instrText>
      </w:r>
      <w:r w:rsidR="00FF6FE9" w:rsidRPr="002F167A">
        <w:instrText xml:space="preserve"> \* MERGEFORMAT </w:instrText>
      </w:r>
      <w:r w:rsidR="00003495" w:rsidRPr="002F167A">
        <w:fldChar w:fldCharType="separate"/>
      </w:r>
      <w:r w:rsidR="00FA67FE">
        <w:t>27</w:t>
      </w:r>
      <w:r w:rsidR="00003495" w:rsidRPr="002F167A">
        <w:fldChar w:fldCharType="end"/>
      </w:r>
      <w:r w:rsidRPr="002F167A">
        <w:t>, will apply</w:t>
      </w:r>
      <w:r w:rsidR="00CD6A76" w:rsidRPr="002F167A">
        <w:t>;</w:t>
      </w:r>
    </w:p>
    <w:p w14:paraId="7AF6EC2F" w14:textId="77777777" w:rsidR="00794C22" w:rsidRPr="002F167A" w:rsidRDefault="00794C22" w:rsidP="00A15213">
      <w:pPr>
        <w:pStyle w:val="Heading5"/>
        <w:ind w:left="3404" w:hanging="1703"/>
      </w:pPr>
      <w:r w:rsidRPr="002F167A">
        <w:t>priority shall be given to those who elect to have the Overtime vacancy scheduled as Make Up Hours</w:t>
      </w:r>
      <w:r w:rsidR="00CD6A76" w:rsidRPr="002F167A">
        <w:t>;</w:t>
      </w:r>
    </w:p>
    <w:p w14:paraId="6DCFCBC5" w14:textId="11917537" w:rsidR="008C3BD4" w:rsidRPr="002F167A" w:rsidRDefault="00794C22" w:rsidP="00A15213">
      <w:pPr>
        <w:pStyle w:val="Heading5"/>
        <w:ind w:left="3404" w:hanging="1703"/>
      </w:pPr>
      <w:r w:rsidRPr="002F167A">
        <w:t>priority will be given to the Employee with the highest Make Up Hours balance</w:t>
      </w:r>
      <w:r w:rsidR="007F566B" w:rsidRPr="002F167A">
        <w:t xml:space="preserve"> </w:t>
      </w:r>
      <w:r w:rsidR="00DC0BBD" w:rsidRPr="002F167A">
        <w:t xml:space="preserve">subject to </w:t>
      </w:r>
      <w:r w:rsidR="002C6525" w:rsidRPr="002F167A">
        <w:fldChar w:fldCharType="begin"/>
      </w:r>
      <w:r w:rsidR="002C6525" w:rsidRPr="002F167A">
        <w:instrText xml:space="preserve"> REF _Ref163656357 \w \h </w:instrText>
      </w:r>
      <w:r w:rsidR="00FF6FE9" w:rsidRPr="002F167A">
        <w:instrText xml:space="preserve"> \* MERGEFORMAT </w:instrText>
      </w:r>
      <w:r w:rsidR="002C6525" w:rsidRPr="002F167A">
        <w:fldChar w:fldCharType="separate"/>
      </w:r>
      <w:r w:rsidR="00FA67FE">
        <w:t>12.16.6.b.4</w:t>
      </w:r>
      <w:r w:rsidR="002C6525" w:rsidRPr="002F167A">
        <w:fldChar w:fldCharType="end"/>
      </w:r>
      <w:r w:rsidR="00CD6A76" w:rsidRPr="002F167A">
        <w:t>;</w:t>
      </w:r>
    </w:p>
    <w:p w14:paraId="57C938C7" w14:textId="43E54612" w:rsidR="00794C22" w:rsidRPr="002F167A" w:rsidRDefault="007F566B" w:rsidP="00A15213">
      <w:pPr>
        <w:pStyle w:val="Heading5"/>
        <w:ind w:left="3404" w:hanging="1703"/>
      </w:pPr>
      <w:bookmarkStart w:id="55" w:name="_Ref163656357"/>
      <w:r w:rsidRPr="002F167A">
        <w:t xml:space="preserve">Make-up Hours will be scheduled in the same way as </w:t>
      </w:r>
      <w:r w:rsidR="00794C22" w:rsidRPr="002F167A">
        <w:t>Overtime vacancies</w:t>
      </w:r>
      <w:r w:rsidRPr="002F167A">
        <w:t xml:space="preserve"> </w:t>
      </w:r>
      <w:r w:rsidR="00794C22" w:rsidRPr="002F167A">
        <w:t xml:space="preserve">as per </w:t>
      </w:r>
      <w:r w:rsidRPr="002F167A">
        <w:t xml:space="preserve">the </w:t>
      </w:r>
      <w:r w:rsidR="007D118C">
        <w:t>TZV</w:t>
      </w:r>
      <w:r w:rsidR="00794C22" w:rsidRPr="002F167A">
        <w:t xml:space="preserve"> </w:t>
      </w:r>
      <w:r w:rsidR="0066770D" w:rsidRPr="002F167A">
        <w:t>Shift Vacancy and Overtime Allocation Guidelines</w:t>
      </w:r>
      <w:r w:rsidR="00CD6A76" w:rsidRPr="002F167A">
        <w:t>; and</w:t>
      </w:r>
      <w:bookmarkEnd w:id="55"/>
    </w:p>
    <w:p w14:paraId="5D942001" w14:textId="4899A8CF" w:rsidR="00794C22" w:rsidRPr="002F167A" w:rsidRDefault="00CD6A76" w:rsidP="00A15213">
      <w:pPr>
        <w:pStyle w:val="Heading5"/>
        <w:ind w:left="3404" w:hanging="1703"/>
        <w:rPr>
          <w:rFonts w:cs="Arial"/>
        </w:rPr>
      </w:pPr>
      <w:r w:rsidRPr="002F167A">
        <w:rPr>
          <w:rFonts w:cs="Arial"/>
        </w:rPr>
        <w:t>a</w:t>
      </w:r>
      <w:r w:rsidR="00794C22" w:rsidRPr="002F167A">
        <w:rPr>
          <w:rFonts w:cs="Arial"/>
        </w:rPr>
        <w:t xml:space="preserve">n </w:t>
      </w:r>
      <w:r w:rsidR="00794C22" w:rsidRPr="002F167A">
        <w:t>Employee</w:t>
      </w:r>
      <w:r w:rsidR="00794C22" w:rsidRPr="002F167A">
        <w:rPr>
          <w:rFonts w:cs="Arial"/>
        </w:rPr>
        <w:t xml:space="preserve"> may choose to work Make Up Hours in place of a shift swap or Overtime to attend a meeting</w:t>
      </w:r>
      <w:r w:rsidRPr="002F167A">
        <w:rPr>
          <w:rFonts w:cs="Arial"/>
        </w:rPr>
        <w:t xml:space="preserve"> — t</w:t>
      </w:r>
      <w:r w:rsidR="00794C22" w:rsidRPr="002F167A">
        <w:rPr>
          <w:rFonts w:cs="Arial"/>
        </w:rPr>
        <w:t xml:space="preserve">his includes, but is not limited to, bargaining meetings (clause </w:t>
      </w:r>
      <w:r w:rsidR="00915A53" w:rsidRPr="002F167A">
        <w:rPr>
          <w:rFonts w:cs="Arial"/>
        </w:rPr>
        <w:fldChar w:fldCharType="begin"/>
      </w:r>
      <w:r w:rsidR="00915A53" w:rsidRPr="002F167A">
        <w:rPr>
          <w:rFonts w:cs="Arial"/>
        </w:rPr>
        <w:instrText xml:space="preserve"> REF _Ref17630362 \w \h </w:instrText>
      </w:r>
      <w:r w:rsidR="00FF6FE9" w:rsidRPr="002F167A">
        <w:rPr>
          <w:rFonts w:cs="Arial"/>
        </w:rPr>
        <w:instrText xml:space="preserve"> \* MERGEFORMAT </w:instrText>
      </w:r>
      <w:r w:rsidR="00915A53" w:rsidRPr="002F167A">
        <w:rPr>
          <w:rFonts w:cs="Arial"/>
        </w:rPr>
      </w:r>
      <w:r w:rsidR="00915A53" w:rsidRPr="002F167A">
        <w:rPr>
          <w:rFonts w:cs="Arial"/>
        </w:rPr>
        <w:fldChar w:fldCharType="separate"/>
      </w:r>
      <w:r w:rsidR="00FA67FE">
        <w:rPr>
          <w:rFonts w:cs="Arial"/>
        </w:rPr>
        <w:t>5.4</w:t>
      </w:r>
      <w:r w:rsidR="00915A53" w:rsidRPr="002F167A">
        <w:rPr>
          <w:rFonts w:cs="Arial"/>
        </w:rPr>
        <w:fldChar w:fldCharType="end"/>
      </w:r>
      <w:r w:rsidR="00794C22" w:rsidRPr="002F167A">
        <w:rPr>
          <w:rFonts w:cs="Arial"/>
        </w:rPr>
        <w:t xml:space="preserve">), </w:t>
      </w:r>
      <w:r w:rsidR="00B74F8C" w:rsidRPr="002F167A">
        <w:rPr>
          <w:rFonts w:cs="Arial"/>
        </w:rPr>
        <w:t>UCC</w:t>
      </w:r>
      <w:r w:rsidR="00794C22" w:rsidRPr="002F167A">
        <w:rPr>
          <w:rFonts w:cs="Arial"/>
        </w:rPr>
        <w:t xml:space="preserve"> meetings (clause</w:t>
      </w:r>
      <w:r w:rsidR="000444CE" w:rsidRPr="002F167A">
        <w:rPr>
          <w:rFonts w:cs="Arial"/>
        </w:rPr>
        <w:t xml:space="preserve"> 72</w:t>
      </w:r>
      <w:r w:rsidR="00794C22" w:rsidRPr="002F167A">
        <w:rPr>
          <w:rFonts w:cs="Arial"/>
        </w:rPr>
        <w:t xml:space="preserve">, OH&amp;S meetings (clause </w:t>
      </w:r>
      <w:r w:rsidR="00915A53" w:rsidRPr="002F167A">
        <w:rPr>
          <w:rFonts w:cs="Arial"/>
        </w:rPr>
        <w:fldChar w:fldCharType="begin"/>
      </w:r>
      <w:r w:rsidR="00915A53" w:rsidRPr="002F167A">
        <w:rPr>
          <w:rFonts w:cs="Arial"/>
        </w:rPr>
        <w:instrText xml:space="preserve"> REF _Ref17630440 \w \h </w:instrText>
      </w:r>
      <w:r w:rsidR="00FF6FE9" w:rsidRPr="002F167A">
        <w:rPr>
          <w:rFonts w:cs="Arial"/>
        </w:rPr>
        <w:instrText xml:space="preserve"> \* MERGEFORMAT </w:instrText>
      </w:r>
      <w:r w:rsidR="00915A53" w:rsidRPr="002F167A">
        <w:rPr>
          <w:rFonts w:cs="Arial"/>
        </w:rPr>
      </w:r>
      <w:r w:rsidR="00915A53" w:rsidRPr="002F167A">
        <w:rPr>
          <w:rFonts w:cs="Arial"/>
        </w:rPr>
        <w:fldChar w:fldCharType="separate"/>
      </w:r>
      <w:r w:rsidR="00FA67FE">
        <w:rPr>
          <w:rFonts w:cs="Arial"/>
        </w:rPr>
        <w:t>9</w:t>
      </w:r>
      <w:r w:rsidR="00915A53" w:rsidRPr="002F167A">
        <w:rPr>
          <w:rFonts w:cs="Arial"/>
        </w:rPr>
        <w:fldChar w:fldCharType="end"/>
      </w:r>
      <w:r w:rsidR="00794C22" w:rsidRPr="002F167A">
        <w:rPr>
          <w:rFonts w:cs="Arial"/>
        </w:rPr>
        <w:t>), team leader meetings or workplace trainer meetings</w:t>
      </w:r>
      <w:r w:rsidRPr="002F167A">
        <w:rPr>
          <w:rFonts w:cs="Arial"/>
        </w:rPr>
        <w:t>.</w:t>
      </w:r>
      <w:r w:rsidR="00794C22" w:rsidRPr="002F167A">
        <w:rPr>
          <w:rFonts w:cs="Arial"/>
        </w:rPr>
        <w:t xml:space="preserve"> </w:t>
      </w:r>
    </w:p>
    <w:p w14:paraId="169CADEB" w14:textId="77777777" w:rsidR="00794C22" w:rsidRPr="002F167A" w:rsidRDefault="00794C22">
      <w:pPr>
        <w:pStyle w:val="Heading3"/>
        <w:widowControl w:val="0"/>
        <w:ind w:left="1701" w:hanging="992"/>
      </w:pPr>
      <w:r w:rsidRPr="002F167A">
        <w:t>Voluntarily using paid leave entitlements (including annual leave, time in lieu of overtime, WIL) to an equal number of hours to those owing</w:t>
      </w:r>
      <w:r w:rsidR="00CD6A76" w:rsidRPr="002F167A">
        <w:t>.</w:t>
      </w:r>
      <w:r w:rsidRPr="002F167A">
        <w:t xml:space="preserve"> </w:t>
      </w:r>
    </w:p>
    <w:p w14:paraId="13C8C4E6" w14:textId="0DD91A4A" w:rsidR="00794C22" w:rsidRPr="002F167A" w:rsidRDefault="007D118C" w:rsidP="00B8013E">
      <w:pPr>
        <w:pStyle w:val="Heading3"/>
        <w:widowControl w:val="0"/>
        <w:ind w:left="1701" w:hanging="992"/>
      </w:pPr>
      <w:bookmarkStart w:id="56" w:name="_Ref17628714"/>
      <w:r>
        <w:t>TZV</w:t>
      </w:r>
      <w:r w:rsidR="00794C22" w:rsidRPr="002F167A">
        <w:t>’s Workforce Management (WFM) department will schedule shifts to cover a number of hours, nominated in shift length options by the Employee as follows:</w:t>
      </w:r>
      <w:bookmarkEnd w:id="56"/>
    </w:p>
    <w:p w14:paraId="18366BB2" w14:textId="77777777" w:rsidR="00794C22" w:rsidRPr="002F167A" w:rsidRDefault="00794C22">
      <w:pPr>
        <w:pStyle w:val="Heading4"/>
        <w:widowControl w:val="0"/>
        <w:ind w:left="2268" w:hanging="567"/>
      </w:pPr>
      <w:r w:rsidRPr="002F167A">
        <w:lastRenderedPageBreak/>
        <w:t>4 to 12 hours</w:t>
      </w:r>
      <w:r w:rsidR="00D27E0B" w:rsidRPr="002F167A">
        <w:t>;</w:t>
      </w:r>
    </w:p>
    <w:p w14:paraId="7ACE51B8" w14:textId="77777777" w:rsidR="00794C22" w:rsidRPr="002F167A" w:rsidRDefault="00794C22">
      <w:pPr>
        <w:pStyle w:val="Heading4"/>
        <w:widowControl w:val="0"/>
        <w:ind w:left="2268" w:hanging="567"/>
      </w:pPr>
      <w:r w:rsidRPr="002F167A">
        <w:t>8 to 12 hours</w:t>
      </w:r>
      <w:r w:rsidR="00D27E0B" w:rsidRPr="002F167A">
        <w:t>; or</w:t>
      </w:r>
    </w:p>
    <w:p w14:paraId="5821F9AD" w14:textId="77777777" w:rsidR="00794C22" w:rsidRPr="002F167A" w:rsidRDefault="00794C22">
      <w:pPr>
        <w:pStyle w:val="Heading4"/>
        <w:widowControl w:val="0"/>
        <w:ind w:left="2268" w:hanging="567"/>
      </w:pPr>
      <w:r w:rsidRPr="002F167A">
        <w:t>12 hours</w:t>
      </w:r>
      <w:r w:rsidR="00D27E0B" w:rsidRPr="002F167A">
        <w:t>.</w:t>
      </w:r>
    </w:p>
    <w:p w14:paraId="2A74492D" w14:textId="77777777" w:rsidR="00794C22" w:rsidRPr="002F167A" w:rsidRDefault="003E7848" w:rsidP="00A15213">
      <w:pPr>
        <w:pStyle w:val="Heading4"/>
        <w:widowControl w:val="0"/>
        <w:numPr>
          <w:ilvl w:val="0"/>
          <w:numId w:val="0"/>
        </w:numPr>
        <w:ind w:left="1701"/>
      </w:pPr>
      <w:r w:rsidRPr="002F167A">
        <w:t>W</w:t>
      </w:r>
      <w:r w:rsidR="00794C22" w:rsidRPr="002F167A">
        <w:t>FM must roster</w:t>
      </w:r>
      <w:r w:rsidR="00D27E0B" w:rsidRPr="002F167A">
        <w:t xml:space="preserve"> these</w:t>
      </w:r>
      <w:r w:rsidR="00794C22" w:rsidRPr="002F167A">
        <w:t xml:space="preserve"> shifts within the following restrictions:</w:t>
      </w:r>
    </w:p>
    <w:p w14:paraId="4A280955" w14:textId="446F5734" w:rsidR="00794C22" w:rsidRPr="002F167A" w:rsidRDefault="00CD6A76">
      <w:pPr>
        <w:pStyle w:val="Heading4"/>
        <w:widowControl w:val="0"/>
        <w:ind w:left="2268" w:hanging="567"/>
      </w:pPr>
      <w:r w:rsidRPr="002F167A">
        <w:t>s</w:t>
      </w:r>
      <w:r w:rsidR="00794C22" w:rsidRPr="002F167A">
        <w:t xml:space="preserve">hifts will be notified to the Employee in accordance with clause </w:t>
      </w:r>
      <w:r w:rsidR="004258ED" w:rsidRPr="002F167A">
        <w:fldChar w:fldCharType="begin"/>
      </w:r>
      <w:r w:rsidR="004258ED" w:rsidRPr="002F167A">
        <w:instrText xml:space="preserve"> REF _Ref17627732 \w \h  \* MERGEFORMAT </w:instrText>
      </w:r>
      <w:r w:rsidR="004258ED" w:rsidRPr="002F167A">
        <w:fldChar w:fldCharType="separate"/>
      </w:r>
      <w:r w:rsidR="00FA67FE">
        <w:t>15.12</w:t>
      </w:r>
      <w:r w:rsidR="004258ED" w:rsidRPr="002F167A">
        <w:fldChar w:fldCharType="end"/>
      </w:r>
      <w:r w:rsidR="004258ED" w:rsidRPr="002F167A">
        <w:t xml:space="preserve"> </w:t>
      </w:r>
      <w:r w:rsidR="009461B2" w:rsidRPr="002F167A">
        <w:t>(8 weeks' notice clause)</w:t>
      </w:r>
      <w:r w:rsidR="00794C22" w:rsidRPr="002F167A">
        <w:t>;</w:t>
      </w:r>
    </w:p>
    <w:p w14:paraId="7CFACE61" w14:textId="77777777" w:rsidR="00794C22" w:rsidRPr="002F167A" w:rsidRDefault="00CD6A76">
      <w:pPr>
        <w:pStyle w:val="Heading4"/>
        <w:widowControl w:val="0"/>
        <w:ind w:left="2268" w:hanging="567"/>
      </w:pPr>
      <w:r w:rsidRPr="002F167A">
        <w:t>s</w:t>
      </w:r>
      <w:r w:rsidR="00794C22" w:rsidRPr="002F167A">
        <w:t>hifts must have a 10-hour break from work either side;</w:t>
      </w:r>
    </w:p>
    <w:p w14:paraId="3CCC4A89" w14:textId="77777777" w:rsidR="00794C22" w:rsidRPr="002F167A" w:rsidRDefault="00CD6A76">
      <w:pPr>
        <w:pStyle w:val="Heading4"/>
        <w:widowControl w:val="0"/>
        <w:ind w:left="2268" w:hanging="567"/>
      </w:pPr>
      <w:r w:rsidRPr="002F167A">
        <w:t>n</w:t>
      </w:r>
      <w:r w:rsidR="00794C22" w:rsidRPr="002F167A">
        <w:t>o more than one Make Up Hours shift can be worked in the same rotation;</w:t>
      </w:r>
    </w:p>
    <w:p w14:paraId="045447CF" w14:textId="77777777" w:rsidR="00794C22" w:rsidRPr="002F167A" w:rsidRDefault="00CD6A76">
      <w:pPr>
        <w:pStyle w:val="Heading4"/>
        <w:widowControl w:val="0"/>
        <w:ind w:left="2268" w:hanging="567"/>
      </w:pPr>
      <w:r w:rsidRPr="002F167A">
        <w:t>a</w:t>
      </w:r>
      <w:r w:rsidR="00794C22" w:rsidRPr="002F167A">
        <w:t xml:space="preserve"> Make Up Hours shift rostered within 24 hours following the cessation of a night shift is restricted to another night shift only</w:t>
      </w:r>
      <w:r w:rsidRPr="002F167A">
        <w:t>; and</w:t>
      </w:r>
    </w:p>
    <w:p w14:paraId="3053821A" w14:textId="0B5F04B2" w:rsidR="00794C22" w:rsidRPr="002F167A" w:rsidRDefault="00CD6A76">
      <w:pPr>
        <w:pStyle w:val="Heading4"/>
        <w:widowControl w:val="0"/>
        <w:ind w:left="2268" w:hanging="567"/>
      </w:pPr>
      <w:r w:rsidRPr="002F167A">
        <w:t>o</w:t>
      </w:r>
      <w:r w:rsidR="00794C22" w:rsidRPr="002F167A">
        <w:t>nce rostered, these scheduled shifts are treated as normal Ordinary Hours shifts</w:t>
      </w:r>
      <w:r w:rsidRPr="002F167A">
        <w:t xml:space="preserve"> —</w:t>
      </w:r>
      <w:r w:rsidR="00794C22" w:rsidRPr="002F167A">
        <w:t xml:space="preserve"> </w:t>
      </w:r>
      <w:r w:rsidRPr="002F167A">
        <w:t>s</w:t>
      </w:r>
      <w:r w:rsidR="00794C22" w:rsidRPr="002F167A">
        <w:t xml:space="preserve">hifts will not be rescheduled unless mutually agreed between the employee and </w:t>
      </w:r>
      <w:r w:rsidR="007D118C">
        <w:t>TZV</w:t>
      </w:r>
      <w:r w:rsidR="00794C22" w:rsidRPr="002F167A">
        <w:t>.</w:t>
      </w:r>
    </w:p>
    <w:p w14:paraId="0EB2F83D" w14:textId="4D1AEB4A" w:rsidR="00794C22" w:rsidRPr="002F167A" w:rsidRDefault="00794C22" w:rsidP="003E7848">
      <w:pPr>
        <w:pStyle w:val="Heading3"/>
        <w:widowControl w:val="0"/>
        <w:ind w:left="1701" w:hanging="992"/>
      </w:pPr>
      <w:bookmarkStart w:id="57" w:name="_Ref17628630"/>
      <w:r w:rsidRPr="002F167A">
        <w:t xml:space="preserve">Any other mutually agreed arrangements made between an Employee and </w:t>
      </w:r>
      <w:r w:rsidR="007D118C">
        <w:t>TZV</w:t>
      </w:r>
      <w:r w:rsidRPr="002F167A">
        <w:t xml:space="preserve">. If this option is chosen, </w:t>
      </w:r>
      <w:r w:rsidR="007D118C">
        <w:t>TZV</w:t>
      </w:r>
      <w:r w:rsidRPr="002F167A">
        <w:t xml:space="preserve"> will not unreasonably withhold agreement and must </w:t>
      </w:r>
      <w:proofErr w:type="gramStart"/>
      <w:r w:rsidRPr="002F167A">
        <w:t>take into account</w:t>
      </w:r>
      <w:proofErr w:type="gramEnd"/>
      <w:r w:rsidRPr="002F167A">
        <w:t xml:space="preserve"> the Employee’s personal circumstances including any family responsibilities.</w:t>
      </w:r>
      <w:bookmarkEnd w:id="57"/>
    </w:p>
    <w:p w14:paraId="02E9F902" w14:textId="40193280" w:rsidR="00794C22" w:rsidRPr="002F167A" w:rsidRDefault="00794C22" w:rsidP="003E7848">
      <w:pPr>
        <w:pStyle w:val="Heading3"/>
        <w:widowControl w:val="0"/>
        <w:ind w:left="1701" w:hanging="992"/>
      </w:pPr>
      <w:r w:rsidRPr="002F167A">
        <w:t xml:space="preserve">Upon </w:t>
      </w:r>
      <w:r w:rsidR="00915A53" w:rsidRPr="002F167A">
        <w:t>t</w:t>
      </w:r>
      <w:r w:rsidRPr="002F167A">
        <w:t xml:space="preserve">ermination of </w:t>
      </w:r>
      <w:r w:rsidR="00915A53" w:rsidRPr="002F167A">
        <w:t>e</w:t>
      </w:r>
      <w:r w:rsidRPr="002F167A">
        <w:t xml:space="preserve">mployment (as detailed in clause </w:t>
      </w:r>
      <w:r w:rsidR="00130C4B" w:rsidRPr="002F167A">
        <w:fldChar w:fldCharType="begin"/>
      </w:r>
      <w:r w:rsidR="00130C4B" w:rsidRPr="002F167A">
        <w:instrText xml:space="preserve"> REF _Ref433300086 \w \h </w:instrText>
      </w:r>
      <w:r w:rsidR="00FF6FE9" w:rsidRPr="002F167A">
        <w:instrText xml:space="preserve"> \* MERGEFORMAT </w:instrText>
      </w:r>
      <w:r w:rsidR="00130C4B" w:rsidRPr="002F167A">
        <w:fldChar w:fldCharType="separate"/>
      </w:r>
      <w:r w:rsidR="00FA67FE">
        <w:t>67</w:t>
      </w:r>
      <w:r w:rsidR="00130C4B" w:rsidRPr="002F167A">
        <w:fldChar w:fldCharType="end"/>
      </w:r>
      <w:r w:rsidRPr="002F167A">
        <w:t xml:space="preserve">), an Employee must reduce their Make Up Hours Pool fully to 0 hours by choosing one of the options in </w:t>
      </w:r>
      <w:r w:rsidR="00ED4E3A" w:rsidRPr="002F167A">
        <w:t xml:space="preserve">clauses </w:t>
      </w:r>
      <w:bookmarkStart w:id="58" w:name="_Hlk17628898"/>
      <w:r w:rsidR="00ED4E3A" w:rsidRPr="002F167A">
        <w:fldChar w:fldCharType="begin"/>
      </w:r>
      <w:r w:rsidR="00ED4E3A" w:rsidRPr="002F167A">
        <w:instrText xml:space="preserve"> REF _Ref17628621 \w \h </w:instrText>
      </w:r>
      <w:r w:rsidR="00FF6FE9" w:rsidRPr="002F167A">
        <w:instrText xml:space="preserve"> \* MERGEFORMAT </w:instrText>
      </w:r>
      <w:r w:rsidR="00ED4E3A" w:rsidRPr="002F167A">
        <w:fldChar w:fldCharType="separate"/>
      </w:r>
      <w:r w:rsidR="00FA67FE">
        <w:t>12.16.6</w:t>
      </w:r>
      <w:r w:rsidR="00ED4E3A" w:rsidRPr="002F167A">
        <w:fldChar w:fldCharType="end"/>
      </w:r>
      <w:bookmarkEnd w:id="58"/>
      <w:r w:rsidR="00ED4E3A" w:rsidRPr="002F167A">
        <w:t xml:space="preserve"> to </w:t>
      </w:r>
      <w:r w:rsidR="00ED4E3A" w:rsidRPr="002F167A">
        <w:fldChar w:fldCharType="begin"/>
      </w:r>
      <w:r w:rsidR="00ED4E3A" w:rsidRPr="002F167A">
        <w:instrText xml:space="preserve"> REF _Ref17628630 \w \h </w:instrText>
      </w:r>
      <w:r w:rsidR="00FF6FE9" w:rsidRPr="002F167A">
        <w:instrText xml:space="preserve"> \* MERGEFORMAT </w:instrText>
      </w:r>
      <w:r w:rsidR="00ED4E3A" w:rsidRPr="002F167A">
        <w:fldChar w:fldCharType="separate"/>
      </w:r>
      <w:r w:rsidR="00FA67FE">
        <w:t>12.16.9</w:t>
      </w:r>
      <w:r w:rsidR="00ED4E3A" w:rsidRPr="002F167A">
        <w:fldChar w:fldCharType="end"/>
      </w:r>
      <w:r w:rsidR="00ED4E3A" w:rsidRPr="002F167A">
        <w:t xml:space="preserve"> </w:t>
      </w:r>
      <w:r w:rsidRPr="002F167A">
        <w:t xml:space="preserve">unless payment in lieu of notice is made under clause </w:t>
      </w:r>
      <w:r w:rsidR="00130C4B" w:rsidRPr="002F167A">
        <w:fldChar w:fldCharType="begin"/>
      </w:r>
      <w:r w:rsidR="00130C4B" w:rsidRPr="002F167A">
        <w:instrText xml:space="preserve"> REF _Ref433300086 \w \h </w:instrText>
      </w:r>
      <w:r w:rsidR="00FF6FE9" w:rsidRPr="002F167A">
        <w:instrText xml:space="preserve"> \* MERGEFORMAT </w:instrText>
      </w:r>
      <w:r w:rsidR="00130C4B" w:rsidRPr="002F167A">
        <w:fldChar w:fldCharType="separate"/>
      </w:r>
      <w:r w:rsidR="00FA67FE">
        <w:t>67</w:t>
      </w:r>
      <w:r w:rsidR="00130C4B" w:rsidRPr="002F167A">
        <w:fldChar w:fldCharType="end"/>
      </w:r>
      <w:r w:rsidRPr="002F167A">
        <w:t xml:space="preserve"> in which case </w:t>
      </w:r>
      <w:r w:rsidR="00ED4E3A" w:rsidRPr="002F167A">
        <w:fldChar w:fldCharType="begin"/>
      </w:r>
      <w:r w:rsidR="00ED4E3A" w:rsidRPr="002F167A">
        <w:instrText xml:space="preserve"> REF _Ref17628621 \w \h </w:instrText>
      </w:r>
      <w:r w:rsidR="00FF6FE9" w:rsidRPr="002F167A">
        <w:instrText xml:space="preserve"> \* MERGEFORMAT </w:instrText>
      </w:r>
      <w:r w:rsidR="00ED4E3A" w:rsidRPr="002F167A">
        <w:fldChar w:fldCharType="separate"/>
      </w:r>
      <w:r w:rsidR="00FA67FE">
        <w:t>12.16.6</w:t>
      </w:r>
      <w:r w:rsidR="00ED4E3A" w:rsidRPr="002F167A">
        <w:fldChar w:fldCharType="end"/>
      </w:r>
      <w:r w:rsidRPr="002F167A">
        <w:t xml:space="preserve"> and </w:t>
      </w:r>
      <w:r w:rsidR="00ED4E3A" w:rsidRPr="002F167A">
        <w:fldChar w:fldCharType="begin"/>
      </w:r>
      <w:r w:rsidR="00ED4E3A" w:rsidRPr="002F167A">
        <w:instrText xml:space="preserve"> REF _Ref17628714 \w \h </w:instrText>
      </w:r>
      <w:r w:rsidR="00FF6FE9" w:rsidRPr="002F167A">
        <w:instrText xml:space="preserve"> \* MERGEFORMAT </w:instrText>
      </w:r>
      <w:r w:rsidR="00ED4E3A" w:rsidRPr="002F167A">
        <w:fldChar w:fldCharType="separate"/>
      </w:r>
      <w:r w:rsidR="00FA67FE">
        <w:t>12.16.8</w:t>
      </w:r>
      <w:r w:rsidR="00ED4E3A" w:rsidRPr="002F167A">
        <w:fldChar w:fldCharType="end"/>
      </w:r>
      <w:r w:rsidR="00ED4E3A" w:rsidRPr="002F167A">
        <w:t xml:space="preserve"> </w:t>
      </w:r>
      <w:r w:rsidRPr="002F167A">
        <w:t xml:space="preserve">are not available. Alternatively, the Employee may, at their discretion, reduce the Make Up Hours Pool fully to 0 by electing to have </w:t>
      </w:r>
      <w:r w:rsidR="007D118C">
        <w:t>TZV</w:t>
      </w:r>
      <w:r w:rsidRPr="002F167A">
        <w:t xml:space="preserve"> deduct the equivalent amount of funds for the hours owed from their final payment. </w:t>
      </w:r>
    </w:p>
    <w:p w14:paraId="276BBF31" w14:textId="1B555F68" w:rsidR="00794C22" w:rsidRPr="002F167A" w:rsidRDefault="00794C22" w:rsidP="00716AC9">
      <w:pPr>
        <w:pStyle w:val="Heading2"/>
        <w:keepNext w:val="0"/>
        <w:widowControl w:val="0"/>
        <w:ind w:left="709" w:hanging="709"/>
      </w:pPr>
      <w:r w:rsidRPr="002F167A">
        <w:t>Conversion Hours</w:t>
      </w:r>
    </w:p>
    <w:p w14:paraId="6B928221" w14:textId="6FF2E40E" w:rsidR="00812B58" w:rsidRPr="002F167A" w:rsidRDefault="007D118C" w:rsidP="00812B58">
      <w:pPr>
        <w:pStyle w:val="Heading3"/>
        <w:widowControl w:val="0"/>
        <w:ind w:left="1701" w:hanging="992"/>
      </w:pPr>
      <w:r>
        <w:t>TZV</w:t>
      </w:r>
      <w:r w:rsidR="00812B58" w:rsidRPr="002F167A">
        <w:t xml:space="preserve"> will develop guidelines regarding conversion hour arrangements and calculations, in consultation, within the first 12 months of the commencement of this Agreement.</w:t>
      </w:r>
    </w:p>
    <w:p w14:paraId="6E972931" w14:textId="09BF2C99" w:rsidR="00812B58" w:rsidRPr="002F167A" w:rsidRDefault="005E4484" w:rsidP="00812B58">
      <w:pPr>
        <w:pStyle w:val="Heading3"/>
        <w:widowControl w:val="0"/>
        <w:ind w:left="1701" w:hanging="992"/>
      </w:pPr>
      <w:r w:rsidRPr="002F167A">
        <w:t>Conversion hours</w:t>
      </w:r>
      <w:r w:rsidR="00B816B3" w:rsidRPr="002F167A">
        <w:t xml:space="preserve"> accrued after the commencement of this Agreement</w:t>
      </w:r>
      <w:r w:rsidRPr="002F167A">
        <w:t xml:space="preserve"> will be subject to the following: </w:t>
      </w:r>
    </w:p>
    <w:p w14:paraId="38142AB9" w14:textId="7EC39F1D" w:rsidR="00812B58" w:rsidRPr="002F167A" w:rsidRDefault="00713718" w:rsidP="00483838">
      <w:pPr>
        <w:pStyle w:val="Heading4"/>
        <w:ind w:left="1985" w:hanging="567"/>
      </w:pPr>
      <w:bookmarkStart w:id="59" w:name="_Hlk172631131"/>
      <w:r w:rsidRPr="002F167A">
        <w:t xml:space="preserve">conversion hours are not required to be worked where a roster/hours change occurs at the initiative of </w:t>
      </w:r>
      <w:r w:rsidR="007D118C">
        <w:t>TZV</w:t>
      </w:r>
      <w:bookmarkEnd w:id="59"/>
      <w:r w:rsidRPr="002F167A">
        <w:t>.  Should an Employee request an alternative effective date which results in additional conversion hours owing, only these excess hours must be worked;</w:t>
      </w:r>
    </w:p>
    <w:p w14:paraId="78B7C0AA" w14:textId="0A508672" w:rsidR="00812B58" w:rsidRPr="002F167A" w:rsidRDefault="00812B58">
      <w:pPr>
        <w:pStyle w:val="Heading4"/>
        <w:ind w:left="1985" w:hanging="567"/>
      </w:pPr>
      <w:r w:rsidRPr="002F167A">
        <w:t xml:space="preserve">conversion hours will no longer be required to be worked when rostered hours have been adjusted to attend training, conduct mentor duties or </w:t>
      </w:r>
      <w:r w:rsidR="003B109B" w:rsidRPr="002F167A">
        <w:t>as a result of a role change</w:t>
      </w:r>
      <w:r w:rsidRPr="002F167A">
        <w:t>;</w:t>
      </w:r>
    </w:p>
    <w:p w14:paraId="5E508414" w14:textId="30B9833D" w:rsidR="000444CE" w:rsidRPr="002F167A" w:rsidRDefault="0060331F" w:rsidP="000444CE">
      <w:pPr>
        <w:pStyle w:val="Heading4"/>
        <w:ind w:left="1985" w:hanging="567"/>
      </w:pPr>
      <w:r w:rsidRPr="002F167A">
        <w:t>t</w:t>
      </w:r>
      <w:r w:rsidR="000444CE" w:rsidRPr="002F167A">
        <w:t>here will be no requirement for Workplace Trainers or Mentors to make up conversion hours as a result of conducting their training or mentor duties</w:t>
      </w:r>
      <w:r w:rsidR="001F695A" w:rsidRPr="002F167A">
        <w:t>;</w:t>
      </w:r>
    </w:p>
    <w:p w14:paraId="3C672235" w14:textId="168FA9DC" w:rsidR="00812B58" w:rsidRPr="002F167A" w:rsidRDefault="007D118C" w:rsidP="00483838">
      <w:pPr>
        <w:pStyle w:val="Heading4"/>
        <w:ind w:left="1985" w:hanging="567"/>
      </w:pPr>
      <w:r>
        <w:t>TZV</w:t>
      </w:r>
      <w:r w:rsidR="00812B58" w:rsidRPr="002F167A">
        <w:t xml:space="preserve"> will not require conversion hours to be worked when employees take authorised leave (</w:t>
      </w:r>
      <w:r w:rsidR="00613FA3" w:rsidRPr="002F167A">
        <w:t xml:space="preserve">e.g. </w:t>
      </w:r>
      <w:r w:rsidR="00812B58" w:rsidRPr="002F167A">
        <w:t xml:space="preserve">parental </w:t>
      </w:r>
      <w:r w:rsidR="00613FA3" w:rsidRPr="002F167A">
        <w:t>leave or other pre-arranged leave such as a leave of absence); and</w:t>
      </w:r>
    </w:p>
    <w:p w14:paraId="5B982D2F" w14:textId="1F470EFF" w:rsidR="00812B58" w:rsidRPr="002F167A" w:rsidRDefault="00613FA3" w:rsidP="00483838">
      <w:pPr>
        <w:pStyle w:val="Heading4"/>
        <w:ind w:left="1985" w:hanging="567"/>
      </w:pPr>
      <w:r w:rsidRPr="002F167A">
        <w:t>i</w:t>
      </w:r>
      <w:r w:rsidR="00812B58" w:rsidRPr="002F167A">
        <w:t xml:space="preserve">n circumstances where conversion hours will be </w:t>
      </w:r>
      <w:r w:rsidRPr="002F167A">
        <w:t xml:space="preserve">triggered </w:t>
      </w:r>
      <w:r w:rsidR="00812B58" w:rsidRPr="002F167A">
        <w:t xml:space="preserve">due to an </w:t>
      </w:r>
      <w:r w:rsidRPr="002F167A">
        <w:t>Em</w:t>
      </w:r>
      <w:r w:rsidR="00812B58" w:rsidRPr="002F167A">
        <w:t>ployee request</w:t>
      </w:r>
      <w:r w:rsidRPr="002F167A">
        <w:t xml:space="preserve"> (e.g. employee-initiated</w:t>
      </w:r>
      <w:r w:rsidR="00812B58" w:rsidRPr="002F167A">
        <w:t xml:space="preserve"> roster or hours of work changes</w:t>
      </w:r>
      <w:r w:rsidRPr="002F167A">
        <w:t>)</w:t>
      </w:r>
      <w:r w:rsidR="00812B58" w:rsidRPr="002F167A">
        <w:t xml:space="preserve">, the </w:t>
      </w:r>
      <w:r w:rsidRPr="002F167A">
        <w:t>E</w:t>
      </w:r>
      <w:r w:rsidR="00812B58" w:rsidRPr="002F167A">
        <w:t xml:space="preserve">mployee will be required to </w:t>
      </w:r>
      <w:r w:rsidRPr="002F167A">
        <w:t>work</w:t>
      </w:r>
      <w:r w:rsidR="00812B58" w:rsidRPr="002F167A">
        <w:t xml:space="preserve"> the conversion hours.</w:t>
      </w:r>
      <w:r w:rsidR="000444CE" w:rsidRPr="002F167A">
        <w:t xml:space="preserve"> In these circumstances, </w:t>
      </w:r>
      <w:r w:rsidR="007D118C">
        <w:rPr>
          <w:rFonts w:eastAsiaTheme="minorEastAsia" w:cs="Arial"/>
          <w:bCs/>
          <w:iCs/>
        </w:rPr>
        <w:t>TZV</w:t>
      </w:r>
      <w:r w:rsidR="000444CE" w:rsidRPr="002F167A">
        <w:rPr>
          <w:rFonts w:eastAsiaTheme="minorEastAsia" w:cs="Arial"/>
          <w:bCs/>
          <w:iCs/>
        </w:rPr>
        <w:t xml:space="preserve"> will propose an effective date  which has the least amount of conversion hours to help reduce the impact.</w:t>
      </w:r>
    </w:p>
    <w:p w14:paraId="780A4D6C" w14:textId="255FE940" w:rsidR="00794C22" w:rsidRPr="002F167A" w:rsidRDefault="00794C22" w:rsidP="00A15213">
      <w:pPr>
        <w:pStyle w:val="Heading3"/>
        <w:widowControl w:val="0"/>
        <w:ind w:left="1701" w:hanging="992"/>
      </w:pPr>
      <w:r w:rsidRPr="002F167A">
        <w:lastRenderedPageBreak/>
        <w:t>Employees will be given eight weeks’ notice for conversion hours shifts</w:t>
      </w:r>
      <w:r w:rsidR="00C32F12" w:rsidRPr="002F167A">
        <w:t>.</w:t>
      </w:r>
    </w:p>
    <w:p w14:paraId="3E4910E9" w14:textId="6B83FC03" w:rsidR="00115EA4" w:rsidRPr="002F167A" w:rsidRDefault="00794C22" w:rsidP="00A15213">
      <w:pPr>
        <w:pStyle w:val="Heading3"/>
        <w:widowControl w:val="0"/>
        <w:ind w:left="1701" w:hanging="992"/>
      </w:pPr>
      <w:r w:rsidRPr="002F167A">
        <w:t>Employees will not be rostered for more than five shifts within an eight or nine day roster cycle</w:t>
      </w:r>
      <w:r w:rsidR="00C32F12" w:rsidRPr="002F167A">
        <w:t>.</w:t>
      </w:r>
      <w:r w:rsidR="00115EA4" w:rsidRPr="002F167A">
        <w:t xml:space="preserve"> </w:t>
      </w:r>
    </w:p>
    <w:p w14:paraId="141A8B0C" w14:textId="4167EF08" w:rsidR="00794C22" w:rsidRPr="002F167A" w:rsidRDefault="00115EA4" w:rsidP="00A15213">
      <w:pPr>
        <w:pStyle w:val="Heading3"/>
        <w:widowControl w:val="0"/>
        <w:ind w:left="1701" w:hanging="992"/>
      </w:pPr>
      <w:r w:rsidRPr="002F167A">
        <w:rPr>
          <w:rFonts w:cs="Arial"/>
        </w:rPr>
        <w:t>Part</w:t>
      </w:r>
      <w:r w:rsidR="005E490E" w:rsidRPr="002F167A">
        <w:rPr>
          <w:rFonts w:cs="Arial"/>
        </w:rPr>
        <w:t>-</w:t>
      </w:r>
      <w:r w:rsidRPr="002F167A">
        <w:rPr>
          <w:rFonts w:cs="Arial"/>
        </w:rPr>
        <w:t>time Employees will not be rostered for more than one additional shift within a rotation unless by agreement.</w:t>
      </w:r>
    </w:p>
    <w:p w14:paraId="5954FB03" w14:textId="6E415B3A" w:rsidR="00794C22" w:rsidRPr="002F167A" w:rsidRDefault="00794C22" w:rsidP="00A15213">
      <w:pPr>
        <w:pStyle w:val="Heading3"/>
        <w:widowControl w:val="0"/>
        <w:ind w:left="1701" w:hanging="992"/>
      </w:pPr>
      <w:r w:rsidRPr="002F167A">
        <w:t xml:space="preserve">Preference will be given to </w:t>
      </w:r>
      <w:r w:rsidR="00C32F12" w:rsidRPr="002F167A">
        <w:t>E</w:t>
      </w:r>
      <w:r w:rsidRPr="002F167A">
        <w:t>mployees working conversion hours in lieu of EKO</w:t>
      </w:r>
      <w:r w:rsidR="00C32F12" w:rsidRPr="002F167A">
        <w:t>.</w:t>
      </w:r>
    </w:p>
    <w:p w14:paraId="2C2E9003" w14:textId="77777777" w:rsidR="00794C22" w:rsidRPr="002F167A" w:rsidRDefault="00794C22" w:rsidP="00A15213">
      <w:pPr>
        <w:pStyle w:val="Heading3"/>
        <w:widowControl w:val="0"/>
        <w:ind w:left="1701" w:hanging="992"/>
      </w:pPr>
      <w:r w:rsidRPr="002F167A">
        <w:t>Employees are allowed to utilise leave entitlements to reduce their conversion hours.</w:t>
      </w:r>
    </w:p>
    <w:p w14:paraId="1B45B4E5" w14:textId="77777777" w:rsidR="00F7405B" w:rsidRPr="002F167A" w:rsidRDefault="00F7405B" w:rsidP="00BB4D25">
      <w:pPr>
        <w:pStyle w:val="Heading1"/>
        <w:keepNext w:val="0"/>
        <w:widowControl w:val="0"/>
        <w:ind w:left="709" w:hanging="709"/>
      </w:pPr>
      <w:bookmarkStart w:id="60" w:name="_Toc17631235"/>
      <w:bookmarkStart w:id="61" w:name="_Toc163655679"/>
      <w:bookmarkStart w:id="62" w:name="_Toc170728789"/>
      <w:bookmarkEnd w:id="60"/>
      <w:r w:rsidRPr="002F167A">
        <w:t>Rest breaks</w:t>
      </w:r>
      <w:bookmarkEnd w:id="61"/>
      <w:bookmarkEnd w:id="62"/>
    </w:p>
    <w:p w14:paraId="5C398344" w14:textId="047CE6E8" w:rsidR="00133A07" w:rsidRPr="002F167A" w:rsidRDefault="009E78E8" w:rsidP="004301E3">
      <w:pPr>
        <w:pStyle w:val="Heading2"/>
        <w:keepNext w:val="0"/>
        <w:widowControl w:val="0"/>
        <w:ind w:left="709" w:hanging="709"/>
        <w:rPr>
          <w:b w:val="0"/>
        </w:rPr>
      </w:pPr>
      <w:r w:rsidRPr="002F167A">
        <w:rPr>
          <w:b w:val="0"/>
        </w:rPr>
        <w:t xml:space="preserve">Employees working Call-taker or Dispatcher </w:t>
      </w:r>
      <w:r w:rsidR="00C179C3" w:rsidRPr="002F167A">
        <w:rPr>
          <w:b w:val="0"/>
        </w:rPr>
        <w:t>duties</w:t>
      </w:r>
      <w:r w:rsidRPr="002F167A">
        <w:rPr>
          <w:b w:val="0"/>
        </w:rPr>
        <w:t xml:space="preserve"> in this Agreement are entitled to a 30-minute paid rest break in every 120 minutes worked, subject to operational requirements. </w:t>
      </w:r>
      <w:r w:rsidR="007D118C">
        <w:rPr>
          <w:b w:val="0"/>
        </w:rPr>
        <w:t>TZV</w:t>
      </w:r>
      <w:r w:rsidRPr="002F167A">
        <w:rPr>
          <w:b w:val="0"/>
        </w:rPr>
        <w:t xml:space="preserve"> will use </w:t>
      </w:r>
      <w:r w:rsidR="0038104A" w:rsidRPr="002F167A">
        <w:rPr>
          <w:b w:val="0"/>
        </w:rPr>
        <w:t>its</w:t>
      </w:r>
      <w:r w:rsidRPr="002F167A">
        <w:rPr>
          <w:b w:val="0"/>
        </w:rPr>
        <w:t xml:space="preserve"> best endeavours to ensure that Call-takers and Dispatchers are able to take their full rest break entitlements, however, it may be necessary on occasion for</w:t>
      </w:r>
      <w:r w:rsidR="009328DC" w:rsidRPr="002F167A">
        <w:rPr>
          <w:b w:val="0"/>
        </w:rPr>
        <w:t xml:space="preserve"> these</w:t>
      </w:r>
      <w:r w:rsidRPr="002F167A">
        <w:rPr>
          <w:b w:val="0"/>
        </w:rPr>
        <w:t xml:space="preserve"> staff to be recalled to duty</w:t>
      </w:r>
      <w:r w:rsidR="005313F6" w:rsidRPr="002F167A">
        <w:rPr>
          <w:b w:val="0"/>
        </w:rPr>
        <w:t>.</w:t>
      </w:r>
      <w:r w:rsidR="00F34412" w:rsidRPr="002F167A">
        <w:rPr>
          <w:b w:val="0"/>
        </w:rPr>
        <w:t xml:space="preserve"> </w:t>
      </w:r>
      <w:r w:rsidR="00115EA4" w:rsidRPr="002F167A">
        <w:rPr>
          <w:b w:val="0"/>
        </w:rPr>
        <w:t>If this occurs, the remainder of their break may be made up at a later time</w:t>
      </w:r>
      <w:r w:rsidR="009328DC" w:rsidRPr="002F167A">
        <w:rPr>
          <w:b w:val="0"/>
        </w:rPr>
        <w:t>,</w:t>
      </w:r>
      <w:r w:rsidR="00115EA4" w:rsidRPr="002F167A">
        <w:rPr>
          <w:b w:val="0"/>
        </w:rPr>
        <w:t xml:space="preserve"> whe</w:t>
      </w:r>
      <w:r w:rsidR="009328DC" w:rsidRPr="002F167A">
        <w:rPr>
          <w:b w:val="0"/>
        </w:rPr>
        <w:t>re</w:t>
      </w:r>
      <w:r w:rsidR="00115EA4" w:rsidRPr="002F167A">
        <w:rPr>
          <w:b w:val="0"/>
        </w:rPr>
        <w:t xml:space="preserve"> possible.</w:t>
      </w:r>
    </w:p>
    <w:p w14:paraId="256DABE2" w14:textId="77777777" w:rsidR="00F7405B" w:rsidRPr="002F167A" w:rsidRDefault="00F7405B" w:rsidP="004301E3">
      <w:pPr>
        <w:pStyle w:val="Heading2"/>
        <w:keepNext w:val="0"/>
        <w:widowControl w:val="0"/>
        <w:ind w:left="709" w:hanging="709"/>
        <w:rPr>
          <w:b w:val="0"/>
        </w:rPr>
      </w:pPr>
      <w:r w:rsidRPr="002F167A">
        <w:rPr>
          <w:b w:val="0"/>
        </w:rPr>
        <w:t>All other Employees will be entitled to a 30-minute paid meal break, to be taken within five hours of commencing duty, except where otherwise agreed.</w:t>
      </w:r>
    </w:p>
    <w:p w14:paraId="7B67D151" w14:textId="77777777" w:rsidR="00D8096A" w:rsidRPr="002F167A" w:rsidRDefault="00D8096A" w:rsidP="00716AC9">
      <w:pPr>
        <w:pStyle w:val="Heading1"/>
        <w:ind w:left="567" w:hanging="567"/>
      </w:pPr>
      <w:bookmarkStart w:id="63" w:name="_Toc9610912"/>
      <w:bookmarkStart w:id="64" w:name="_Toc9771935"/>
      <w:bookmarkStart w:id="65" w:name="_Toc9773298"/>
      <w:bookmarkStart w:id="66" w:name="_Toc9610913"/>
      <w:bookmarkStart w:id="67" w:name="_Toc9771936"/>
      <w:bookmarkStart w:id="68" w:name="_Toc9773299"/>
      <w:bookmarkStart w:id="69" w:name="_Toc9610914"/>
      <w:bookmarkStart w:id="70" w:name="_Toc9771937"/>
      <w:bookmarkStart w:id="71" w:name="_Toc9773300"/>
      <w:bookmarkStart w:id="72" w:name="_Toc9610915"/>
      <w:bookmarkStart w:id="73" w:name="_Toc9771938"/>
      <w:bookmarkStart w:id="74" w:name="_Toc9773301"/>
      <w:bookmarkStart w:id="75" w:name="_Toc9610916"/>
      <w:bookmarkStart w:id="76" w:name="_Toc9771939"/>
      <w:bookmarkStart w:id="77" w:name="_Toc9773302"/>
      <w:bookmarkStart w:id="78" w:name="_Toc9610917"/>
      <w:bookmarkStart w:id="79" w:name="_Toc9771940"/>
      <w:bookmarkStart w:id="80" w:name="_Toc9773303"/>
      <w:bookmarkStart w:id="81" w:name="_Toc9610918"/>
      <w:bookmarkStart w:id="82" w:name="_Toc9771941"/>
      <w:bookmarkStart w:id="83" w:name="_Toc9773304"/>
      <w:bookmarkStart w:id="84" w:name="_Toc9610919"/>
      <w:bookmarkStart w:id="85" w:name="_Toc9771942"/>
      <w:bookmarkStart w:id="86" w:name="_Toc9773305"/>
      <w:bookmarkStart w:id="87" w:name="_Toc9610920"/>
      <w:bookmarkStart w:id="88" w:name="_Toc9771943"/>
      <w:bookmarkStart w:id="89" w:name="_Toc9773306"/>
      <w:bookmarkStart w:id="90" w:name="_Toc9610921"/>
      <w:bookmarkStart w:id="91" w:name="_Toc9771944"/>
      <w:bookmarkStart w:id="92" w:name="_Toc9773307"/>
      <w:bookmarkStart w:id="93" w:name="_Ref17624459"/>
      <w:bookmarkStart w:id="94" w:name="_Toc163655680"/>
      <w:bookmarkStart w:id="95" w:name="_Toc170728790"/>
      <w:bookmarkStart w:id="96" w:name="_Ref9596399"/>
      <w:bookmarkStart w:id="97" w:name="_Toc10125946"/>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r w:rsidRPr="002F167A">
        <w:t>Week in Lieu (WIL) – 38 Hour Week Agreement</w:t>
      </w:r>
      <w:bookmarkEnd w:id="93"/>
      <w:bookmarkEnd w:id="94"/>
      <w:bookmarkEnd w:id="95"/>
      <w:r w:rsidRPr="002F167A">
        <w:t xml:space="preserve"> </w:t>
      </w:r>
    </w:p>
    <w:p w14:paraId="58D616EC" w14:textId="32CE71D9" w:rsidR="00D8096A" w:rsidRPr="002F167A" w:rsidRDefault="00D8096A" w:rsidP="00A15213">
      <w:pPr>
        <w:pStyle w:val="Heading2"/>
        <w:keepNext w:val="0"/>
        <w:ind w:left="567"/>
      </w:pPr>
      <w:r w:rsidRPr="002F167A">
        <w:rPr>
          <w:b w:val="0"/>
        </w:rPr>
        <w:t xml:space="preserve">Week in lieu or ‘WIL’ refers to an entitlement accrued by Full-time Employees working on Roster A, B  D </w:t>
      </w:r>
      <w:r w:rsidR="00B87845" w:rsidRPr="002F167A">
        <w:rPr>
          <w:b w:val="0"/>
        </w:rPr>
        <w:t xml:space="preserve">or F </w:t>
      </w:r>
      <w:r w:rsidRPr="002F167A">
        <w:rPr>
          <w:b w:val="0"/>
        </w:rPr>
        <w:t xml:space="preserve">in recognition of the fact that their average Rostered Hours per week are greater than their Ordinary Hours. </w:t>
      </w:r>
    </w:p>
    <w:p w14:paraId="283A3760" w14:textId="34F26D78" w:rsidR="00D8096A" w:rsidRPr="002F167A" w:rsidRDefault="00D8096A" w:rsidP="00A15213">
      <w:pPr>
        <w:pStyle w:val="Heading2"/>
        <w:keepNext w:val="0"/>
        <w:ind w:left="567"/>
      </w:pPr>
      <w:r w:rsidRPr="002F167A">
        <w:rPr>
          <w:b w:val="0"/>
        </w:rPr>
        <w:t>Subject to the provisions of this clause below, Full-time Employees on Roster A, B</w:t>
      </w:r>
      <w:r w:rsidR="00C44428" w:rsidRPr="002F167A">
        <w:rPr>
          <w:b w:val="0"/>
        </w:rPr>
        <w:t>,</w:t>
      </w:r>
      <w:r w:rsidRPr="002F167A">
        <w:rPr>
          <w:b w:val="0"/>
        </w:rPr>
        <w:t xml:space="preserve"> D</w:t>
      </w:r>
      <w:r w:rsidR="00C44428" w:rsidRPr="002F167A">
        <w:rPr>
          <w:b w:val="0"/>
        </w:rPr>
        <w:t xml:space="preserve"> or F</w:t>
      </w:r>
      <w:r w:rsidRPr="002F167A">
        <w:rPr>
          <w:b w:val="0"/>
        </w:rPr>
        <w:t xml:space="preserve"> who work shifts averaging more than 38 Rostered Hours per week will accrue up to 2 hours</w:t>
      </w:r>
      <w:r w:rsidR="00886383" w:rsidRPr="002F167A">
        <w:rPr>
          <w:b w:val="0"/>
        </w:rPr>
        <w:t xml:space="preserve"> WIL</w:t>
      </w:r>
      <w:r w:rsidRPr="002F167A">
        <w:rPr>
          <w:b w:val="0"/>
        </w:rPr>
        <w:t xml:space="preserve"> at their Hourly Rate of Pay per week, equivalent to their excess hours worked over 38 per week. </w:t>
      </w:r>
    </w:p>
    <w:p w14:paraId="5C6B16F8" w14:textId="0FAD748D" w:rsidR="00D8096A" w:rsidRPr="002F167A" w:rsidRDefault="00D8096A" w:rsidP="00A15213">
      <w:pPr>
        <w:pStyle w:val="Heading2"/>
        <w:keepNext w:val="0"/>
        <w:ind w:left="567"/>
      </w:pPr>
      <w:r w:rsidRPr="002F167A">
        <w:rPr>
          <w:b w:val="0"/>
        </w:rPr>
        <w:t xml:space="preserve">Subject to clause </w:t>
      </w:r>
      <w:r w:rsidR="00130C4B" w:rsidRPr="002F167A">
        <w:rPr>
          <w:b w:val="0"/>
        </w:rPr>
        <w:fldChar w:fldCharType="begin"/>
      </w:r>
      <w:r w:rsidR="00130C4B" w:rsidRPr="002F167A">
        <w:rPr>
          <w:b w:val="0"/>
        </w:rPr>
        <w:instrText xml:space="preserve"> REF _Ref17627823 \w \h </w:instrText>
      </w:r>
      <w:r w:rsidR="00FF6FE9" w:rsidRPr="002F167A">
        <w:rPr>
          <w:b w:val="0"/>
        </w:rPr>
        <w:instrText xml:space="preserve"> \* MERGEFORMAT </w:instrText>
      </w:r>
      <w:r w:rsidR="00130C4B" w:rsidRPr="002F167A">
        <w:rPr>
          <w:b w:val="0"/>
        </w:rPr>
      </w:r>
      <w:r w:rsidR="00130C4B" w:rsidRPr="002F167A">
        <w:rPr>
          <w:b w:val="0"/>
        </w:rPr>
        <w:fldChar w:fldCharType="separate"/>
      </w:r>
      <w:r w:rsidR="00FA67FE">
        <w:rPr>
          <w:b w:val="0"/>
        </w:rPr>
        <w:t>14.4</w:t>
      </w:r>
      <w:r w:rsidR="00130C4B" w:rsidRPr="002F167A">
        <w:rPr>
          <w:b w:val="0"/>
        </w:rPr>
        <w:fldChar w:fldCharType="end"/>
      </w:r>
      <w:r w:rsidRPr="002F167A">
        <w:rPr>
          <w:b w:val="0"/>
        </w:rPr>
        <w:t>, WIL is an entitlement that accrues per week and Full-Time Employees who are rostered on Roster A, B</w:t>
      </w:r>
      <w:r w:rsidR="00C44428" w:rsidRPr="002F167A">
        <w:rPr>
          <w:b w:val="0"/>
        </w:rPr>
        <w:t>,</w:t>
      </w:r>
      <w:r w:rsidRPr="002F167A">
        <w:rPr>
          <w:b w:val="0"/>
        </w:rPr>
        <w:t>D</w:t>
      </w:r>
      <w:r w:rsidR="00C44428" w:rsidRPr="002F167A">
        <w:rPr>
          <w:b w:val="0"/>
        </w:rPr>
        <w:t xml:space="preserve"> or F</w:t>
      </w:r>
      <w:r w:rsidRPr="002F167A">
        <w:rPr>
          <w:b w:val="0"/>
        </w:rPr>
        <w:t xml:space="preserve"> will be credited WIL hours for that week, irrespective of whether the Employee takes any leave during the week. </w:t>
      </w:r>
    </w:p>
    <w:p w14:paraId="135D11AC" w14:textId="77777777" w:rsidR="00D8096A" w:rsidRPr="002F167A" w:rsidRDefault="00D8096A" w:rsidP="00A15213">
      <w:pPr>
        <w:pStyle w:val="Heading2"/>
        <w:keepNext w:val="0"/>
        <w:ind w:left="567"/>
      </w:pPr>
      <w:bookmarkStart w:id="98" w:name="_Ref17627823"/>
      <w:r w:rsidRPr="002F167A">
        <w:rPr>
          <w:b w:val="0"/>
        </w:rPr>
        <w:t>Where a Full-time Employee takes unpaid leave during a Pay Period, their WIL balance will be reduced proportionately to any WIL hours associated with shifts they have not worked over the Pay Period.</w:t>
      </w:r>
      <w:bookmarkEnd w:id="98"/>
    </w:p>
    <w:p w14:paraId="747BA456" w14:textId="6E249AF9" w:rsidR="00D8096A" w:rsidRPr="002F167A" w:rsidRDefault="00D8096A" w:rsidP="00A15213">
      <w:pPr>
        <w:pStyle w:val="Heading2"/>
        <w:keepNext w:val="0"/>
        <w:ind w:left="567"/>
      </w:pPr>
      <w:r w:rsidRPr="002F167A">
        <w:rPr>
          <w:b w:val="0"/>
        </w:rPr>
        <w:t>If an Employee becomes Full-time or converts to Roster A</w:t>
      </w:r>
      <w:r w:rsidR="00C35C8F" w:rsidRPr="002F167A">
        <w:rPr>
          <w:b w:val="0"/>
        </w:rPr>
        <w:t>,</w:t>
      </w:r>
      <w:r w:rsidRPr="002F167A">
        <w:rPr>
          <w:b w:val="0"/>
        </w:rPr>
        <w:t xml:space="preserve"> B  D </w:t>
      </w:r>
      <w:r w:rsidR="00B74F8C" w:rsidRPr="002F167A">
        <w:rPr>
          <w:b w:val="0"/>
        </w:rPr>
        <w:t xml:space="preserve">or F </w:t>
      </w:r>
      <w:r w:rsidRPr="002F167A">
        <w:rPr>
          <w:b w:val="0"/>
        </w:rPr>
        <w:t>during a Pay Period, they will receive a pro-rata WIL entitlement equivalent to the WIL hours worked over the Pay Period.</w:t>
      </w:r>
    </w:p>
    <w:p w14:paraId="465C6191" w14:textId="77777777" w:rsidR="00D8096A" w:rsidRPr="002F167A" w:rsidRDefault="00D8096A" w:rsidP="00A15213">
      <w:pPr>
        <w:pStyle w:val="Heading2"/>
        <w:keepNext w:val="0"/>
        <w:ind w:left="567"/>
      </w:pPr>
      <w:r w:rsidRPr="002F167A">
        <w:rPr>
          <w:b w:val="0"/>
        </w:rPr>
        <w:t xml:space="preserve">Eligible Full-time Employees will, at their discretion, nominate at the commencement of each calendar year, or as soon as practicable after commencement of employment, to take the accrued hours as either: </w:t>
      </w:r>
    </w:p>
    <w:p w14:paraId="6117C7EC" w14:textId="77777777" w:rsidR="00D8096A" w:rsidRPr="002F167A" w:rsidRDefault="00D8096A" w:rsidP="00A15213">
      <w:pPr>
        <w:pStyle w:val="Heading3"/>
        <w:widowControl w:val="0"/>
        <w:ind w:left="1701" w:hanging="992"/>
      </w:pPr>
      <w:r w:rsidRPr="002F167A">
        <w:t>a “WIL Payment”; or</w:t>
      </w:r>
    </w:p>
    <w:p w14:paraId="685D972D" w14:textId="0981BEE6" w:rsidR="00D8096A" w:rsidRPr="002F167A" w:rsidRDefault="00D8096A" w:rsidP="00A15213">
      <w:pPr>
        <w:pStyle w:val="Heading3"/>
        <w:widowControl w:val="0"/>
        <w:ind w:left="1701" w:hanging="992"/>
      </w:pPr>
      <w:r w:rsidRPr="002F167A">
        <w:t>a “WIL Time in Lieu”</w:t>
      </w:r>
      <w:r w:rsidR="00170D44" w:rsidRPr="002F167A">
        <w:t>.</w:t>
      </w:r>
    </w:p>
    <w:p w14:paraId="697D8F82" w14:textId="77777777" w:rsidR="00D8096A" w:rsidRPr="002F167A" w:rsidRDefault="00D8096A" w:rsidP="00716AC9">
      <w:pPr>
        <w:pStyle w:val="Heading2"/>
        <w:keepNext w:val="0"/>
        <w:widowControl w:val="0"/>
        <w:ind w:left="567" w:hanging="567"/>
        <w:rPr>
          <w:b w:val="0"/>
        </w:rPr>
      </w:pPr>
      <w:r w:rsidRPr="002F167A">
        <w:t>WIL</w:t>
      </w:r>
      <w:r w:rsidRPr="002F167A">
        <w:rPr>
          <w:b w:val="0"/>
        </w:rPr>
        <w:t xml:space="preserve"> </w:t>
      </w:r>
      <w:r w:rsidRPr="002F167A">
        <w:t>Payment</w:t>
      </w:r>
      <w:r w:rsidRPr="002F167A">
        <w:rPr>
          <w:b w:val="0"/>
        </w:rPr>
        <w:t xml:space="preserve"> </w:t>
      </w:r>
    </w:p>
    <w:p w14:paraId="370CC15B" w14:textId="0D5A38FF" w:rsidR="000444CE" w:rsidRPr="002F167A" w:rsidRDefault="000444CE" w:rsidP="000444CE">
      <w:pPr>
        <w:pStyle w:val="Heading3"/>
        <w:ind w:left="1418"/>
      </w:pPr>
      <w:r w:rsidRPr="002F167A">
        <w:t xml:space="preserve">A WIL Payment means payment to an Employee for their accrued WIL hours.  </w:t>
      </w:r>
    </w:p>
    <w:p w14:paraId="7F629DDE" w14:textId="6AB8BEBC" w:rsidR="000444CE" w:rsidRPr="002F167A" w:rsidRDefault="000444CE" w:rsidP="000444CE">
      <w:pPr>
        <w:pStyle w:val="Heading3"/>
        <w:ind w:left="1418"/>
      </w:pPr>
      <w:r w:rsidRPr="002F167A">
        <w:lastRenderedPageBreak/>
        <w:t>Employees will, at their discretion, nominate as soon as practical after commencement of employment,</w:t>
      </w:r>
      <w:r w:rsidR="00E45BEB" w:rsidRPr="002F167A">
        <w:t xml:space="preserve"> or at the commencement of each calendar year,</w:t>
      </w:r>
      <w:r w:rsidRPr="002F167A">
        <w:t xml:space="preserve"> whether they intend to take the WIL Payment in one or two payments (one at the end of the financial year and/or one at the end of the calendar year).</w:t>
      </w:r>
    </w:p>
    <w:p w14:paraId="7C26C83B" w14:textId="77777777" w:rsidR="00D8096A" w:rsidRPr="002F167A" w:rsidRDefault="00D8096A" w:rsidP="00716AC9">
      <w:pPr>
        <w:pStyle w:val="Heading2"/>
        <w:keepNext w:val="0"/>
        <w:widowControl w:val="0"/>
        <w:ind w:left="567" w:hanging="567"/>
      </w:pPr>
      <w:r w:rsidRPr="002F167A">
        <w:t>WIL</w:t>
      </w:r>
      <w:r w:rsidRPr="002F167A">
        <w:rPr>
          <w:b w:val="0"/>
        </w:rPr>
        <w:t xml:space="preserve"> </w:t>
      </w:r>
      <w:r w:rsidRPr="002F167A">
        <w:t xml:space="preserve">Time in Lieu </w:t>
      </w:r>
    </w:p>
    <w:p w14:paraId="27E23824" w14:textId="0369DCA4" w:rsidR="00986E25" w:rsidRPr="002F167A" w:rsidRDefault="00986E25" w:rsidP="00986E25">
      <w:pPr>
        <w:pStyle w:val="Heading3"/>
        <w:widowControl w:val="0"/>
        <w:ind w:left="1701" w:hanging="992"/>
      </w:pPr>
      <w:r w:rsidRPr="002F167A">
        <w:t xml:space="preserve">WIL Time in Lieu means an Employee taking their accrued WIL hours as leave from work. </w:t>
      </w:r>
    </w:p>
    <w:p w14:paraId="76DC682E" w14:textId="01EE23DB" w:rsidR="00D8096A" w:rsidRPr="002F167A" w:rsidRDefault="00D8096A" w:rsidP="00D8096A">
      <w:pPr>
        <w:pStyle w:val="Heading3"/>
        <w:widowControl w:val="0"/>
        <w:ind w:left="1701" w:hanging="992"/>
      </w:pPr>
      <w:r w:rsidRPr="002F167A">
        <w:t xml:space="preserve">The “WIL Time in Lieu” may be taken as it accrues in lots of no less than one shift. </w:t>
      </w:r>
    </w:p>
    <w:p w14:paraId="0095AA85" w14:textId="5AFF6B85" w:rsidR="00D8096A" w:rsidRPr="002F167A" w:rsidRDefault="00D8096A" w:rsidP="00D8096A">
      <w:pPr>
        <w:pStyle w:val="Heading3"/>
        <w:widowControl w:val="0"/>
        <w:ind w:left="1701" w:hanging="992"/>
      </w:pPr>
      <w:r w:rsidRPr="002F167A">
        <w:t xml:space="preserve">The approval to take the leave shall be fair and equitable to all Employees and shall take into consideration </w:t>
      </w:r>
      <w:r w:rsidR="007D118C">
        <w:t>TZV</w:t>
      </w:r>
      <w:r w:rsidRPr="002F167A">
        <w:t xml:space="preserve">’s operational requirements. </w:t>
      </w:r>
    </w:p>
    <w:p w14:paraId="08BB62E6" w14:textId="33457E9C" w:rsidR="00D8096A" w:rsidRPr="002F167A" w:rsidRDefault="00D8096A" w:rsidP="00D8096A">
      <w:pPr>
        <w:pStyle w:val="Heading3"/>
        <w:widowControl w:val="0"/>
        <w:ind w:left="1701" w:hanging="992"/>
      </w:pPr>
      <w:bookmarkStart w:id="99" w:name="_Ref17627803"/>
      <w:r w:rsidRPr="002F167A">
        <w:t>Accrued “WIL Time in Lieu” not taken at the end of the second calendar year after it has accrued will be paid to the Employee as a WIL Payment</w:t>
      </w:r>
      <w:bookmarkEnd w:id="99"/>
      <w:r w:rsidR="007060FA" w:rsidRPr="002F167A">
        <w:t>.</w:t>
      </w:r>
      <w:r w:rsidRPr="002F167A">
        <w:t xml:space="preserve"> </w:t>
      </w:r>
    </w:p>
    <w:p w14:paraId="17CDB5F9" w14:textId="1720F7F8" w:rsidR="00D8096A" w:rsidRPr="002F167A" w:rsidRDefault="00D8096A" w:rsidP="00A15213">
      <w:pPr>
        <w:pStyle w:val="Heading2"/>
        <w:keepNext w:val="0"/>
        <w:ind w:left="567"/>
      </w:pPr>
      <w:r w:rsidRPr="002F167A">
        <w:rPr>
          <w:b w:val="0"/>
        </w:rPr>
        <w:t xml:space="preserve">The </w:t>
      </w:r>
      <w:r w:rsidR="00B47477" w:rsidRPr="002F167A">
        <w:rPr>
          <w:b w:val="0"/>
        </w:rPr>
        <w:t xml:space="preserve">‘WIL Time in Lieu” </w:t>
      </w:r>
      <w:r w:rsidRPr="002F167A">
        <w:rPr>
          <w:b w:val="0"/>
        </w:rPr>
        <w:t>detailed in this clause cannot be taken unless</w:t>
      </w:r>
      <w:r w:rsidR="00B47477" w:rsidRPr="002F167A">
        <w:rPr>
          <w:b w:val="0"/>
        </w:rPr>
        <w:t xml:space="preserve"> and until after</w:t>
      </w:r>
      <w:r w:rsidRPr="002F167A">
        <w:rPr>
          <w:b w:val="0"/>
        </w:rPr>
        <w:t xml:space="preserve"> </w:t>
      </w:r>
      <w:r w:rsidR="00AB2923" w:rsidRPr="002F167A">
        <w:rPr>
          <w:b w:val="0"/>
        </w:rPr>
        <w:t>it has been</w:t>
      </w:r>
      <w:r w:rsidRPr="002F167A">
        <w:rPr>
          <w:b w:val="0"/>
        </w:rPr>
        <w:t xml:space="preserve"> accrued. </w:t>
      </w:r>
    </w:p>
    <w:p w14:paraId="49CADB13" w14:textId="77777777" w:rsidR="00D8096A" w:rsidRPr="002F167A" w:rsidRDefault="00D8096A" w:rsidP="00A15213">
      <w:pPr>
        <w:pStyle w:val="Heading2"/>
        <w:keepNext w:val="0"/>
        <w:ind w:left="567"/>
      </w:pPr>
      <w:r w:rsidRPr="002F167A">
        <w:rPr>
          <w:b w:val="0"/>
        </w:rPr>
        <w:t xml:space="preserve">Employees may elect to take WIL Time in Lieu at single time or for half the period of time at double the pay. </w:t>
      </w:r>
    </w:p>
    <w:p w14:paraId="06434049" w14:textId="77777777" w:rsidR="00D8096A" w:rsidRPr="002F167A" w:rsidRDefault="00D8096A" w:rsidP="00A15213">
      <w:pPr>
        <w:pStyle w:val="Heading2"/>
        <w:keepNext w:val="0"/>
        <w:ind w:left="567"/>
      </w:pPr>
      <w:r w:rsidRPr="002F167A">
        <w:rPr>
          <w:b w:val="0"/>
        </w:rPr>
        <w:t xml:space="preserve">The WIL payment and WIL Time in Lieu will be calculated in accordance with an Employee’s Hourly Rate of Pay. </w:t>
      </w:r>
    </w:p>
    <w:p w14:paraId="5D05DA2E" w14:textId="679AE73B" w:rsidR="00D8096A" w:rsidRPr="002F167A" w:rsidRDefault="00D8096A" w:rsidP="00A15213">
      <w:pPr>
        <w:pStyle w:val="Heading2"/>
        <w:keepNext w:val="0"/>
        <w:ind w:left="567"/>
      </w:pPr>
      <w:r w:rsidRPr="002F167A">
        <w:rPr>
          <w:b w:val="0"/>
        </w:rPr>
        <w:t xml:space="preserve">Employees moving to Roster E </w:t>
      </w:r>
      <w:r w:rsidR="00CA288D" w:rsidRPr="002F167A">
        <w:rPr>
          <w:b w:val="0"/>
        </w:rPr>
        <w:t>can</w:t>
      </w:r>
      <w:r w:rsidRPr="002F167A">
        <w:rPr>
          <w:b w:val="0"/>
        </w:rPr>
        <w:t xml:space="preserve"> retain their WIL</w:t>
      </w:r>
      <w:r w:rsidR="00CA288D" w:rsidRPr="002F167A">
        <w:rPr>
          <w:b w:val="0"/>
        </w:rPr>
        <w:t xml:space="preserve"> Time in Lieu</w:t>
      </w:r>
      <w:r w:rsidRPr="002F167A">
        <w:rPr>
          <w:b w:val="0"/>
        </w:rPr>
        <w:t xml:space="preserve"> balance subject to  clause </w:t>
      </w:r>
      <w:r w:rsidR="00130C4B" w:rsidRPr="002F167A">
        <w:rPr>
          <w:b w:val="0"/>
        </w:rPr>
        <w:fldChar w:fldCharType="begin"/>
      </w:r>
      <w:r w:rsidR="00130C4B" w:rsidRPr="002F167A">
        <w:rPr>
          <w:b w:val="0"/>
        </w:rPr>
        <w:instrText xml:space="preserve"> REF _Ref17627803 \w \h </w:instrText>
      </w:r>
      <w:r w:rsidR="00FF6FE9" w:rsidRPr="002F167A">
        <w:rPr>
          <w:b w:val="0"/>
        </w:rPr>
        <w:instrText xml:space="preserve"> \* MERGEFORMAT </w:instrText>
      </w:r>
      <w:r w:rsidR="00130C4B" w:rsidRPr="002F167A">
        <w:rPr>
          <w:b w:val="0"/>
        </w:rPr>
      </w:r>
      <w:r w:rsidR="00130C4B" w:rsidRPr="002F167A">
        <w:rPr>
          <w:b w:val="0"/>
        </w:rPr>
        <w:fldChar w:fldCharType="separate"/>
      </w:r>
      <w:r w:rsidR="00FA67FE">
        <w:rPr>
          <w:b w:val="0"/>
        </w:rPr>
        <w:t>14.8.4</w:t>
      </w:r>
      <w:r w:rsidR="00130C4B" w:rsidRPr="002F167A">
        <w:rPr>
          <w:b w:val="0"/>
        </w:rPr>
        <w:fldChar w:fldCharType="end"/>
      </w:r>
      <w:r w:rsidR="00ED4E3A" w:rsidRPr="002F167A">
        <w:rPr>
          <w:b w:val="0"/>
        </w:rPr>
        <w:t>.</w:t>
      </w:r>
    </w:p>
    <w:p w14:paraId="448FF040" w14:textId="77777777" w:rsidR="00D8096A" w:rsidRPr="002F167A" w:rsidRDefault="00D8096A" w:rsidP="00A15213">
      <w:pPr>
        <w:pStyle w:val="Heading2"/>
        <w:keepNext w:val="0"/>
        <w:ind w:left="567"/>
      </w:pPr>
      <w:r w:rsidRPr="002F167A">
        <w:rPr>
          <w:b w:val="0"/>
        </w:rPr>
        <w:t xml:space="preserve">Employees who cease their employment or move to casual employment will receive a WIL Payment of any accrued WIL hours. </w:t>
      </w:r>
    </w:p>
    <w:p w14:paraId="6100A369" w14:textId="77777777" w:rsidR="00D8096A" w:rsidRPr="002F167A" w:rsidRDefault="00D8096A" w:rsidP="00A15213">
      <w:pPr>
        <w:pStyle w:val="Heading2"/>
        <w:keepNext w:val="0"/>
        <w:ind w:left="567"/>
      </w:pPr>
      <w:bookmarkStart w:id="100" w:name="_Ref17628100"/>
      <w:r w:rsidRPr="002F167A">
        <w:rPr>
          <w:b w:val="0"/>
        </w:rPr>
        <w:t>The application of this clause means that, for Full-time Employees, where a day’s leave is taken, the amount of time deducted from leave credits or pay is reduced by 5%. i.e. the equivalent of the reduction from a 40 hour week to a 38 hour week.</w:t>
      </w:r>
      <w:bookmarkEnd w:id="100"/>
    </w:p>
    <w:p w14:paraId="7089DD04" w14:textId="77777777" w:rsidR="00EF0C60" w:rsidRPr="002F167A" w:rsidRDefault="00EF0C60" w:rsidP="00BB4D25">
      <w:pPr>
        <w:pStyle w:val="Heading1"/>
        <w:keepNext w:val="0"/>
        <w:widowControl w:val="0"/>
        <w:ind w:left="709" w:hanging="709"/>
      </w:pPr>
      <w:bookmarkStart w:id="101" w:name="_Ref17627486"/>
      <w:bookmarkStart w:id="102" w:name="_Toc163655681"/>
      <w:bookmarkStart w:id="103" w:name="_Toc170728791"/>
      <w:r w:rsidRPr="002F167A">
        <w:t>Rostering</w:t>
      </w:r>
      <w:bookmarkEnd w:id="96"/>
      <w:bookmarkEnd w:id="97"/>
      <w:bookmarkEnd w:id="101"/>
      <w:bookmarkEnd w:id="102"/>
      <w:bookmarkEnd w:id="103"/>
    </w:p>
    <w:p w14:paraId="73F0D58A" w14:textId="1ECEA8A0" w:rsidR="00EF0C60" w:rsidRPr="002F167A" w:rsidRDefault="00EF0C60" w:rsidP="004301E3">
      <w:pPr>
        <w:pStyle w:val="Heading2"/>
        <w:keepNext w:val="0"/>
        <w:widowControl w:val="0"/>
        <w:ind w:left="709" w:hanging="709"/>
      </w:pPr>
      <w:r w:rsidRPr="002F167A">
        <w:rPr>
          <w:b w:val="0"/>
        </w:rPr>
        <w:t xml:space="preserve">In order to meet </w:t>
      </w:r>
      <w:r w:rsidR="007D118C">
        <w:rPr>
          <w:b w:val="0"/>
        </w:rPr>
        <w:t>TZV</w:t>
      </w:r>
      <w:r w:rsidRPr="002F167A">
        <w:rPr>
          <w:b w:val="0"/>
        </w:rPr>
        <w:t xml:space="preserve">’s operational demands and the needs of Employees, </w:t>
      </w:r>
      <w:r w:rsidR="007D118C">
        <w:rPr>
          <w:b w:val="0"/>
        </w:rPr>
        <w:t>TZV</w:t>
      </w:r>
      <w:r w:rsidRPr="002F167A">
        <w:rPr>
          <w:b w:val="0"/>
        </w:rPr>
        <w:t xml:space="preserve"> currently utilises a number of rostering arrangements within its operational workforce</w:t>
      </w:r>
      <w:r w:rsidR="00EC3054" w:rsidRPr="002F167A">
        <w:rPr>
          <w:b w:val="0"/>
        </w:rPr>
        <w:t xml:space="preserve"> (as set out at clauses </w:t>
      </w:r>
      <w:r w:rsidR="00EA0905" w:rsidRPr="002F167A">
        <w:rPr>
          <w:rFonts w:cs="Arial"/>
          <w:b w:val="0"/>
          <w:bCs/>
        </w:rPr>
        <w:fldChar w:fldCharType="begin"/>
      </w:r>
      <w:r w:rsidR="00EA0905" w:rsidRPr="002F167A">
        <w:rPr>
          <w:rFonts w:cs="Arial"/>
          <w:b w:val="0"/>
          <w:bCs/>
        </w:rPr>
        <w:instrText xml:space="preserve"> REF _Ref17627288 \w \h  \* MERGEFORMAT </w:instrText>
      </w:r>
      <w:r w:rsidR="00EA0905" w:rsidRPr="002F167A">
        <w:rPr>
          <w:rFonts w:cs="Arial"/>
          <w:b w:val="0"/>
          <w:bCs/>
        </w:rPr>
      </w:r>
      <w:r w:rsidR="00EA0905" w:rsidRPr="002F167A">
        <w:rPr>
          <w:rFonts w:cs="Arial"/>
          <w:b w:val="0"/>
          <w:bCs/>
        </w:rPr>
        <w:fldChar w:fldCharType="separate"/>
      </w:r>
      <w:r w:rsidR="00FA67FE">
        <w:rPr>
          <w:rFonts w:cs="Arial"/>
          <w:b w:val="0"/>
          <w:bCs/>
        </w:rPr>
        <w:t>12.7</w:t>
      </w:r>
      <w:r w:rsidR="00EA0905" w:rsidRPr="002F167A">
        <w:rPr>
          <w:rFonts w:cs="Arial"/>
          <w:b w:val="0"/>
          <w:bCs/>
        </w:rPr>
        <w:fldChar w:fldCharType="end"/>
      </w:r>
      <w:r w:rsidR="00EA0905" w:rsidRPr="002F167A">
        <w:rPr>
          <w:rFonts w:cs="Arial"/>
          <w:b w:val="0"/>
          <w:bCs/>
        </w:rPr>
        <w:t xml:space="preserve"> to</w:t>
      </w:r>
      <w:r w:rsidR="00F41141" w:rsidRPr="002F167A">
        <w:rPr>
          <w:rFonts w:cs="Arial"/>
          <w:b w:val="0"/>
          <w:bCs/>
        </w:rPr>
        <w:t xml:space="preserve"> </w:t>
      </w:r>
      <w:r w:rsidR="002C6525" w:rsidRPr="002F167A">
        <w:rPr>
          <w:rFonts w:cs="Arial"/>
          <w:b w:val="0"/>
          <w:bCs/>
        </w:rPr>
        <w:fldChar w:fldCharType="begin"/>
      </w:r>
      <w:r w:rsidR="002C6525" w:rsidRPr="002F167A">
        <w:rPr>
          <w:rFonts w:cs="Arial"/>
          <w:b w:val="0"/>
          <w:bCs/>
        </w:rPr>
        <w:instrText xml:space="preserve"> REF _Ref163655897 \w \h </w:instrText>
      </w:r>
      <w:r w:rsidR="007328E7" w:rsidRPr="002F167A">
        <w:rPr>
          <w:rFonts w:cs="Arial"/>
          <w:b w:val="0"/>
          <w:bCs/>
        </w:rPr>
        <w:instrText xml:space="preserve"> \* MERGEFORMAT </w:instrText>
      </w:r>
      <w:r w:rsidR="002C6525" w:rsidRPr="002F167A">
        <w:rPr>
          <w:rFonts w:cs="Arial"/>
          <w:b w:val="0"/>
          <w:bCs/>
        </w:rPr>
      </w:r>
      <w:r w:rsidR="002C6525" w:rsidRPr="002F167A">
        <w:rPr>
          <w:rFonts w:cs="Arial"/>
          <w:b w:val="0"/>
          <w:bCs/>
        </w:rPr>
        <w:fldChar w:fldCharType="separate"/>
      </w:r>
      <w:r w:rsidR="00FA67FE">
        <w:rPr>
          <w:rFonts w:cs="Arial"/>
          <w:b w:val="0"/>
          <w:bCs/>
        </w:rPr>
        <w:t>12.12</w:t>
      </w:r>
      <w:r w:rsidR="002C6525" w:rsidRPr="002F167A">
        <w:rPr>
          <w:rFonts w:cs="Arial"/>
          <w:b w:val="0"/>
          <w:bCs/>
        </w:rPr>
        <w:fldChar w:fldCharType="end"/>
      </w:r>
      <w:r w:rsidR="00EC3054" w:rsidRPr="002F167A">
        <w:rPr>
          <w:b w:val="0"/>
        </w:rPr>
        <w:t>)</w:t>
      </w:r>
      <w:r w:rsidRPr="002F167A">
        <w:rPr>
          <w:b w:val="0"/>
        </w:rPr>
        <w:t>.</w:t>
      </w:r>
      <w:r w:rsidR="00B24E07" w:rsidRPr="002F167A">
        <w:rPr>
          <w:b w:val="0"/>
        </w:rPr>
        <w:t xml:space="preserve"> </w:t>
      </w:r>
      <w:r w:rsidR="00F41141" w:rsidRPr="002F167A">
        <w:rPr>
          <w:b w:val="0"/>
        </w:rPr>
        <w:t xml:space="preserve">Standard Rosters and Nonstandard Rosters include the permitted variations (including variations through flexible working arrangements) as set out in clause </w:t>
      </w:r>
      <w:r w:rsidR="002C6525" w:rsidRPr="002F167A">
        <w:rPr>
          <w:b w:val="0"/>
        </w:rPr>
        <w:fldChar w:fldCharType="begin"/>
      </w:r>
      <w:r w:rsidR="002C6525" w:rsidRPr="002F167A">
        <w:rPr>
          <w:b w:val="0"/>
        </w:rPr>
        <w:instrText xml:space="preserve"> REF _Ref17627288 \w \h </w:instrText>
      </w:r>
      <w:r w:rsidR="00675C59" w:rsidRPr="002F167A">
        <w:rPr>
          <w:b w:val="0"/>
        </w:rPr>
        <w:instrText xml:space="preserve"> \* MERGEFORMAT </w:instrText>
      </w:r>
      <w:r w:rsidR="002C6525" w:rsidRPr="002F167A">
        <w:rPr>
          <w:b w:val="0"/>
        </w:rPr>
      </w:r>
      <w:r w:rsidR="002C6525" w:rsidRPr="002F167A">
        <w:rPr>
          <w:b w:val="0"/>
        </w:rPr>
        <w:fldChar w:fldCharType="separate"/>
      </w:r>
      <w:r w:rsidR="00FA67FE">
        <w:rPr>
          <w:b w:val="0"/>
        </w:rPr>
        <w:t>12.7</w:t>
      </w:r>
      <w:r w:rsidR="002C6525" w:rsidRPr="002F167A">
        <w:rPr>
          <w:b w:val="0"/>
        </w:rPr>
        <w:fldChar w:fldCharType="end"/>
      </w:r>
      <w:r w:rsidR="002C6525" w:rsidRPr="002F167A">
        <w:rPr>
          <w:b w:val="0"/>
        </w:rPr>
        <w:t xml:space="preserve"> </w:t>
      </w:r>
      <w:r w:rsidR="00F41141" w:rsidRPr="002F167A">
        <w:rPr>
          <w:b w:val="0"/>
        </w:rPr>
        <w:t xml:space="preserve">to </w:t>
      </w:r>
      <w:r w:rsidR="002C6525" w:rsidRPr="002F167A">
        <w:rPr>
          <w:b w:val="0"/>
        </w:rPr>
        <w:fldChar w:fldCharType="begin"/>
      </w:r>
      <w:r w:rsidR="002C6525" w:rsidRPr="002F167A">
        <w:rPr>
          <w:b w:val="0"/>
        </w:rPr>
        <w:instrText xml:space="preserve"> REF _Ref163655897 \w \h </w:instrText>
      </w:r>
      <w:r w:rsidR="00675C59" w:rsidRPr="002F167A">
        <w:rPr>
          <w:b w:val="0"/>
        </w:rPr>
        <w:instrText xml:space="preserve"> \* MERGEFORMAT </w:instrText>
      </w:r>
      <w:r w:rsidR="002C6525" w:rsidRPr="002F167A">
        <w:rPr>
          <w:b w:val="0"/>
        </w:rPr>
      </w:r>
      <w:r w:rsidR="002C6525" w:rsidRPr="002F167A">
        <w:rPr>
          <w:b w:val="0"/>
        </w:rPr>
        <w:fldChar w:fldCharType="separate"/>
      </w:r>
      <w:r w:rsidR="00FA67FE">
        <w:rPr>
          <w:b w:val="0"/>
        </w:rPr>
        <w:t>12.12</w:t>
      </w:r>
      <w:r w:rsidR="002C6525" w:rsidRPr="002F167A">
        <w:rPr>
          <w:b w:val="0"/>
        </w:rPr>
        <w:fldChar w:fldCharType="end"/>
      </w:r>
      <w:r w:rsidR="00F41141" w:rsidRPr="002F167A">
        <w:rPr>
          <w:b w:val="0"/>
        </w:rPr>
        <w:t xml:space="preserve">. </w:t>
      </w:r>
      <w:r w:rsidR="00B24E07" w:rsidRPr="002F167A">
        <w:rPr>
          <w:b w:val="0"/>
        </w:rPr>
        <w:t xml:space="preserve"> </w:t>
      </w:r>
      <w:r w:rsidR="007D118C">
        <w:rPr>
          <w:b w:val="0"/>
        </w:rPr>
        <w:t>TZV</w:t>
      </w:r>
      <w:r w:rsidR="00F41141" w:rsidRPr="002F167A">
        <w:rPr>
          <w:b w:val="0"/>
        </w:rPr>
        <w:t xml:space="preserve"> acknowledges the importance of Standard Rosters in meeting known linear demand and will maintain Standard Rosters as the preeminent rosters.</w:t>
      </w:r>
      <w:r w:rsidR="006F5D04" w:rsidRPr="002F167A">
        <w:rPr>
          <w:b w:val="0"/>
        </w:rPr>
        <w:t xml:space="preserve"> </w:t>
      </w:r>
    </w:p>
    <w:p w14:paraId="793D0F55" w14:textId="5EE6CA72" w:rsidR="00351FBE" w:rsidRPr="002F167A" w:rsidRDefault="007D118C" w:rsidP="000444CE">
      <w:pPr>
        <w:pStyle w:val="Heading2"/>
        <w:keepNext w:val="0"/>
        <w:widowControl w:val="0"/>
        <w:ind w:left="709" w:hanging="709"/>
      </w:pPr>
      <w:r>
        <w:rPr>
          <w:b w:val="0"/>
        </w:rPr>
        <w:t>TZV</w:t>
      </w:r>
      <w:r w:rsidR="000444CE" w:rsidRPr="002F167A">
        <w:rPr>
          <w:b w:val="0"/>
        </w:rPr>
        <w:t xml:space="preserve">’s two most prevalent operational rosters are Roster A and Roster B.  </w:t>
      </w:r>
      <w:r>
        <w:rPr>
          <w:b w:val="0"/>
        </w:rPr>
        <w:t>TZV</w:t>
      </w:r>
      <w:r w:rsidR="000444CE" w:rsidRPr="002F167A">
        <w:rPr>
          <w:b w:val="0"/>
        </w:rPr>
        <w:t xml:space="preserve"> will maintain a minimum of 60% of its total Call-Taker FTE in each Stream on a Standard Roster (the number of Call-Takers will be calculated based on the number of Employees employed in the position of a Call-Taker under the Agreement). The calculation of FTE in a Stream is based on an Employee’s Primary Stream. This includes Employees on individual flexibility arrangements and </w:t>
      </w:r>
      <w:r w:rsidR="003101C7" w:rsidRPr="002F167A">
        <w:rPr>
          <w:b w:val="0"/>
        </w:rPr>
        <w:t>f</w:t>
      </w:r>
      <w:r w:rsidR="000444CE" w:rsidRPr="002F167A">
        <w:rPr>
          <w:b w:val="0"/>
        </w:rPr>
        <w:t xml:space="preserve">lexible </w:t>
      </w:r>
      <w:r w:rsidR="00E41BE6" w:rsidRPr="002F167A">
        <w:rPr>
          <w:b w:val="0"/>
        </w:rPr>
        <w:t>w</w:t>
      </w:r>
      <w:r w:rsidR="000444CE" w:rsidRPr="002F167A">
        <w:rPr>
          <w:b w:val="0"/>
        </w:rPr>
        <w:t xml:space="preserve">orking </w:t>
      </w:r>
      <w:r w:rsidR="00E41BE6" w:rsidRPr="002F167A">
        <w:rPr>
          <w:b w:val="0"/>
        </w:rPr>
        <w:t>a</w:t>
      </w:r>
      <w:r w:rsidR="000444CE" w:rsidRPr="002F167A">
        <w:rPr>
          <w:b w:val="0"/>
        </w:rPr>
        <w:t>rrangements</w:t>
      </w:r>
      <w:r w:rsidR="00393851" w:rsidRPr="002F167A">
        <w:rPr>
          <w:b w:val="0"/>
        </w:rPr>
        <w:t>,</w:t>
      </w:r>
      <w:r w:rsidR="000444CE" w:rsidRPr="002F167A">
        <w:rPr>
          <w:b w:val="0"/>
        </w:rPr>
        <w:t xml:space="preserve"> such as those made under the Agreement or the NES</w:t>
      </w:r>
      <w:r w:rsidR="00393851" w:rsidRPr="002F167A">
        <w:rPr>
          <w:b w:val="0"/>
        </w:rPr>
        <w:t>,</w:t>
      </w:r>
      <w:r w:rsidR="000444CE" w:rsidRPr="002F167A">
        <w:rPr>
          <w:b w:val="0"/>
        </w:rPr>
        <w:t xml:space="preserve"> which still meet the Standard Roster definition as defined in clauses </w:t>
      </w:r>
      <w:r w:rsidR="000444CE" w:rsidRPr="002F167A">
        <w:rPr>
          <w:b w:val="0"/>
        </w:rPr>
        <w:fldChar w:fldCharType="begin"/>
      </w:r>
      <w:r w:rsidR="000444CE" w:rsidRPr="002F167A">
        <w:rPr>
          <w:b w:val="0"/>
        </w:rPr>
        <w:instrText xml:space="preserve"> REF _Ref17627288 \w \h  \* MERGEFORMAT </w:instrText>
      </w:r>
      <w:r w:rsidR="000444CE" w:rsidRPr="002F167A">
        <w:rPr>
          <w:b w:val="0"/>
        </w:rPr>
      </w:r>
      <w:r w:rsidR="000444CE" w:rsidRPr="002F167A">
        <w:rPr>
          <w:b w:val="0"/>
        </w:rPr>
        <w:fldChar w:fldCharType="separate"/>
      </w:r>
      <w:r w:rsidR="00FA67FE">
        <w:rPr>
          <w:b w:val="0"/>
        </w:rPr>
        <w:t>12.7</w:t>
      </w:r>
      <w:r w:rsidR="000444CE" w:rsidRPr="002F167A">
        <w:rPr>
          <w:b w:val="0"/>
        </w:rPr>
        <w:fldChar w:fldCharType="end"/>
      </w:r>
      <w:r w:rsidR="000444CE" w:rsidRPr="002F167A">
        <w:rPr>
          <w:b w:val="0"/>
        </w:rPr>
        <w:t xml:space="preserve"> to </w:t>
      </w:r>
      <w:r w:rsidR="000444CE" w:rsidRPr="002F167A">
        <w:rPr>
          <w:b w:val="0"/>
        </w:rPr>
        <w:fldChar w:fldCharType="begin"/>
      </w:r>
      <w:r w:rsidR="000444CE" w:rsidRPr="002F167A">
        <w:rPr>
          <w:b w:val="0"/>
        </w:rPr>
        <w:instrText xml:space="preserve"> REF _Ref163656031 \w \h  \* MERGEFORMAT </w:instrText>
      </w:r>
      <w:r w:rsidR="000444CE" w:rsidRPr="002F167A">
        <w:rPr>
          <w:b w:val="0"/>
        </w:rPr>
      </w:r>
      <w:r w:rsidR="000444CE" w:rsidRPr="002F167A">
        <w:rPr>
          <w:b w:val="0"/>
        </w:rPr>
        <w:fldChar w:fldCharType="separate"/>
      </w:r>
      <w:r w:rsidR="00FA67FE">
        <w:rPr>
          <w:b w:val="0"/>
        </w:rPr>
        <w:t>12.10</w:t>
      </w:r>
      <w:r w:rsidR="000444CE" w:rsidRPr="002F167A">
        <w:rPr>
          <w:b w:val="0"/>
        </w:rPr>
        <w:fldChar w:fldCharType="end"/>
      </w:r>
      <w:r w:rsidR="000444CE" w:rsidRPr="002F167A">
        <w:rPr>
          <w:b w:val="0"/>
        </w:rPr>
        <w:t xml:space="preserve">. </w:t>
      </w:r>
    </w:p>
    <w:p w14:paraId="368227FD" w14:textId="046AA968" w:rsidR="00CC6AA3" w:rsidRPr="002F167A" w:rsidRDefault="007D54C2" w:rsidP="004301E3">
      <w:pPr>
        <w:pStyle w:val="Heading2"/>
        <w:keepNext w:val="0"/>
        <w:widowControl w:val="0"/>
        <w:ind w:left="709" w:hanging="709"/>
      </w:pPr>
      <w:bookmarkStart w:id="104" w:name="_Ref163656583"/>
      <w:r w:rsidRPr="002F167A">
        <w:rPr>
          <w:b w:val="0"/>
          <w:bCs/>
        </w:rPr>
        <w:t xml:space="preserve">Prior to the nominal expiry date of </w:t>
      </w:r>
      <w:r w:rsidR="00CC6AA3" w:rsidRPr="002F167A">
        <w:rPr>
          <w:b w:val="0"/>
          <w:bCs/>
        </w:rPr>
        <w:t xml:space="preserve">this </w:t>
      </w:r>
      <w:r w:rsidRPr="002F167A">
        <w:rPr>
          <w:b w:val="0"/>
          <w:bCs/>
        </w:rPr>
        <w:t xml:space="preserve">Agreement, </w:t>
      </w:r>
      <w:r w:rsidR="007D118C">
        <w:rPr>
          <w:b w:val="0"/>
          <w:bCs/>
        </w:rPr>
        <w:t>TZV</w:t>
      </w:r>
      <w:r w:rsidRPr="002F167A">
        <w:rPr>
          <w:b w:val="0"/>
          <w:bCs/>
        </w:rPr>
        <w:t xml:space="preserve"> will progressively increase the minimum number of Call</w:t>
      </w:r>
      <w:r w:rsidR="00B24E07" w:rsidRPr="002F167A">
        <w:rPr>
          <w:b w:val="0"/>
          <w:bCs/>
        </w:rPr>
        <w:t>-</w:t>
      </w:r>
      <w:r w:rsidRPr="002F167A">
        <w:rPr>
          <w:b w:val="0"/>
          <w:bCs/>
        </w:rPr>
        <w:t>Taker FTE on Standard Rosters to 75% of its total Call</w:t>
      </w:r>
      <w:r w:rsidR="00B24E07" w:rsidRPr="002F167A">
        <w:rPr>
          <w:b w:val="0"/>
          <w:bCs/>
        </w:rPr>
        <w:t>-</w:t>
      </w:r>
      <w:r w:rsidRPr="002F167A">
        <w:rPr>
          <w:b w:val="0"/>
          <w:bCs/>
        </w:rPr>
        <w:t xml:space="preserve">Taker FTE with a per </w:t>
      </w:r>
      <w:r w:rsidR="00160442" w:rsidRPr="002F167A">
        <w:rPr>
          <w:b w:val="0"/>
          <w:bCs/>
        </w:rPr>
        <w:t>S</w:t>
      </w:r>
      <w:r w:rsidRPr="002F167A">
        <w:rPr>
          <w:b w:val="0"/>
          <w:bCs/>
        </w:rPr>
        <w:t>tream minimum of Call</w:t>
      </w:r>
      <w:r w:rsidR="00B24E07" w:rsidRPr="002F167A">
        <w:rPr>
          <w:b w:val="0"/>
          <w:bCs/>
        </w:rPr>
        <w:t>-</w:t>
      </w:r>
      <w:r w:rsidRPr="002F167A">
        <w:rPr>
          <w:b w:val="0"/>
          <w:bCs/>
        </w:rPr>
        <w:t xml:space="preserve">Taker FTE on Standard Rosters of 65% FTE. </w:t>
      </w:r>
      <w:r w:rsidR="00B24E07" w:rsidRPr="002F167A">
        <w:rPr>
          <w:b w:val="0"/>
          <w:bCs/>
        </w:rPr>
        <w:t xml:space="preserve"> </w:t>
      </w:r>
      <w:r w:rsidRPr="002F167A">
        <w:rPr>
          <w:b w:val="0"/>
          <w:bCs/>
        </w:rPr>
        <w:t>Once achieved</w:t>
      </w:r>
      <w:r w:rsidR="00B24E07" w:rsidRPr="002F167A">
        <w:rPr>
          <w:b w:val="0"/>
          <w:bCs/>
        </w:rPr>
        <w:t>,</w:t>
      </w:r>
      <w:r w:rsidRPr="002F167A">
        <w:rPr>
          <w:b w:val="0"/>
          <w:bCs/>
        </w:rPr>
        <w:t xml:space="preserve"> these targets will be at least maintained.</w:t>
      </w:r>
      <w:r w:rsidR="00B24E07" w:rsidRPr="002F167A">
        <w:rPr>
          <w:b w:val="0"/>
          <w:bCs/>
        </w:rPr>
        <w:t xml:space="preserve"> </w:t>
      </w:r>
      <w:r w:rsidRPr="002F167A">
        <w:rPr>
          <w:b w:val="0"/>
          <w:bCs/>
        </w:rPr>
        <w:t xml:space="preserve"> The current per </w:t>
      </w:r>
      <w:r w:rsidR="00160442" w:rsidRPr="002F167A">
        <w:rPr>
          <w:b w:val="0"/>
          <w:bCs/>
        </w:rPr>
        <w:t>S</w:t>
      </w:r>
      <w:r w:rsidRPr="002F167A">
        <w:rPr>
          <w:b w:val="0"/>
          <w:bCs/>
        </w:rPr>
        <w:t xml:space="preserve">tream FTE on Standard Rosters will not be reduced. </w:t>
      </w:r>
    </w:p>
    <w:p w14:paraId="3A44F558" w14:textId="4BBAEE10" w:rsidR="00F41141" w:rsidRPr="002F167A" w:rsidRDefault="007D118C" w:rsidP="004301E3">
      <w:pPr>
        <w:pStyle w:val="Heading2"/>
        <w:keepNext w:val="0"/>
        <w:widowControl w:val="0"/>
        <w:ind w:left="709" w:hanging="709"/>
      </w:pPr>
      <w:bookmarkStart w:id="105" w:name="_Hlk174435772"/>
      <w:r>
        <w:rPr>
          <w:b w:val="0"/>
          <w:bCs/>
        </w:rPr>
        <w:t>TZV</w:t>
      </w:r>
      <w:r w:rsidR="007D54C2" w:rsidRPr="002F167A">
        <w:rPr>
          <w:b w:val="0"/>
          <w:bCs/>
        </w:rPr>
        <w:t xml:space="preserve"> will not be in breach of </w:t>
      </w:r>
      <w:r w:rsidR="00A54F4F" w:rsidRPr="00E67AB8">
        <w:rPr>
          <w:b w:val="0"/>
          <w:bCs/>
        </w:rPr>
        <w:t xml:space="preserve">clauses </w:t>
      </w:r>
      <w:r w:rsidR="00152FAF" w:rsidRPr="00E67AB8">
        <w:rPr>
          <w:b w:val="0"/>
          <w:bCs/>
        </w:rPr>
        <w:t xml:space="preserve">15.2 </w:t>
      </w:r>
      <w:bookmarkEnd w:id="105"/>
      <w:r w:rsidR="007D54C2" w:rsidRPr="00E67AB8">
        <w:rPr>
          <w:b w:val="0"/>
          <w:bCs/>
        </w:rPr>
        <w:t>and</w:t>
      </w:r>
      <w:r w:rsidR="007D54C2" w:rsidRPr="002F167A">
        <w:rPr>
          <w:b w:val="0"/>
          <w:bCs/>
        </w:rPr>
        <w:t xml:space="preserve"> </w:t>
      </w:r>
      <w:r w:rsidR="00083038" w:rsidRPr="002F167A">
        <w:rPr>
          <w:b w:val="0"/>
          <w:bCs/>
        </w:rPr>
        <w:fldChar w:fldCharType="begin"/>
      </w:r>
      <w:r w:rsidR="00083038" w:rsidRPr="002F167A">
        <w:rPr>
          <w:b w:val="0"/>
          <w:bCs/>
        </w:rPr>
        <w:instrText xml:space="preserve"> REF _Ref163656583 \w \h </w:instrText>
      </w:r>
      <w:r w:rsidR="007328E7" w:rsidRPr="002F167A">
        <w:rPr>
          <w:b w:val="0"/>
          <w:bCs/>
        </w:rPr>
        <w:instrText xml:space="preserve"> \* MERGEFORMAT </w:instrText>
      </w:r>
      <w:r w:rsidR="00083038" w:rsidRPr="002F167A">
        <w:rPr>
          <w:b w:val="0"/>
          <w:bCs/>
        </w:rPr>
      </w:r>
      <w:r w:rsidR="00083038" w:rsidRPr="002F167A">
        <w:rPr>
          <w:b w:val="0"/>
          <w:bCs/>
        </w:rPr>
        <w:fldChar w:fldCharType="separate"/>
      </w:r>
      <w:r w:rsidR="00FA67FE">
        <w:rPr>
          <w:b w:val="0"/>
          <w:bCs/>
        </w:rPr>
        <w:t>15.3</w:t>
      </w:r>
      <w:r w:rsidR="00083038" w:rsidRPr="002F167A">
        <w:rPr>
          <w:b w:val="0"/>
          <w:bCs/>
        </w:rPr>
        <w:fldChar w:fldCharType="end"/>
      </w:r>
      <w:r w:rsidR="007D54C2" w:rsidRPr="002F167A">
        <w:rPr>
          <w:b w:val="0"/>
          <w:bCs/>
        </w:rPr>
        <w:t xml:space="preserve"> if, for a period of no more than 6 months, </w:t>
      </w:r>
      <w:r w:rsidR="009D64DF" w:rsidRPr="002F167A">
        <w:rPr>
          <w:b w:val="0"/>
          <w:bCs/>
        </w:rPr>
        <w:t xml:space="preserve"> </w:t>
      </w:r>
      <w:r w:rsidR="007D54C2" w:rsidRPr="002F167A">
        <w:rPr>
          <w:b w:val="0"/>
          <w:bCs/>
        </w:rPr>
        <w:t xml:space="preserve">the targets are not able to be met because </w:t>
      </w:r>
      <w:r>
        <w:rPr>
          <w:b w:val="0"/>
          <w:bCs/>
        </w:rPr>
        <w:t>TZV</w:t>
      </w:r>
      <w:r w:rsidR="007D54C2" w:rsidRPr="002F167A">
        <w:rPr>
          <w:b w:val="0"/>
          <w:bCs/>
        </w:rPr>
        <w:t xml:space="preserve"> is meeting </w:t>
      </w:r>
      <w:r w:rsidR="00337CB7" w:rsidRPr="002F167A">
        <w:rPr>
          <w:b w:val="0"/>
          <w:bCs/>
        </w:rPr>
        <w:t>f</w:t>
      </w:r>
      <w:r w:rsidR="007D54C2" w:rsidRPr="002F167A">
        <w:rPr>
          <w:b w:val="0"/>
          <w:bCs/>
        </w:rPr>
        <w:t xml:space="preserve">lexible </w:t>
      </w:r>
      <w:r w:rsidR="00337CB7" w:rsidRPr="002F167A">
        <w:rPr>
          <w:b w:val="0"/>
          <w:bCs/>
        </w:rPr>
        <w:t>w</w:t>
      </w:r>
      <w:r w:rsidR="007D54C2" w:rsidRPr="002F167A">
        <w:rPr>
          <w:b w:val="0"/>
          <w:bCs/>
        </w:rPr>
        <w:t xml:space="preserve">orking </w:t>
      </w:r>
      <w:r w:rsidR="00337CB7" w:rsidRPr="002F167A">
        <w:rPr>
          <w:b w:val="0"/>
          <w:bCs/>
        </w:rPr>
        <w:t>a</w:t>
      </w:r>
      <w:r w:rsidR="007D54C2" w:rsidRPr="002F167A">
        <w:rPr>
          <w:b w:val="0"/>
          <w:bCs/>
        </w:rPr>
        <w:t xml:space="preserve">rrangements requests for Nonstandard </w:t>
      </w:r>
      <w:r w:rsidR="007D54C2" w:rsidRPr="002F167A">
        <w:rPr>
          <w:b w:val="0"/>
          <w:bCs/>
        </w:rPr>
        <w:lastRenderedPageBreak/>
        <w:t>Rosters</w:t>
      </w:r>
      <w:r w:rsidR="00CC6AA3" w:rsidRPr="002F167A">
        <w:rPr>
          <w:b w:val="0"/>
          <w:bCs/>
        </w:rPr>
        <w:t>.</w:t>
      </w:r>
      <w:r w:rsidR="007D54C2" w:rsidRPr="002F167A">
        <w:rPr>
          <w:b w:val="0"/>
          <w:bCs/>
        </w:rPr>
        <w:t xml:space="preserve"> </w:t>
      </w:r>
      <w:r w:rsidR="00CC6AA3" w:rsidRPr="002F167A">
        <w:rPr>
          <w:b w:val="0"/>
          <w:bCs/>
        </w:rPr>
        <w:t xml:space="preserve"> I</w:t>
      </w:r>
      <w:r w:rsidR="007D54C2" w:rsidRPr="002F167A">
        <w:rPr>
          <w:b w:val="0"/>
          <w:bCs/>
        </w:rPr>
        <w:t xml:space="preserve">n accordance with clause </w:t>
      </w:r>
      <w:r w:rsidR="00083038" w:rsidRPr="002F167A">
        <w:rPr>
          <w:b w:val="0"/>
          <w:bCs/>
        </w:rPr>
        <w:fldChar w:fldCharType="begin"/>
      </w:r>
      <w:r w:rsidR="00083038" w:rsidRPr="002F167A">
        <w:rPr>
          <w:b w:val="0"/>
          <w:bCs/>
        </w:rPr>
        <w:instrText xml:space="preserve"> REF _Ref163656744 \w \h </w:instrText>
      </w:r>
      <w:r w:rsidR="007328E7" w:rsidRPr="002F167A">
        <w:rPr>
          <w:b w:val="0"/>
          <w:bCs/>
        </w:rPr>
        <w:instrText xml:space="preserve"> \* MERGEFORMAT </w:instrText>
      </w:r>
      <w:r w:rsidR="00083038" w:rsidRPr="002F167A">
        <w:rPr>
          <w:b w:val="0"/>
          <w:bCs/>
        </w:rPr>
      </w:r>
      <w:r w:rsidR="00083038" w:rsidRPr="002F167A">
        <w:rPr>
          <w:b w:val="0"/>
          <w:bCs/>
        </w:rPr>
        <w:fldChar w:fldCharType="separate"/>
      </w:r>
      <w:r w:rsidR="00FA67FE">
        <w:rPr>
          <w:b w:val="0"/>
          <w:bCs/>
        </w:rPr>
        <w:t>73</w:t>
      </w:r>
      <w:r w:rsidR="00083038" w:rsidRPr="002F167A">
        <w:rPr>
          <w:b w:val="0"/>
          <w:bCs/>
        </w:rPr>
        <w:fldChar w:fldCharType="end"/>
      </w:r>
      <w:r w:rsidR="007D54C2" w:rsidRPr="002F167A">
        <w:rPr>
          <w:b w:val="0"/>
          <w:bCs/>
        </w:rPr>
        <w:t xml:space="preserve"> and</w:t>
      </w:r>
      <w:r w:rsidR="00B35FC0" w:rsidRPr="002F167A">
        <w:rPr>
          <w:b w:val="0"/>
          <w:bCs/>
        </w:rPr>
        <w:t xml:space="preserve"> the</w:t>
      </w:r>
      <w:r w:rsidR="007D54C2" w:rsidRPr="002F167A">
        <w:rPr>
          <w:b w:val="0"/>
          <w:bCs/>
        </w:rPr>
        <w:t xml:space="preserve"> </w:t>
      </w:r>
      <w:r>
        <w:rPr>
          <w:b w:val="0"/>
          <w:bCs/>
        </w:rPr>
        <w:t>TZV</w:t>
      </w:r>
      <w:r w:rsidR="007D54C2" w:rsidRPr="002F167A">
        <w:rPr>
          <w:b w:val="0"/>
          <w:bCs/>
        </w:rPr>
        <w:t xml:space="preserve"> Scheduling, Deployment and Staffing Levels Policy</w:t>
      </w:r>
      <w:r w:rsidR="00CC6AA3" w:rsidRPr="002F167A">
        <w:rPr>
          <w:b w:val="0"/>
          <w:bCs/>
        </w:rPr>
        <w:t>,</w:t>
      </w:r>
      <w:r w:rsidR="007D54C2" w:rsidRPr="002F167A">
        <w:rPr>
          <w:b w:val="0"/>
          <w:bCs/>
        </w:rPr>
        <w:t xml:space="preserve"> </w:t>
      </w:r>
      <w:r>
        <w:rPr>
          <w:b w:val="0"/>
          <w:bCs/>
        </w:rPr>
        <w:t>TZV</w:t>
      </w:r>
      <w:r w:rsidR="007D54C2" w:rsidRPr="002F167A">
        <w:rPr>
          <w:b w:val="0"/>
          <w:bCs/>
        </w:rPr>
        <w:t xml:space="preserve"> will provide </w:t>
      </w:r>
      <w:r w:rsidR="00CC6AA3" w:rsidRPr="002F167A">
        <w:rPr>
          <w:b w:val="0"/>
          <w:bCs/>
        </w:rPr>
        <w:t xml:space="preserve">relevant </w:t>
      </w:r>
      <w:r w:rsidR="007D54C2" w:rsidRPr="002F167A">
        <w:rPr>
          <w:b w:val="0"/>
          <w:bCs/>
        </w:rPr>
        <w:t>data to the UCC.</w:t>
      </w:r>
      <w:bookmarkEnd w:id="104"/>
    </w:p>
    <w:p w14:paraId="0285020C" w14:textId="3E3F456D" w:rsidR="007D54C2" w:rsidRPr="002F167A" w:rsidRDefault="007D118C" w:rsidP="007D54C2">
      <w:pPr>
        <w:pStyle w:val="Heading2"/>
        <w:keepNext w:val="0"/>
        <w:widowControl w:val="0"/>
        <w:ind w:left="709" w:hanging="709"/>
        <w:rPr>
          <w:b w:val="0"/>
          <w:bCs/>
        </w:rPr>
      </w:pPr>
      <w:r>
        <w:rPr>
          <w:b w:val="0"/>
          <w:bCs/>
        </w:rPr>
        <w:t>TZV</w:t>
      </w:r>
      <w:r w:rsidR="007D54C2" w:rsidRPr="002F167A">
        <w:rPr>
          <w:b w:val="0"/>
          <w:bCs/>
        </w:rPr>
        <w:t xml:space="preserve"> may engage Call</w:t>
      </w:r>
      <w:r w:rsidR="00CC6AA3" w:rsidRPr="002F167A">
        <w:rPr>
          <w:b w:val="0"/>
          <w:bCs/>
        </w:rPr>
        <w:t>-</w:t>
      </w:r>
      <w:r w:rsidR="007D54C2" w:rsidRPr="002F167A">
        <w:rPr>
          <w:b w:val="0"/>
          <w:bCs/>
        </w:rPr>
        <w:t xml:space="preserve">Takers on Full-time or </w:t>
      </w:r>
      <w:r w:rsidR="00F83B61" w:rsidRPr="002F167A">
        <w:rPr>
          <w:b w:val="0"/>
          <w:bCs/>
        </w:rPr>
        <w:t>p</w:t>
      </w:r>
      <w:r w:rsidR="007D54C2" w:rsidRPr="002F167A">
        <w:rPr>
          <w:b w:val="0"/>
          <w:bCs/>
        </w:rPr>
        <w:t xml:space="preserve">art-time Nonstandard Rosters. </w:t>
      </w:r>
      <w:r w:rsidR="00CC6AA3" w:rsidRPr="002F167A">
        <w:rPr>
          <w:b w:val="0"/>
          <w:bCs/>
        </w:rPr>
        <w:t xml:space="preserve"> </w:t>
      </w:r>
      <w:r w:rsidR="007D54C2" w:rsidRPr="002F167A">
        <w:rPr>
          <w:b w:val="0"/>
          <w:bCs/>
        </w:rPr>
        <w:t>Nonstandard Call</w:t>
      </w:r>
      <w:r w:rsidR="00CC6AA3" w:rsidRPr="002F167A">
        <w:rPr>
          <w:b w:val="0"/>
          <w:bCs/>
        </w:rPr>
        <w:t>-</w:t>
      </w:r>
      <w:r w:rsidR="007D54C2" w:rsidRPr="002F167A">
        <w:rPr>
          <w:b w:val="0"/>
          <w:bCs/>
        </w:rPr>
        <w:t xml:space="preserve">Taker rosters are primarily used for demand-based </w:t>
      </w:r>
      <w:proofErr w:type="gramStart"/>
      <w:r w:rsidR="007D54C2" w:rsidRPr="002F167A">
        <w:rPr>
          <w:b w:val="0"/>
          <w:bCs/>
        </w:rPr>
        <w:t>rostering, but</w:t>
      </w:r>
      <w:proofErr w:type="gramEnd"/>
      <w:r w:rsidR="007D54C2" w:rsidRPr="002F167A">
        <w:rPr>
          <w:b w:val="0"/>
          <w:bCs/>
        </w:rPr>
        <w:t xml:space="preserve"> </w:t>
      </w:r>
      <w:r w:rsidR="00AA21AB" w:rsidRPr="002F167A">
        <w:rPr>
          <w:b w:val="0"/>
          <w:bCs/>
        </w:rPr>
        <w:t xml:space="preserve">may </w:t>
      </w:r>
      <w:r w:rsidR="007D54C2" w:rsidRPr="002F167A">
        <w:rPr>
          <w:b w:val="0"/>
          <w:bCs/>
        </w:rPr>
        <w:t>also</w:t>
      </w:r>
      <w:r w:rsidR="00AA21AB" w:rsidRPr="002F167A">
        <w:rPr>
          <w:b w:val="0"/>
          <w:bCs/>
        </w:rPr>
        <w:t xml:space="preserve"> be used</w:t>
      </w:r>
      <w:r w:rsidR="007D54C2" w:rsidRPr="002F167A">
        <w:rPr>
          <w:b w:val="0"/>
          <w:bCs/>
        </w:rPr>
        <w:t xml:space="preserve"> for Williams Landing Ambulance </w:t>
      </w:r>
      <w:r w:rsidR="000166E1" w:rsidRPr="002F167A">
        <w:rPr>
          <w:b w:val="0"/>
          <w:bCs/>
        </w:rPr>
        <w:t xml:space="preserve">(as required from time to time) </w:t>
      </w:r>
      <w:r w:rsidR="007D54C2" w:rsidRPr="002F167A">
        <w:rPr>
          <w:b w:val="0"/>
          <w:bCs/>
        </w:rPr>
        <w:t xml:space="preserve">and </w:t>
      </w:r>
      <w:r w:rsidR="003F39D9" w:rsidRPr="002F167A">
        <w:rPr>
          <w:b w:val="0"/>
          <w:bCs/>
        </w:rPr>
        <w:t>f</w:t>
      </w:r>
      <w:r w:rsidR="007D54C2" w:rsidRPr="002F167A">
        <w:rPr>
          <w:b w:val="0"/>
          <w:bCs/>
        </w:rPr>
        <w:t xml:space="preserve">lexible </w:t>
      </w:r>
      <w:r w:rsidR="003F39D9" w:rsidRPr="002F167A">
        <w:rPr>
          <w:b w:val="0"/>
          <w:bCs/>
        </w:rPr>
        <w:t>w</w:t>
      </w:r>
      <w:r w:rsidR="007D54C2" w:rsidRPr="002F167A">
        <w:rPr>
          <w:b w:val="0"/>
          <w:bCs/>
        </w:rPr>
        <w:t xml:space="preserve">orking </w:t>
      </w:r>
      <w:r w:rsidR="003F39D9" w:rsidRPr="002F167A">
        <w:rPr>
          <w:b w:val="0"/>
          <w:bCs/>
        </w:rPr>
        <w:t>a</w:t>
      </w:r>
      <w:r w:rsidR="007D54C2" w:rsidRPr="002F167A">
        <w:rPr>
          <w:b w:val="0"/>
          <w:bCs/>
        </w:rPr>
        <w:t>rrangements.</w:t>
      </w:r>
    </w:p>
    <w:p w14:paraId="1C41EA71" w14:textId="41E00434" w:rsidR="00B74F8C" w:rsidRPr="002F167A" w:rsidRDefault="007D54C2" w:rsidP="004301E3">
      <w:pPr>
        <w:pStyle w:val="Heading2"/>
        <w:keepNext w:val="0"/>
        <w:widowControl w:val="0"/>
        <w:ind w:left="709" w:hanging="709"/>
      </w:pPr>
      <w:bookmarkStart w:id="106" w:name="_Ref163657416"/>
      <w:r w:rsidRPr="002F167A">
        <w:rPr>
          <w:b w:val="0"/>
          <w:bCs/>
        </w:rPr>
        <w:t>The Nonstandard Roster F templates described in</w:t>
      </w:r>
      <w:r w:rsidR="00504D55" w:rsidRPr="002F167A">
        <w:rPr>
          <w:b w:val="0"/>
          <w:bCs/>
        </w:rPr>
        <w:t xml:space="preserve"> clause</w:t>
      </w:r>
      <w:r w:rsidRPr="002F167A">
        <w:rPr>
          <w:b w:val="0"/>
          <w:bCs/>
        </w:rPr>
        <w:t xml:space="preserve"> </w:t>
      </w:r>
      <w:r w:rsidR="00F33056" w:rsidRPr="002F167A">
        <w:rPr>
          <w:b w:val="0"/>
          <w:bCs/>
        </w:rPr>
        <w:fldChar w:fldCharType="begin"/>
      </w:r>
      <w:r w:rsidR="00F33056" w:rsidRPr="002F167A">
        <w:rPr>
          <w:b w:val="0"/>
          <w:bCs/>
        </w:rPr>
        <w:instrText xml:space="preserve"> REF _Ref163748494 \w \h </w:instrText>
      </w:r>
      <w:r w:rsidR="00FF6FE9" w:rsidRPr="002F167A">
        <w:rPr>
          <w:b w:val="0"/>
          <w:bCs/>
        </w:rPr>
        <w:instrText xml:space="preserve"> \* MERGEFORMAT </w:instrText>
      </w:r>
      <w:r w:rsidR="00F33056" w:rsidRPr="002F167A">
        <w:rPr>
          <w:b w:val="0"/>
          <w:bCs/>
        </w:rPr>
      </w:r>
      <w:r w:rsidR="00F33056" w:rsidRPr="002F167A">
        <w:rPr>
          <w:b w:val="0"/>
          <w:bCs/>
        </w:rPr>
        <w:fldChar w:fldCharType="separate"/>
      </w:r>
      <w:r w:rsidR="00FA67FE">
        <w:rPr>
          <w:b w:val="0"/>
          <w:bCs/>
        </w:rPr>
        <w:t>12.12.1</w:t>
      </w:r>
      <w:r w:rsidR="00F33056" w:rsidRPr="002F167A">
        <w:rPr>
          <w:b w:val="0"/>
          <w:bCs/>
        </w:rPr>
        <w:fldChar w:fldCharType="end"/>
      </w:r>
      <w:r w:rsidR="00F33056" w:rsidRPr="002F167A">
        <w:rPr>
          <w:b w:val="0"/>
          <w:bCs/>
        </w:rPr>
        <w:t xml:space="preserve"> </w:t>
      </w:r>
      <w:r w:rsidRPr="002F167A">
        <w:rPr>
          <w:b w:val="0"/>
          <w:bCs/>
        </w:rPr>
        <w:t xml:space="preserve">will not be changed more than once in a year and only following review in consultation with the UCC. </w:t>
      </w:r>
      <w:r w:rsidR="00CC6AA3" w:rsidRPr="002F167A">
        <w:rPr>
          <w:b w:val="0"/>
          <w:bCs/>
        </w:rPr>
        <w:t xml:space="preserve"> </w:t>
      </w:r>
      <w:r w:rsidR="007D118C">
        <w:rPr>
          <w:b w:val="0"/>
          <w:bCs/>
        </w:rPr>
        <w:t>TZV</w:t>
      </w:r>
      <w:r w:rsidRPr="002F167A">
        <w:rPr>
          <w:b w:val="0"/>
          <w:bCs/>
        </w:rPr>
        <w:t xml:space="preserve"> will provide a copy of the rosters to be implemented and any proposed changes to Employees and the Unions for the purposes of consultation. </w:t>
      </w:r>
      <w:r w:rsidR="00CC6AA3" w:rsidRPr="002F167A">
        <w:rPr>
          <w:b w:val="0"/>
          <w:bCs/>
        </w:rPr>
        <w:t xml:space="preserve"> </w:t>
      </w:r>
      <w:r w:rsidR="007D118C">
        <w:rPr>
          <w:b w:val="0"/>
          <w:bCs/>
        </w:rPr>
        <w:t>TZV</w:t>
      </w:r>
      <w:r w:rsidRPr="002F167A">
        <w:rPr>
          <w:b w:val="0"/>
          <w:bCs/>
        </w:rPr>
        <w:t xml:space="preserve"> must </w:t>
      </w:r>
      <w:proofErr w:type="gramStart"/>
      <w:r w:rsidRPr="002F167A">
        <w:rPr>
          <w:b w:val="0"/>
          <w:bCs/>
        </w:rPr>
        <w:t>give genuine consideration to</w:t>
      </w:r>
      <w:proofErr w:type="gramEnd"/>
      <w:r w:rsidRPr="002F167A">
        <w:rPr>
          <w:b w:val="0"/>
          <w:bCs/>
        </w:rPr>
        <w:t xml:space="preserve"> all matters raised by Employees and/or their representatives/Union and provide a written response to any feedback received. </w:t>
      </w:r>
      <w:r w:rsidR="00CC6AA3" w:rsidRPr="002F167A">
        <w:rPr>
          <w:b w:val="0"/>
          <w:bCs/>
        </w:rPr>
        <w:t xml:space="preserve"> </w:t>
      </w:r>
    </w:p>
    <w:p w14:paraId="43AC2801" w14:textId="7C97306E" w:rsidR="007D54C2" w:rsidRPr="002F167A" w:rsidRDefault="007D54C2" w:rsidP="004301E3">
      <w:pPr>
        <w:pStyle w:val="Heading2"/>
        <w:keepNext w:val="0"/>
        <w:widowControl w:val="0"/>
        <w:ind w:left="709" w:hanging="709"/>
      </w:pPr>
      <w:r w:rsidRPr="002F167A">
        <w:rPr>
          <w:b w:val="0"/>
          <w:bCs/>
        </w:rPr>
        <w:t xml:space="preserve">A change to the Nonstandard Roster F templates does not necessarily mean the Employees already on Roster F will be asked to change their roster. </w:t>
      </w:r>
      <w:r w:rsidR="00CC6AA3" w:rsidRPr="002F167A">
        <w:rPr>
          <w:b w:val="0"/>
          <w:bCs/>
        </w:rPr>
        <w:t xml:space="preserve"> </w:t>
      </w:r>
      <w:r w:rsidRPr="002F167A">
        <w:rPr>
          <w:b w:val="0"/>
          <w:bCs/>
        </w:rPr>
        <w:t xml:space="preserve">The roster of individual Employees on Roster F may only be substantially varied in accordance with </w:t>
      </w:r>
      <w:r w:rsidR="007D118C">
        <w:rPr>
          <w:b w:val="0"/>
          <w:bCs/>
        </w:rPr>
        <w:t>TZV</w:t>
      </w:r>
      <w:r w:rsidR="005862A3" w:rsidRPr="002F167A">
        <w:rPr>
          <w:b w:val="0"/>
          <w:bCs/>
        </w:rPr>
        <w:t xml:space="preserve"> Scheduling, Deployment and Staffing Levels Policy.</w:t>
      </w:r>
      <w:r w:rsidR="00CC6AA3" w:rsidRPr="002F167A">
        <w:rPr>
          <w:b w:val="0"/>
          <w:bCs/>
        </w:rPr>
        <w:t xml:space="preserve"> </w:t>
      </w:r>
      <w:r w:rsidR="005862A3" w:rsidRPr="002F167A">
        <w:rPr>
          <w:b w:val="0"/>
          <w:bCs/>
        </w:rPr>
        <w:t xml:space="preserve"> Where there is a requirement to change the roster of an Employee on Roster F, </w:t>
      </w:r>
      <w:r w:rsidR="007D118C">
        <w:rPr>
          <w:b w:val="0"/>
          <w:bCs/>
        </w:rPr>
        <w:t>TZV</w:t>
      </w:r>
      <w:r w:rsidR="005862A3" w:rsidRPr="002F167A">
        <w:rPr>
          <w:b w:val="0"/>
          <w:bCs/>
        </w:rPr>
        <w:t xml:space="preserve"> will, where practicable, grant reasonable requests to mitigate the impact of the roster change on the Employee.</w:t>
      </w:r>
      <w:bookmarkEnd w:id="106"/>
    </w:p>
    <w:p w14:paraId="741A2B51" w14:textId="77777777" w:rsidR="00B15178" w:rsidRPr="002F167A" w:rsidRDefault="00351FBE" w:rsidP="004301E3">
      <w:pPr>
        <w:pStyle w:val="Heading2"/>
        <w:keepNext w:val="0"/>
        <w:widowControl w:val="0"/>
        <w:ind w:left="709" w:hanging="709"/>
        <w:rPr>
          <w:b w:val="0"/>
        </w:rPr>
      </w:pPr>
      <w:r w:rsidRPr="002F167A">
        <w:rPr>
          <w:b w:val="0"/>
        </w:rPr>
        <w:t>Current employees will be offered the first opportunity to move to any part-time, non-standard rosters prior to their advertisement externally.</w:t>
      </w:r>
    </w:p>
    <w:p w14:paraId="2AFCBA3D" w14:textId="13F4746D" w:rsidR="00B15178" w:rsidRPr="002F167A" w:rsidRDefault="00351FBE" w:rsidP="004301E3">
      <w:pPr>
        <w:pStyle w:val="Heading2"/>
        <w:keepNext w:val="0"/>
        <w:widowControl w:val="0"/>
        <w:ind w:left="709" w:hanging="709"/>
      </w:pPr>
      <w:r w:rsidRPr="002F167A">
        <w:rPr>
          <w:b w:val="0"/>
        </w:rPr>
        <w:t>After twelve months</w:t>
      </w:r>
      <w:r w:rsidR="00B35FC0" w:rsidRPr="002F167A">
        <w:rPr>
          <w:b w:val="0"/>
        </w:rPr>
        <w:t>'</w:t>
      </w:r>
      <w:r w:rsidRPr="002F167A">
        <w:rPr>
          <w:b w:val="0"/>
        </w:rPr>
        <w:t xml:space="preserve"> employment</w:t>
      </w:r>
      <w:r w:rsidR="009B62DB" w:rsidRPr="002F167A">
        <w:rPr>
          <w:b w:val="0"/>
        </w:rPr>
        <w:t>,</w:t>
      </w:r>
      <w:r w:rsidRPr="002F167A">
        <w:rPr>
          <w:b w:val="0"/>
        </w:rPr>
        <w:t xml:space="preserve"> </w:t>
      </w:r>
      <w:r w:rsidR="00EC3054" w:rsidRPr="002F167A">
        <w:rPr>
          <w:b w:val="0"/>
        </w:rPr>
        <w:t>E</w:t>
      </w:r>
      <w:r w:rsidRPr="002F167A">
        <w:rPr>
          <w:b w:val="0"/>
        </w:rPr>
        <w:t>mployee</w:t>
      </w:r>
      <w:r w:rsidR="005862A3" w:rsidRPr="002F167A">
        <w:rPr>
          <w:b w:val="0"/>
        </w:rPr>
        <w:t>s who are not engaged full-time</w:t>
      </w:r>
      <w:r w:rsidRPr="002F167A">
        <w:rPr>
          <w:b w:val="0"/>
        </w:rPr>
        <w:t xml:space="preserve"> may request conversion to </w:t>
      </w:r>
      <w:r w:rsidR="00DD7687" w:rsidRPr="002F167A">
        <w:rPr>
          <w:b w:val="0"/>
        </w:rPr>
        <w:t>F</w:t>
      </w:r>
      <w:r w:rsidRPr="002F167A">
        <w:rPr>
          <w:b w:val="0"/>
        </w:rPr>
        <w:t xml:space="preserve">ull-time employment. </w:t>
      </w:r>
      <w:r w:rsidR="007D118C">
        <w:rPr>
          <w:b w:val="0"/>
        </w:rPr>
        <w:t>TZV</w:t>
      </w:r>
      <w:r w:rsidRPr="002F167A">
        <w:rPr>
          <w:b w:val="0"/>
        </w:rPr>
        <w:t xml:space="preserve"> will not unreasonably refuse this request</w:t>
      </w:r>
      <w:r w:rsidR="00EC3054" w:rsidRPr="002F167A">
        <w:rPr>
          <w:b w:val="0"/>
        </w:rPr>
        <w:t>.</w:t>
      </w:r>
    </w:p>
    <w:p w14:paraId="3C817AB8" w14:textId="7431A752" w:rsidR="005862A3" w:rsidRPr="002F167A" w:rsidRDefault="005862A3" w:rsidP="004301E3">
      <w:pPr>
        <w:pStyle w:val="Heading2"/>
        <w:keepNext w:val="0"/>
        <w:widowControl w:val="0"/>
        <w:ind w:left="709" w:hanging="709"/>
      </w:pPr>
      <w:r w:rsidRPr="002F167A">
        <w:rPr>
          <w:b w:val="0"/>
          <w:bCs/>
        </w:rPr>
        <w:t>After twelve months</w:t>
      </w:r>
      <w:r w:rsidR="00B35FC0" w:rsidRPr="002F167A">
        <w:rPr>
          <w:b w:val="0"/>
          <w:bCs/>
        </w:rPr>
        <w:t>'</w:t>
      </w:r>
      <w:r w:rsidRPr="002F167A">
        <w:rPr>
          <w:b w:val="0"/>
          <w:bCs/>
        </w:rPr>
        <w:t xml:space="preserve"> employment, Call</w:t>
      </w:r>
      <w:r w:rsidR="00AD5AF1" w:rsidRPr="002F167A">
        <w:rPr>
          <w:b w:val="0"/>
          <w:bCs/>
        </w:rPr>
        <w:t>-</w:t>
      </w:r>
      <w:r w:rsidRPr="002F167A">
        <w:rPr>
          <w:b w:val="0"/>
          <w:bCs/>
        </w:rPr>
        <w:t xml:space="preserve">Takers who are engaged on a Nonstandard Roster may request conversion to a Standard Roster. </w:t>
      </w:r>
      <w:r w:rsidR="00AD5AF1" w:rsidRPr="002F167A">
        <w:rPr>
          <w:b w:val="0"/>
          <w:bCs/>
        </w:rPr>
        <w:t xml:space="preserve"> </w:t>
      </w:r>
      <w:r w:rsidR="007D118C">
        <w:rPr>
          <w:b w:val="0"/>
          <w:bCs/>
        </w:rPr>
        <w:t>TZV</w:t>
      </w:r>
      <w:r w:rsidRPr="002F167A">
        <w:rPr>
          <w:b w:val="0"/>
          <w:bCs/>
        </w:rPr>
        <w:t xml:space="preserve"> will not unreasonably refuse this request.</w:t>
      </w:r>
    </w:p>
    <w:p w14:paraId="4E4DC666" w14:textId="69C59C91" w:rsidR="00EF0C60" w:rsidRPr="002F167A" w:rsidRDefault="00EF0C60" w:rsidP="004301E3">
      <w:pPr>
        <w:pStyle w:val="Heading2"/>
        <w:keepNext w:val="0"/>
        <w:widowControl w:val="0"/>
        <w:ind w:left="709" w:hanging="709"/>
      </w:pPr>
      <w:r w:rsidRPr="002F167A">
        <w:rPr>
          <w:rFonts w:cs="Arial"/>
          <w:b w:val="0"/>
          <w:lang w:val="en-US"/>
        </w:rPr>
        <w:t xml:space="preserve">Roster C is a legacy roster currently in operation for a group of Employees whose </w:t>
      </w:r>
      <w:r w:rsidR="001B6113" w:rsidRPr="002F167A">
        <w:rPr>
          <w:rFonts w:cs="Arial"/>
          <w:b w:val="0"/>
          <w:lang w:val="en-US"/>
        </w:rPr>
        <w:t>P</w:t>
      </w:r>
      <w:r w:rsidRPr="002F167A">
        <w:rPr>
          <w:rFonts w:cs="Arial"/>
          <w:b w:val="0"/>
          <w:lang w:val="en-US"/>
        </w:rPr>
        <w:t xml:space="preserve">rimary </w:t>
      </w:r>
      <w:r w:rsidR="001B6113" w:rsidRPr="002F167A">
        <w:rPr>
          <w:rFonts w:cs="Arial"/>
          <w:b w:val="0"/>
          <w:lang w:val="en-US"/>
        </w:rPr>
        <w:t>S</w:t>
      </w:r>
      <w:r w:rsidR="003F1E02" w:rsidRPr="002F167A">
        <w:rPr>
          <w:rFonts w:cs="Arial"/>
          <w:b w:val="0"/>
          <w:lang w:val="en-US"/>
        </w:rPr>
        <w:t xml:space="preserve">tream </w:t>
      </w:r>
      <w:r w:rsidRPr="002F167A">
        <w:rPr>
          <w:rFonts w:cs="Arial"/>
          <w:b w:val="0"/>
          <w:lang w:val="en-US"/>
        </w:rPr>
        <w:t xml:space="preserve">is </w:t>
      </w:r>
      <w:r w:rsidR="00AC113A" w:rsidRPr="002F167A">
        <w:rPr>
          <w:b w:val="0"/>
        </w:rPr>
        <w:t>F</w:t>
      </w:r>
      <w:r w:rsidRPr="002F167A">
        <w:rPr>
          <w:b w:val="0"/>
        </w:rPr>
        <w:t>ire</w:t>
      </w:r>
      <w:r w:rsidRPr="002F167A">
        <w:rPr>
          <w:rFonts w:cs="Arial"/>
          <w:b w:val="0"/>
          <w:lang w:val="en-US"/>
        </w:rPr>
        <w:t xml:space="preserve"> and who are located at Ballarat. No additional Employees will be employed on Roster C and the parties agree the following terms will apply in relation to existing Employees on Roster C.</w:t>
      </w:r>
    </w:p>
    <w:p w14:paraId="18C123EE" w14:textId="5D144A54" w:rsidR="00EF0C60" w:rsidRPr="002F167A" w:rsidRDefault="00EF0C60" w:rsidP="004301E3">
      <w:pPr>
        <w:pStyle w:val="Heading3"/>
        <w:widowControl w:val="0"/>
        <w:ind w:left="1701" w:hanging="992"/>
        <w:rPr>
          <w:rFonts w:cs="Arial"/>
          <w:b/>
        </w:rPr>
      </w:pPr>
      <w:r w:rsidRPr="002F167A">
        <w:rPr>
          <w:rFonts w:cs="Arial"/>
          <w:lang w:val="en-US"/>
        </w:rPr>
        <w:t xml:space="preserve">Any </w:t>
      </w:r>
      <w:r w:rsidR="00B542A9" w:rsidRPr="002F167A">
        <w:rPr>
          <w:rFonts w:cs="Arial"/>
          <w:lang w:val="en-US"/>
        </w:rPr>
        <w:t>F</w:t>
      </w:r>
      <w:r w:rsidRPr="002F167A">
        <w:rPr>
          <w:rFonts w:cs="Arial"/>
          <w:lang w:val="en-US"/>
        </w:rPr>
        <w:t>ire Call-taker who was on Roster C at the commencement of this Agreement may choose to preserve their entitlement to work on Roster C for the time that they are a fire Call-taker.</w:t>
      </w:r>
    </w:p>
    <w:p w14:paraId="4C9BF1E7" w14:textId="6E7468AE" w:rsidR="00377060" w:rsidRPr="002F167A" w:rsidRDefault="00EF0C60" w:rsidP="00ED1F83">
      <w:pPr>
        <w:pStyle w:val="Heading3"/>
        <w:widowControl w:val="0"/>
        <w:ind w:left="1701" w:hanging="992"/>
        <w:rPr>
          <w:b/>
        </w:rPr>
      </w:pPr>
      <w:r w:rsidRPr="002F167A">
        <w:t xml:space="preserve">Any </w:t>
      </w:r>
      <w:r w:rsidR="00B542A9" w:rsidRPr="002F167A">
        <w:t>F</w:t>
      </w:r>
      <w:r w:rsidRPr="002F167A">
        <w:t>ire Call-taker who was on Roster C at the commencement of th</w:t>
      </w:r>
      <w:r w:rsidR="005862A3" w:rsidRPr="002F167A">
        <w:t>e previous</w:t>
      </w:r>
      <w:r w:rsidRPr="002F167A">
        <w:t xml:space="preserve"> </w:t>
      </w:r>
      <w:r w:rsidR="005862A3" w:rsidRPr="002F167A">
        <w:t xml:space="preserve">2019 </w:t>
      </w:r>
      <w:r w:rsidRPr="002F167A">
        <w:t>Agreement may choose to preserve their entitlement to work on Roster C if they become a fire Dispatcher within the first three years of this Agreement. This entitlement will be preserved for the period that the Employee holds a primary fire Dispatcher role.</w:t>
      </w:r>
    </w:p>
    <w:p w14:paraId="159C0B94" w14:textId="77777777" w:rsidR="00EA0905" w:rsidRPr="002F167A" w:rsidRDefault="00EA0905" w:rsidP="00AD5AF1">
      <w:pPr>
        <w:pStyle w:val="Heading2"/>
        <w:keepNext w:val="0"/>
        <w:ind w:left="709" w:hanging="709"/>
        <w:rPr>
          <w:b w:val="0"/>
        </w:rPr>
      </w:pPr>
      <w:bookmarkStart w:id="107" w:name="_Ref17627732"/>
      <w:bookmarkStart w:id="108" w:name="_Ref170316544"/>
      <w:r w:rsidRPr="002F167A">
        <w:rPr>
          <w:b w:val="0"/>
        </w:rPr>
        <w:t>Rosters will be posted at least 8 weeks in advance.</w:t>
      </w:r>
      <w:bookmarkEnd w:id="107"/>
      <w:r w:rsidR="005862A3" w:rsidRPr="002F167A">
        <w:rPr>
          <w:b w:val="0"/>
        </w:rPr>
        <w:t xml:space="preserve"> Notice of any amendments will be provided with at least 8 weeks' written notice and will be given to the Employee during paid working hours.</w:t>
      </w:r>
      <w:bookmarkEnd w:id="108"/>
    </w:p>
    <w:p w14:paraId="1E74EC62" w14:textId="3117DF18" w:rsidR="005862A3" w:rsidRPr="002F167A" w:rsidRDefault="00EA0905" w:rsidP="005862A3">
      <w:pPr>
        <w:pStyle w:val="Heading2"/>
        <w:keepNext w:val="0"/>
        <w:ind w:left="709" w:hanging="709"/>
        <w:rPr>
          <w:b w:val="0"/>
        </w:rPr>
      </w:pPr>
      <w:r w:rsidRPr="002F167A">
        <w:rPr>
          <w:b w:val="0"/>
        </w:rPr>
        <w:t xml:space="preserve">Temporary changes to an individual Employee's shift(s) will be achieved by mutual agreement between </w:t>
      </w:r>
      <w:r w:rsidR="007D118C">
        <w:rPr>
          <w:b w:val="0"/>
        </w:rPr>
        <w:t>TZV</w:t>
      </w:r>
      <w:r w:rsidRPr="002F167A">
        <w:rPr>
          <w:b w:val="0"/>
        </w:rPr>
        <w:t xml:space="preserve"> and </w:t>
      </w:r>
      <w:r w:rsidR="00B35FC0" w:rsidRPr="002F167A">
        <w:rPr>
          <w:b w:val="0"/>
        </w:rPr>
        <w:t xml:space="preserve">the </w:t>
      </w:r>
      <w:r w:rsidRPr="002F167A">
        <w:rPr>
          <w:b w:val="0"/>
        </w:rPr>
        <w:t>Employee as far as is practicable.</w:t>
      </w:r>
    </w:p>
    <w:p w14:paraId="069D2740" w14:textId="695B0F4E" w:rsidR="008A34DA" w:rsidRPr="002F167A" w:rsidRDefault="005862A3" w:rsidP="00716AC9">
      <w:pPr>
        <w:pStyle w:val="Heading2"/>
        <w:ind w:left="709" w:hanging="709"/>
        <w:rPr>
          <w:b w:val="0"/>
          <w:bCs/>
        </w:rPr>
      </w:pPr>
      <w:r w:rsidRPr="002F167A">
        <w:rPr>
          <w:b w:val="0"/>
          <w:bCs/>
        </w:rPr>
        <w:t xml:space="preserve">Call Takers on Roster F will not be discriminated against </w:t>
      </w:r>
      <w:r w:rsidR="007021AE" w:rsidRPr="002F167A">
        <w:rPr>
          <w:b w:val="0"/>
          <w:bCs/>
        </w:rPr>
        <w:t>with</w:t>
      </w:r>
      <w:r w:rsidRPr="002F167A">
        <w:rPr>
          <w:b w:val="0"/>
          <w:bCs/>
        </w:rPr>
        <w:t xml:space="preserve"> respect </w:t>
      </w:r>
      <w:r w:rsidR="00DA22E4" w:rsidRPr="002F167A">
        <w:rPr>
          <w:b w:val="0"/>
          <w:bCs/>
        </w:rPr>
        <w:t xml:space="preserve">to their ability to achieve career progression to Dispatch. </w:t>
      </w:r>
      <w:r w:rsidR="007D118C">
        <w:rPr>
          <w:b w:val="0"/>
          <w:bCs/>
        </w:rPr>
        <w:t>TZV</w:t>
      </w:r>
      <w:r w:rsidR="00DA22E4" w:rsidRPr="002F167A">
        <w:rPr>
          <w:b w:val="0"/>
          <w:bCs/>
        </w:rPr>
        <w:t xml:space="preserve"> will consult with the Employee and seek to achieve as much alignment between their Call</w:t>
      </w:r>
      <w:r w:rsidR="007A7904" w:rsidRPr="002F167A">
        <w:rPr>
          <w:b w:val="0"/>
          <w:bCs/>
        </w:rPr>
        <w:t>-</w:t>
      </w:r>
      <w:r w:rsidR="00DA22E4" w:rsidRPr="002F167A">
        <w:rPr>
          <w:b w:val="0"/>
          <w:bCs/>
        </w:rPr>
        <w:t xml:space="preserve">Taking Roster and their Dispatch roster as practicable, except where the </w:t>
      </w:r>
      <w:r w:rsidR="00072F24" w:rsidRPr="002F167A">
        <w:rPr>
          <w:b w:val="0"/>
          <w:bCs/>
        </w:rPr>
        <w:t>E</w:t>
      </w:r>
      <w:r w:rsidR="00DA22E4" w:rsidRPr="002F167A">
        <w:rPr>
          <w:b w:val="0"/>
          <w:bCs/>
        </w:rPr>
        <w:t>mployee requests to move to a Standard Roster.</w:t>
      </w:r>
    </w:p>
    <w:p w14:paraId="55F765D7" w14:textId="77777777" w:rsidR="008A34DA" w:rsidRPr="002F167A" w:rsidRDefault="009656C7" w:rsidP="00716AC9">
      <w:pPr>
        <w:pStyle w:val="Heading2"/>
        <w:widowControl w:val="0"/>
        <w:ind w:left="709" w:hanging="709"/>
        <w:rPr>
          <w:b w:val="0"/>
          <w:bCs/>
        </w:rPr>
      </w:pPr>
      <w:r w:rsidRPr="002F167A">
        <w:t>Ballarat Fire Roster</w:t>
      </w:r>
    </w:p>
    <w:p w14:paraId="0F0ACDAA" w14:textId="3F780611" w:rsidR="008A34DA" w:rsidRPr="002F167A" w:rsidRDefault="007D118C" w:rsidP="009F3CE8">
      <w:pPr>
        <w:pStyle w:val="Heading3"/>
        <w:ind w:left="1418"/>
      </w:pPr>
      <w:r>
        <w:t>TZV</w:t>
      </w:r>
      <w:r w:rsidR="00FB4DBF" w:rsidRPr="002F167A">
        <w:t xml:space="preserve"> commits to completing a review of the rostering arrangements in Ballarat for </w:t>
      </w:r>
      <w:r w:rsidR="005152FC" w:rsidRPr="002F167A">
        <w:t>F</w:t>
      </w:r>
      <w:r w:rsidR="00FB4DBF" w:rsidRPr="002F167A">
        <w:t>ire during the third year of this Agreement.</w:t>
      </w:r>
    </w:p>
    <w:p w14:paraId="2C809D18" w14:textId="2285C55F" w:rsidR="00FB4DBF" w:rsidRPr="002F167A" w:rsidRDefault="00FB4DBF" w:rsidP="009F3CE8">
      <w:pPr>
        <w:pStyle w:val="Heading3"/>
        <w:ind w:left="1418"/>
      </w:pPr>
      <w:r w:rsidRPr="002F167A">
        <w:t xml:space="preserve">The review will be conducted by an independent person, to be agreed upon by </w:t>
      </w:r>
      <w:r w:rsidR="007D118C">
        <w:t>TZV</w:t>
      </w:r>
      <w:r w:rsidRPr="002F167A">
        <w:t xml:space="preserve"> and the Unions.</w:t>
      </w:r>
    </w:p>
    <w:p w14:paraId="5D176D3F" w14:textId="4EA01C8B" w:rsidR="00FB4DBF" w:rsidRPr="002F167A" w:rsidRDefault="00FB4DBF" w:rsidP="009F3CE8">
      <w:pPr>
        <w:pStyle w:val="Heading3"/>
        <w:ind w:left="1418"/>
      </w:pPr>
      <w:r w:rsidRPr="002F167A">
        <w:lastRenderedPageBreak/>
        <w:t xml:space="preserve">The terms of reference of the review will be agreed upon by </w:t>
      </w:r>
      <w:r w:rsidR="007D118C">
        <w:t>TZV</w:t>
      </w:r>
      <w:r w:rsidRPr="002F167A">
        <w:t xml:space="preserve"> and the Unions prior to the commencement of the review, and this agreement will be facilitated by the independent person.</w:t>
      </w:r>
    </w:p>
    <w:p w14:paraId="66C6E752" w14:textId="77777777" w:rsidR="00FB4DBF" w:rsidRPr="002F167A" w:rsidRDefault="00FB4DBF" w:rsidP="009F3CE8">
      <w:pPr>
        <w:pStyle w:val="Heading3"/>
        <w:ind w:left="1418"/>
      </w:pPr>
      <w:r w:rsidRPr="002F167A">
        <w:t>A working group will be established to support the work of the independent person and will consist of:</w:t>
      </w:r>
    </w:p>
    <w:p w14:paraId="77A52208" w14:textId="4BBCA4AB" w:rsidR="00FB4DBF" w:rsidRPr="002F167A" w:rsidRDefault="00FB4DBF" w:rsidP="00716AC9">
      <w:pPr>
        <w:pStyle w:val="Heading4"/>
        <w:tabs>
          <w:tab w:val="left" w:pos="1985"/>
        </w:tabs>
        <w:ind w:left="1843" w:hanging="438"/>
      </w:pPr>
      <w:r w:rsidRPr="002F167A">
        <w:t xml:space="preserve">representatives from </w:t>
      </w:r>
      <w:r w:rsidR="007D118C">
        <w:t>TZV</w:t>
      </w:r>
      <w:r w:rsidRPr="002F167A">
        <w:t>; and</w:t>
      </w:r>
    </w:p>
    <w:p w14:paraId="151786AB" w14:textId="77777777" w:rsidR="002A6689" w:rsidRPr="002F167A" w:rsidRDefault="00FB4DBF" w:rsidP="00EC10D3">
      <w:pPr>
        <w:pStyle w:val="Heading4"/>
        <w:tabs>
          <w:tab w:val="left" w:pos="1843"/>
        </w:tabs>
        <w:ind w:left="1843" w:hanging="438"/>
      </w:pPr>
      <w:r w:rsidRPr="002F167A">
        <w:t>two representatives from each Union (with no more than one operational delegate from each Union).</w:t>
      </w:r>
    </w:p>
    <w:p w14:paraId="4296080A" w14:textId="6A648B9E" w:rsidR="002A6689" w:rsidRPr="002F167A" w:rsidRDefault="002A6689" w:rsidP="009F3CE8">
      <w:pPr>
        <w:pStyle w:val="Heading3"/>
        <w:ind w:left="1418"/>
      </w:pPr>
      <w:r w:rsidRPr="002F167A">
        <w:t>The working group will meet on</w:t>
      </w:r>
      <w:r w:rsidR="000444CE" w:rsidRPr="002F167A">
        <w:t xml:space="preserve"> a</w:t>
      </w:r>
      <w:r w:rsidRPr="002F167A">
        <w:t xml:space="preserve"> </w:t>
      </w:r>
      <w:r w:rsidR="000444CE" w:rsidRPr="002F167A">
        <w:t>regular</w:t>
      </w:r>
      <w:r w:rsidR="004E6A29" w:rsidRPr="002F167A">
        <w:t xml:space="preserve"> basis</w:t>
      </w:r>
      <w:r w:rsidR="000444CE" w:rsidRPr="002F167A">
        <w:t xml:space="preserve"> (</w:t>
      </w:r>
      <w:r w:rsidRPr="002F167A">
        <w:t>fortnightly</w:t>
      </w:r>
      <w:r w:rsidR="000444CE" w:rsidRPr="002F167A">
        <w:t xml:space="preserve"> as required)</w:t>
      </w:r>
      <w:r w:rsidRPr="002F167A">
        <w:t xml:space="preserve"> to discuss and review the rostering arrangements in Ballarat </w:t>
      </w:r>
      <w:r w:rsidR="009656C7" w:rsidRPr="002F167A">
        <w:t>F</w:t>
      </w:r>
      <w:r w:rsidRPr="002F167A">
        <w:t>ire, including the past use of both Roster A and Roster C as Standard Rosters. This will include assessment of:</w:t>
      </w:r>
    </w:p>
    <w:p w14:paraId="10BF5123" w14:textId="77777777" w:rsidR="002A6689" w:rsidRPr="002F167A" w:rsidRDefault="002A6689" w:rsidP="00716AC9">
      <w:pPr>
        <w:pStyle w:val="Heading4"/>
        <w:tabs>
          <w:tab w:val="left" w:pos="1985"/>
        </w:tabs>
        <w:ind w:left="2268"/>
      </w:pPr>
      <w:r w:rsidRPr="002F167A">
        <w:t>the functionality and merits of Roster A;</w:t>
      </w:r>
    </w:p>
    <w:p w14:paraId="1698559A" w14:textId="77777777" w:rsidR="002A6689" w:rsidRPr="002F167A" w:rsidRDefault="002A6689" w:rsidP="00716AC9">
      <w:pPr>
        <w:pStyle w:val="Heading4"/>
        <w:tabs>
          <w:tab w:val="left" w:pos="1985"/>
          <w:tab w:val="left" w:pos="3402"/>
        </w:tabs>
        <w:ind w:left="4395" w:hanging="2991"/>
      </w:pPr>
      <w:r w:rsidRPr="002F167A">
        <w:t>the functionality and merits of Roster C;</w:t>
      </w:r>
    </w:p>
    <w:p w14:paraId="6D18BD06" w14:textId="48970DEA" w:rsidR="002A6689" w:rsidRPr="002F167A" w:rsidRDefault="002A6689" w:rsidP="00D91A06">
      <w:pPr>
        <w:pStyle w:val="Heading4"/>
        <w:tabs>
          <w:tab w:val="left" w:pos="1985"/>
        </w:tabs>
        <w:ind w:left="1985" w:hanging="581"/>
      </w:pPr>
      <w:r w:rsidRPr="002F167A">
        <w:t xml:space="preserve">the impacts of Rosters A and C on </w:t>
      </w:r>
      <w:r w:rsidR="007D118C">
        <w:t>TZV</w:t>
      </w:r>
      <w:r w:rsidRPr="002F167A">
        <w:t>'s capacity to deploy resources in response to demand, including during the Fire Danger Period and during times of heightened fire danger;</w:t>
      </w:r>
    </w:p>
    <w:p w14:paraId="69188557" w14:textId="77777777" w:rsidR="002A6689" w:rsidRPr="002F167A" w:rsidRDefault="002A6689" w:rsidP="00716AC9">
      <w:pPr>
        <w:pStyle w:val="Heading4"/>
        <w:tabs>
          <w:tab w:val="left" w:pos="1985"/>
        </w:tabs>
        <w:ind w:left="2127" w:hanging="723"/>
      </w:pPr>
      <w:r w:rsidRPr="002F167A">
        <w:t>the impacts of Rosters A and C on employees, including work/life balance; and</w:t>
      </w:r>
    </w:p>
    <w:p w14:paraId="6CC045AD" w14:textId="77777777" w:rsidR="002A6689" w:rsidRPr="002F167A" w:rsidRDefault="002A6689" w:rsidP="009F3CE8">
      <w:pPr>
        <w:pStyle w:val="Heading4"/>
        <w:tabs>
          <w:tab w:val="left" w:pos="1985"/>
        </w:tabs>
        <w:ind w:left="2552" w:hanging="1148"/>
      </w:pPr>
      <w:r w:rsidRPr="002F167A">
        <w:t>comparative budget impacts, including staffing impacts of Rosters A and C.</w:t>
      </w:r>
    </w:p>
    <w:p w14:paraId="273DED58" w14:textId="502CFA5D" w:rsidR="009656C7" w:rsidRPr="002F167A" w:rsidRDefault="007D118C" w:rsidP="009F3CE8">
      <w:pPr>
        <w:pStyle w:val="Heading3"/>
        <w:ind w:left="1418"/>
      </w:pPr>
      <w:r>
        <w:t>TZV</w:t>
      </w:r>
      <w:r w:rsidR="009656C7" w:rsidRPr="002F167A">
        <w:t xml:space="preserve"> will provide relevant data and information in a timely manner.</w:t>
      </w:r>
    </w:p>
    <w:p w14:paraId="0DC7073D" w14:textId="77777777" w:rsidR="009656C7" w:rsidRPr="002F167A" w:rsidRDefault="009656C7" w:rsidP="009F3CE8">
      <w:pPr>
        <w:pStyle w:val="Heading3"/>
        <w:ind w:left="1418"/>
      </w:pPr>
      <w:r w:rsidRPr="002F167A">
        <w:t>The working group will attempt to achieve consensus on recommendations, including recommendations about whether Roster A or Roster C should be the Standard Roster in Ballarat Fire. Where consensus is not possible, the independent person will determine</w:t>
      </w:r>
      <w:r w:rsidR="005D0BE2" w:rsidRPr="002F167A">
        <w:t xml:space="preserve"> the recommendations.</w:t>
      </w:r>
    </w:p>
    <w:p w14:paraId="276D6077" w14:textId="0FDE8DD4" w:rsidR="00D91A06" w:rsidRPr="002F167A" w:rsidRDefault="007D118C" w:rsidP="009F3CE8">
      <w:pPr>
        <w:pStyle w:val="Heading3"/>
        <w:ind w:left="1418"/>
      </w:pPr>
      <w:r>
        <w:t>TZV</w:t>
      </w:r>
      <w:r w:rsidR="00D91A06" w:rsidRPr="002F167A">
        <w:t xml:space="preserve"> will consider and respond in writing to the recommendations within 30 days of receiving them.  For the avoidance of doubt, whilst </w:t>
      </w:r>
      <w:r>
        <w:t>TZV</w:t>
      </w:r>
      <w:r w:rsidR="00D91A06" w:rsidRPr="002F167A">
        <w:t xml:space="preserve"> commits to considering any and all recommendations of the review</w:t>
      </w:r>
      <w:r w:rsidR="00C44428" w:rsidRPr="002F167A">
        <w:t xml:space="preserve">, nothing in this clause requires </w:t>
      </w:r>
      <w:r>
        <w:rPr>
          <w:rStyle w:val="ui-provider"/>
        </w:rPr>
        <w:t>TZV</w:t>
      </w:r>
      <w:r w:rsidR="000444CE" w:rsidRPr="002F167A">
        <w:rPr>
          <w:rStyle w:val="ui-provider"/>
        </w:rPr>
        <w:t xml:space="preserve"> to make any changes which would not be possible due to Government budget allocations, funding, legislation</w:t>
      </w:r>
      <w:r w:rsidR="00B91A53" w:rsidRPr="002F167A">
        <w:rPr>
          <w:rStyle w:val="ui-provider"/>
        </w:rPr>
        <w:t>,</w:t>
      </w:r>
      <w:r w:rsidR="000444CE" w:rsidRPr="002F167A">
        <w:rPr>
          <w:rStyle w:val="ui-provider"/>
        </w:rPr>
        <w:t xml:space="preserve">  ESO processes</w:t>
      </w:r>
      <w:r w:rsidR="00B91A53" w:rsidRPr="002F167A">
        <w:rPr>
          <w:rStyle w:val="ui-provider"/>
        </w:rPr>
        <w:t xml:space="preserve"> or operational requirements</w:t>
      </w:r>
      <w:r w:rsidR="000444CE" w:rsidRPr="002F167A">
        <w:t>.</w:t>
      </w:r>
    </w:p>
    <w:p w14:paraId="2A1A7CA4" w14:textId="3FFAC0F9" w:rsidR="008A34DA" w:rsidRPr="002F167A" w:rsidRDefault="008A34DA" w:rsidP="00FF6FE9">
      <w:pPr>
        <w:pStyle w:val="Heading2"/>
        <w:ind w:left="709" w:hanging="718"/>
      </w:pPr>
      <w:r w:rsidRPr="002F167A">
        <w:t xml:space="preserve">Williams Landing Ambulance </w:t>
      </w:r>
      <w:r w:rsidR="00F06867" w:rsidRPr="002F167A">
        <w:t>42-hour roster</w:t>
      </w:r>
    </w:p>
    <w:p w14:paraId="552C5706" w14:textId="0D6563FF" w:rsidR="008A34DA" w:rsidRPr="002F167A" w:rsidRDefault="007D118C" w:rsidP="00FF6FE9">
      <w:pPr>
        <w:pStyle w:val="Heading3"/>
        <w:numPr>
          <w:ilvl w:val="0"/>
          <w:numId w:val="0"/>
        </w:numPr>
        <w:ind w:left="709"/>
      </w:pPr>
      <w:r>
        <w:t>TZV</w:t>
      </w:r>
      <w:r w:rsidR="008A34DA" w:rsidRPr="002F167A">
        <w:t xml:space="preserve"> will establish a 42 hour per week ERTCOMM </w:t>
      </w:r>
      <w:r w:rsidR="00C51B10" w:rsidRPr="002F167A">
        <w:t>S</w:t>
      </w:r>
      <w:r w:rsidR="008A34DA" w:rsidRPr="002F167A">
        <w:t xml:space="preserve">tandard </w:t>
      </w:r>
      <w:r w:rsidR="00C51B10" w:rsidRPr="002F167A">
        <w:t>R</w:t>
      </w:r>
      <w:r w:rsidR="008A34DA" w:rsidRPr="002F167A">
        <w:t>oster option at Williams Landing</w:t>
      </w:r>
      <w:r w:rsidR="004B6FBC" w:rsidRPr="002F167A">
        <w:t xml:space="preserve"> in consultation with the Unions, subject to the following:</w:t>
      </w:r>
    </w:p>
    <w:p w14:paraId="21136AE8" w14:textId="0796A032" w:rsidR="004B6FBC" w:rsidRPr="002F167A" w:rsidRDefault="004B6FBC" w:rsidP="004B6FBC">
      <w:pPr>
        <w:pStyle w:val="Heading3"/>
        <w:ind w:left="1418"/>
      </w:pPr>
      <w:r w:rsidRPr="002F167A">
        <w:t>an expression of interest (</w:t>
      </w:r>
      <w:r w:rsidRPr="002F167A">
        <w:rPr>
          <w:b/>
          <w:bCs/>
        </w:rPr>
        <w:t>EOI</w:t>
      </w:r>
      <w:r w:rsidRPr="002F167A">
        <w:t>)</w:t>
      </w:r>
      <w:r w:rsidR="008D7081" w:rsidRPr="002F167A">
        <w:t xml:space="preserve"> will be available over the</w:t>
      </w:r>
      <w:r w:rsidR="00B74F8C" w:rsidRPr="002F167A">
        <w:t xml:space="preserve"> </w:t>
      </w:r>
      <w:r w:rsidR="008D7081" w:rsidRPr="002F167A">
        <w:t xml:space="preserve">first </w:t>
      </w:r>
      <w:r w:rsidR="00B74F8C" w:rsidRPr="002F167A">
        <w:t>12 months</w:t>
      </w:r>
      <w:r w:rsidR="007462F0" w:rsidRPr="002F167A">
        <w:t xml:space="preserve"> </w:t>
      </w:r>
      <w:r w:rsidR="008D7081" w:rsidRPr="002F167A">
        <w:t xml:space="preserve">from </w:t>
      </w:r>
      <w:r w:rsidR="007462F0" w:rsidRPr="002F167A">
        <w:t>the commencement of the Agreement</w:t>
      </w:r>
      <w:r w:rsidR="00B74F8C" w:rsidRPr="002F167A">
        <w:t xml:space="preserve">, </w:t>
      </w:r>
      <w:r w:rsidRPr="002F167A">
        <w:t>with WILSE</w:t>
      </w:r>
      <w:r w:rsidR="00797668" w:rsidRPr="002F167A">
        <w:t>C</w:t>
      </w:r>
      <w:r w:rsidRPr="002F167A">
        <w:t xml:space="preserve">C Employees to determine whether </w:t>
      </w:r>
      <w:r w:rsidR="0041076E" w:rsidRPr="002F167A">
        <w:t xml:space="preserve">WILSECC </w:t>
      </w:r>
      <w:r w:rsidRPr="002F167A">
        <w:t xml:space="preserve">Employees desire to move to a 42 hour roster; </w:t>
      </w:r>
    </w:p>
    <w:p w14:paraId="00F90513" w14:textId="500C1C7D" w:rsidR="004B6FBC" w:rsidRPr="002F167A" w:rsidRDefault="004B6FBC" w:rsidP="004B6FBC">
      <w:pPr>
        <w:pStyle w:val="Heading3"/>
        <w:ind w:left="1418"/>
      </w:pPr>
      <w:r w:rsidRPr="002F167A">
        <w:t xml:space="preserve">the EOI being sent out to other </w:t>
      </w:r>
      <w:r w:rsidR="000327C8" w:rsidRPr="002F167A">
        <w:t>C</w:t>
      </w:r>
      <w:r w:rsidRPr="002F167A">
        <w:t>entres if there is not enough Team Leaders or A</w:t>
      </w:r>
      <w:r w:rsidR="00B74F8C" w:rsidRPr="002F167A">
        <w:t xml:space="preserve">ssistant </w:t>
      </w:r>
      <w:r w:rsidRPr="002F167A">
        <w:t>T</w:t>
      </w:r>
      <w:r w:rsidR="00B74F8C" w:rsidRPr="002F167A">
        <w:t xml:space="preserve">eam </w:t>
      </w:r>
      <w:r w:rsidRPr="002F167A">
        <w:t>L</w:t>
      </w:r>
      <w:r w:rsidR="00B74F8C" w:rsidRPr="002F167A">
        <w:t>eader</w:t>
      </w:r>
      <w:r w:rsidRPr="002F167A">
        <w:t>s from WILSE</w:t>
      </w:r>
      <w:r w:rsidR="00797668" w:rsidRPr="002F167A">
        <w:t>C</w:t>
      </w:r>
      <w:r w:rsidRPr="002F167A">
        <w:t>C who have expressed an interest;</w:t>
      </w:r>
    </w:p>
    <w:p w14:paraId="0AA12F10" w14:textId="7BADCB70" w:rsidR="00B74F8C" w:rsidRPr="002F167A" w:rsidRDefault="004B6FBC" w:rsidP="00B74F8C">
      <w:pPr>
        <w:pStyle w:val="Heading3"/>
        <w:ind w:left="1418"/>
      </w:pPr>
      <w:r w:rsidRPr="002F167A">
        <w:t>the EOI process as described above identifying enough interest to establish a team or teams, which include two Assistant Team Leaders and one Team Leader</w:t>
      </w:r>
      <w:r w:rsidR="009E7A94" w:rsidRPr="002F167A">
        <w:t>; and</w:t>
      </w:r>
      <w:r w:rsidR="00B74F8C" w:rsidRPr="002F167A">
        <w:t xml:space="preserve"> </w:t>
      </w:r>
    </w:p>
    <w:p w14:paraId="7D407035" w14:textId="49090FAB" w:rsidR="00B74F8C" w:rsidRPr="002F167A" w:rsidRDefault="000B129D" w:rsidP="00B74F8C">
      <w:pPr>
        <w:pStyle w:val="Heading3"/>
        <w:ind w:left="1418"/>
      </w:pPr>
      <w:r w:rsidRPr="002F167A">
        <w:t>i</w:t>
      </w:r>
      <w:r w:rsidR="00B74F8C" w:rsidRPr="002F167A">
        <w:t xml:space="preserve">f during the life of the Agreement </w:t>
      </w:r>
      <w:r w:rsidR="007D118C">
        <w:t>TZV</w:t>
      </w:r>
      <w:r w:rsidR="00B74F8C" w:rsidRPr="002F167A">
        <w:t xml:space="preserve"> considers changes to a 24/7 rostering/operational model in Williams Landing Ambulance, it will operate on the principle of creating and offering Standard Rosters to employees at </w:t>
      </w:r>
      <w:r w:rsidR="0041076E" w:rsidRPr="002F167A">
        <w:t>WILSECC</w:t>
      </w:r>
      <w:r w:rsidR="00B74F8C" w:rsidRPr="002F167A">
        <w:t xml:space="preserve"> as a first priority</w:t>
      </w:r>
    </w:p>
    <w:p w14:paraId="4755BC56" w14:textId="2720C862" w:rsidR="00F06867" w:rsidRPr="002F167A" w:rsidRDefault="00F06867" w:rsidP="00D5661C">
      <w:pPr>
        <w:pStyle w:val="Heading2"/>
        <w:ind w:left="709" w:hanging="861"/>
        <w:rPr>
          <w:b w:val="0"/>
          <w:bCs/>
        </w:rPr>
      </w:pPr>
      <w:r w:rsidRPr="002F167A">
        <w:lastRenderedPageBreak/>
        <w:t>Williams Landing Ambulance shift breaks</w:t>
      </w:r>
    </w:p>
    <w:p w14:paraId="7ADD3E5A" w14:textId="69D54E11" w:rsidR="009B385A" w:rsidRPr="002F167A" w:rsidRDefault="007D118C" w:rsidP="00FF6FE9">
      <w:pPr>
        <w:pStyle w:val="Heading2"/>
        <w:numPr>
          <w:ilvl w:val="0"/>
          <w:numId w:val="0"/>
        </w:numPr>
        <w:ind w:left="709"/>
        <w:rPr>
          <w:bCs/>
        </w:rPr>
      </w:pPr>
      <w:r>
        <w:rPr>
          <w:b w:val="0"/>
          <w:bCs/>
        </w:rPr>
        <w:t>TZV</w:t>
      </w:r>
      <w:r w:rsidR="009B385A" w:rsidRPr="002F167A">
        <w:rPr>
          <w:b w:val="0"/>
          <w:bCs/>
        </w:rPr>
        <w:t xml:space="preserve"> will review current roster arrangements to consider </w:t>
      </w:r>
      <w:r w:rsidR="00B74F8C" w:rsidRPr="002F167A">
        <w:rPr>
          <w:b w:val="0"/>
          <w:bCs/>
        </w:rPr>
        <w:t>any</w:t>
      </w:r>
      <w:r w:rsidR="009B385A" w:rsidRPr="002F167A">
        <w:rPr>
          <w:b w:val="0"/>
          <w:bCs/>
        </w:rPr>
        <w:t xml:space="preserve"> reported fatigue issues arising from the 10-hour break following shifts.</w:t>
      </w:r>
    </w:p>
    <w:p w14:paraId="4313068C" w14:textId="77777777" w:rsidR="00EF0C60" w:rsidRPr="002F167A" w:rsidRDefault="00ED171F" w:rsidP="00BB4D25">
      <w:pPr>
        <w:pStyle w:val="Heading1"/>
        <w:keepNext w:val="0"/>
        <w:widowControl w:val="0"/>
        <w:ind w:left="709" w:hanging="709"/>
        <w:rPr>
          <w:szCs w:val="22"/>
        </w:rPr>
      </w:pPr>
      <w:bookmarkStart w:id="109" w:name="_Toc9610924"/>
      <w:bookmarkStart w:id="110" w:name="_Toc9771947"/>
      <w:bookmarkStart w:id="111" w:name="_Toc9773310"/>
      <w:bookmarkStart w:id="112" w:name="_Toc9610927"/>
      <w:bookmarkStart w:id="113" w:name="_Toc9771950"/>
      <w:bookmarkStart w:id="114" w:name="_Toc9773313"/>
      <w:bookmarkStart w:id="115" w:name="_Toc9610940"/>
      <w:bookmarkStart w:id="116" w:name="_Toc9771963"/>
      <w:bookmarkStart w:id="117" w:name="_Toc9773326"/>
      <w:bookmarkStart w:id="118" w:name="_Toc9610942"/>
      <w:bookmarkStart w:id="119" w:name="_Toc9771965"/>
      <w:bookmarkStart w:id="120" w:name="_Toc9773328"/>
      <w:bookmarkStart w:id="121" w:name="_Toc10125948"/>
      <w:bookmarkStart w:id="122" w:name="_Toc163655682"/>
      <w:bookmarkStart w:id="123" w:name="_Toc170728792"/>
      <w:bookmarkStart w:id="124" w:name="_Hlk170320443"/>
      <w:bookmarkEnd w:id="109"/>
      <w:bookmarkEnd w:id="110"/>
      <w:bookmarkEnd w:id="111"/>
      <w:bookmarkEnd w:id="112"/>
      <w:bookmarkEnd w:id="113"/>
      <w:bookmarkEnd w:id="114"/>
      <w:bookmarkEnd w:id="115"/>
      <w:bookmarkEnd w:id="116"/>
      <w:bookmarkEnd w:id="117"/>
      <w:bookmarkEnd w:id="118"/>
      <w:bookmarkEnd w:id="119"/>
      <w:bookmarkEnd w:id="120"/>
      <w:r w:rsidRPr="002F167A">
        <w:rPr>
          <w:szCs w:val="22"/>
        </w:rPr>
        <w:t>C</w:t>
      </w:r>
      <w:r w:rsidR="00EF0C60" w:rsidRPr="002F167A">
        <w:rPr>
          <w:szCs w:val="22"/>
        </w:rPr>
        <w:t>overage and Staffing Levels</w:t>
      </w:r>
      <w:bookmarkEnd w:id="121"/>
      <w:bookmarkEnd w:id="122"/>
      <w:bookmarkEnd w:id="123"/>
      <w:r w:rsidR="00EF0C60" w:rsidRPr="002F167A">
        <w:rPr>
          <w:szCs w:val="22"/>
        </w:rPr>
        <w:t xml:space="preserve"> </w:t>
      </w:r>
    </w:p>
    <w:p w14:paraId="4BEEF8E2" w14:textId="45E52833" w:rsidR="00EF0C60" w:rsidRPr="002F167A" w:rsidRDefault="00EF0C60" w:rsidP="004301E3">
      <w:pPr>
        <w:pStyle w:val="Heading2"/>
        <w:keepNext w:val="0"/>
        <w:widowControl w:val="0"/>
        <w:ind w:left="709" w:hanging="709"/>
      </w:pPr>
      <w:r w:rsidRPr="002F167A">
        <w:rPr>
          <w:b w:val="0"/>
        </w:rPr>
        <w:t xml:space="preserve">In order to ensure that the levels specified in </w:t>
      </w:r>
      <w:r w:rsidR="007D118C">
        <w:rPr>
          <w:b w:val="0"/>
        </w:rPr>
        <w:t>TZV</w:t>
      </w:r>
      <w:r w:rsidR="0042217B" w:rsidRPr="002F167A">
        <w:rPr>
          <w:b w:val="0"/>
        </w:rPr>
        <w:t xml:space="preserve">'s Scheduling, Deployment and Staffing Levels Policy </w:t>
      </w:r>
      <w:r w:rsidRPr="002F167A">
        <w:rPr>
          <w:b w:val="0"/>
        </w:rPr>
        <w:t xml:space="preserve">are met, </w:t>
      </w:r>
      <w:r w:rsidR="007D118C">
        <w:rPr>
          <w:b w:val="0"/>
        </w:rPr>
        <w:t>TZV</w:t>
      </w:r>
      <w:r w:rsidRPr="002F167A">
        <w:rPr>
          <w:b w:val="0"/>
        </w:rPr>
        <w:t xml:space="preserve"> will take all reasonable steps including the following (in no particular order):</w:t>
      </w:r>
    </w:p>
    <w:p w14:paraId="29CECFA4" w14:textId="77777777" w:rsidR="00EF0C60" w:rsidRPr="002F167A" w:rsidRDefault="00EF0C60" w:rsidP="004301E3">
      <w:pPr>
        <w:pStyle w:val="Heading3"/>
        <w:widowControl w:val="0"/>
        <w:ind w:left="1701" w:hanging="992"/>
      </w:pPr>
      <w:r w:rsidRPr="002F167A">
        <w:t xml:space="preserve">offer </w:t>
      </w:r>
      <w:r w:rsidRPr="002F167A">
        <w:rPr>
          <w:rFonts w:cs="Arial"/>
          <w:lang w:val="en-US"/>
        </w:rPr>
        <w:t>shift</w:t>
      </w:r>
      <w:r w:rsidRPr="002F167A">
        <w:t xml:space="preserve"> change/swift swap by mutual agreement;</w:t>
      </w:r>
    </w:p>
    <w:p w14:paraId="7E00A2BD" w14:textId="610BD478" w:rsidR="00EF0C60" w:rsidRPr="002F167A" w:rsidRDefault="00EF0C60" w:rsidP="004301E3">
      <w:pPr>
        <w:pStyle w:val="Heading3"/>
        <w:widowControl w:val="0"/>
        <w:ind w:left="1701" w:hanging="992"/>
      </w:pPr>
      <w:r w:rsidRPr="002F167A">
        <w:t xml:space="preserve">offer </w:t>
      </w:r>
      <w:r w:rsidRPr="002F167A">
        <w:rPr>
          <w:rFonts w:cs="Arial"/>
          <w:lang w:val="en-US"/>
        </w:rPr>
        <w:t>Overtime</w:t>
      </w:r>
      <w:r w:rsidRPr="002F167A">
        <w:t xml:space="preserve"> in compliance with </w:t>
      </w:r>
      <w:r w:rsidR="007D118C">
        <w:t>TZV</w:t>
      </w:r>
      <w:r w:rsidRPr="002F167A">
        <w:t xml:space="preserve"> guidelines; and</w:t>
      </w:r>
    </w:p>
    <w:p w14:paraId="79701688" w14:textId="77777777" w:rsidR="00EF0C60" w:rsidRPr="002F167A" w:rsidRDefault="00EF0C60" w:rsidP="004301E3">
      <w:pPr>
        <w:pStyle w:val="Heading3"/>
        <w:widowControl w:val="0"/>
        <w:ind w:left="1701" w:hanging="992"/>
      </w:pPr>
      <w:r w:rsidRPr="002F167A">
        <w:t xml:space="preserve">utilise </w:t>
      </w:r>
      <w:r w:rsidRPr="002F167A">
        <w:rPr>
          <w:rFonts w:cs="Arial"/>
          <w:lang w:val="en-US"/>
        </w:rPr>
        <w:t>Multi</w:t>
      </w:r>
      <w:r w:rsidRPr="002F167A">
        <w:t>-skilled Employees on shift.</w:t>
      </w:r>
    </w:p>
    <w:p w14:paraId="5C1D5292" w14:textId="77777777" w:rsidR="00EF0C60" w:rsidRPr="002F167A" w:rsidRDefault="00EF0C60" w:rsidP="004301E3">
      <w:pPr>
        <w:pStyle w:val="Heading2"/>
        <w:keepNext w:val="0"/>
        <w:widowControl w:val="0"/>
        <w:ind w:left="709" w:hanging="709"/>
      </w:pPr>
      <w:r w:rsidRPr="002F167A">
        <w:rPr>
          <w:b w:val="0"/>
        </w:rPr>
        <w:t xml:space="preserve">Staffing levels will be regularly reviewed throughout roster periods. </w:t>
      </w:r>
    </w:p>
    <w:p w14:paraId="6BF58BEB" w14:textId="254EA263" w:rsidR="0042217B" w:rsidRPr="002F167A" w:rsidRDefault="006C6ECB" w:rsidP="0042217B">
      <w:pPr>
        <w:pStyle w:val="Heading2"/>
        <w:keepNext w:val="0"/>
        <w:widowControl w:val="0"/>
        <w:ind w:left="709" w:hanging="709"/>
        <w:rPr>
          <w:b w:val="0"/>
        </w:rPr>
      </w:pPr>
      <w:r w:rsidRPr="002F167A">
        <w:rPr>
          <w:b w:val="0"/>
        </w:rPr>
        <w:t xml:space="preserve">Whilst the Scheduling, Deployment and Staffing Levels Policy may be amended from time to time during the life of the Agreement, </w:t>
      </w:r>
      <w:r w:rsidR="007D118C">
        <w:rPr>
          <w:b w:val="0"/>
        </w:rPr>
        <w:t>TZV</w:t>
      </w:r>
      <w:r w:rsidR="0042217B" w:rsidRPr="002F167A">
        <w:rPr>
          <w:b w:val="0"/>
        </w:rPr>
        <w:t xml:space="preserve"> will consult concerning any proposed amendments in accordance with </w:t>
      </w:r>
      <w:r w:rsidR="00FE73FB" w:rsidRPr="002F167A">
        <w:rPr>
          <w:b w:val="0"/>
          <w:bCs/>
        </w:rPr>
        <w:t xml:space="preserve">clause </w:t>
      </w:r>
      <w:r w:rsidR="00FE73FB" w:rsidRPr="002F167A">
        <w:rPr>
          <w:b w:val="0"/>
          <w:bCs/>
        </w:rPr>
        <w:fldChar w:fldCharType="begin"/>
      </w:r>
      <w:r w:rsidR="00FE73FB" w:rsidRPr="002F167A">
        <w:rPr>
          <w:b w:val="0"/>
          <w:bCs/>
        </w:rPr>
        <w:instrText xml:space="preserve"> REF _Ref17627461 \w \h  \* MERGEFORMAT </w:instrText>
      </w:r>
      <w:r w:rsidR="00FE73FB" w:rsidRPr="002F167A">
        <w:rPr>
          <w:b w:val="0"/>
          <w:bCs/>
        </w:rPr>
      </w:r>
      <w:r w:rsidR="00FE73FB" w:rsidRPr="002F167A">
        <w:rPr>
          <w:b w:val="0"/>
          <w:bCs/>
        </w:rPr>
        <w:fldChar w:fldCharType="separate"/>
      </w:r>
      <w:r w:rsidR="00FA67FE">
        <w:rPr>
          <w:b w:val="0"/>
          <w:bCs/>
        </w:rPr>
        <w:t>32</w:t>
      </w:r>
      <w:r w:rsidR="00FE73FB" w:rsidRPr="002F167A">
        <w:rPr>
          <w:b w:val="0"/>
          <w:bCs/>
        </w:rPr>
        <w:fldChar w:fldCharType="end"/>
      </w:r>
      <w:r w:rsidR="00FE73FB" w:rsidRPr="002F167A">
        <w:rPr>
          <w:b w:val="0"/>
          <w:bCs/>
        </w:rPr>
        <w:t xml:space="preserve"> (Consultation regarding Workplace Reform)</w:t>
      </w:r>
      <w:r w:rsidR="000B32B0" w:rsidRPr="002F167A">
        <w:rPr>
          <w:b w:val="0"/>
        </w:rPr>
        <w:t xml:space="preserve">, </w:t>
      </w:r>
      <w:r w:rsidRPr="002F167A">
        <w:rPr>
          <w:b w:val="0"/>
        </w:rPr>
        <w:t>given the significance of the policy</w:t>
      </w:r>
      <w:r w:rsidR="0042217B" w:rsidRPr="002F167A">
        <w:rPr>
          <w:b w:val="0"/>
        </w:rPr>
        <w:t>.</w:t>
      </w:r>
    </w:p>
    <w:p w14:paraId="4605B141" w14:textId="41ABEDA3" w:rsidR="0042217B" w:rsidRPr="002F167A" w:rsidRDefault="0042217B" w:rsidP="004301E3">
      <w:pPr>
        <w:pStyle w:val="Heading2"/>
        <w:keepNext w:val="0"/>
        <w:widowControl w:val="0"/>
        <w:ind w:left="709" w:hanging="709"/>
        <w:rPr>
          <w:b w:val="0"/>
        </w:rPr>
      </w:pPr>
      <w:r w:rsidRPr="002F167A">
        <w:rPr>
          <w:b w:val="0"/>
        </w:rPr>
        <w:t xml:space="preserve">Where amending of staff levels is required, </w:t>
      </w:r>
      <w:r w:rsidR="007D118C">
        <w:rPr>
          <w:b w:val="0"/>
        </w:rPr>
        <w:t>TZV</w:t>
      </w:r>
      <w:r w:rsidRPr="002F167A">
        <w:rPr>
          <w:b w:val="0"/>
        </w:rPr>
        <w:t xml:space="preserve"> will advise the impacted Employees and the Unions as soon as possible. </w:t>
      </w:r>
    </w:p>
    <w:p w14:paraId="636DE041" w14:textId="4EDAE49F" w:rsidR="0042217B" w:rsidRPr="002F167A" w:rsidRDefault="0042217B" w:rsidP="004301E3">
      <w:pPr>
        <w:pStyle w:val="Heading2"/>
        <w:keepNext w:val="0"/>
        <w:widowControl w:val="0"/>
        <w:ind w:left="709" w:hanging="709"/>
        <w:rPr>
          <w:b w:val="0"/>
        </w:rPr>
      </w:pPr>
      <w:r w:rsidRPr="002F167A">
        <w:rPr>
          <w:b w:val="0"/>
        </w:rPr>
        <w:t xml:space="preserve">A dispute about the implementation and/or a variation of the </w:t>
      </w:r>
      <w:r w:rsidR="007D118C">
        <w:rPr>
          <w:b w:val="0"/>
        </w:rPr>
        <w:t>TZV</w:t>
      </w:r>
      <w:r w:rsidRPr="002F167A">
        <w:rPr>
          <w:b w:val="0"/>
        </w:rPr>
        <w:t xml:space="preserve"> Scheduling, Deployment and Staffing Levels Policy may be escalated to Step 3 of the Disputes Settlement Procedure (clause </w:t>
      </w:r>
      <w:r w:rsidR="003F6B07" w:rsidRPr="002F167A">
        <w:rPr>
          <w:b w:val="0"/>
        </w:rPr>
        <w:fldChar w:fldCharType="begin"/>
      </w:r>
      <w:r w:rsidR="003F6B07" w:rsidRPr="002F167A">
        <w:rPr>
          <w:b w:val="0"/>
        </w:rPr>
        <w:instrText xml:space="preserve"> REF _Ref163656986 \w \h </w:instrText>
      </w:r>
      <w:r w:rsidR="00FF6FE9" w:rsidRPr="002F167A">
        <w:rPr>
          <w:b w:val="0"/>
        </w:rPr>
        <w:instrText xml:space="preserve"> \* MERGEFORMAT </w:instrText>
      </w:r>
      <w:r w:rsidR="003F6B07" w:rsidRPr="002F167A">
        <w:rPr>
          <w:b w:val="0"/>
        </w:rPr>
      </w:r>
      <w:r w:rsidR="003F6B07" w:rsidRPr="002F167A">
        <w:rPr>
          <w:b w:val="0"/>
        </w:rPr>
        <w:fldChar w:fldCharType="separate"/>
      </w:r>
      <w:r w:rsidR="00FA67FE">
        <w:rPr>
          <w:b w:val="0"/>
        </w:rPr>
        <w:t>66.1.3(c)</w:t>
      </w:r>
      <w:r w:rsidR="003F6B07" w:rsidRPr="002F167A">
        <w:rPr>
          <w:b w:val="0"/>
        </w:rPr>
        <w:fldChar w:fldCharType="end"/>
      </w:r>
      <w:r w:rsidRPr="002F167A">
        <w:rPr>
          <w:b w:val="0"/>
        </w:rPr>
        <w:t xml:space="preserve">). </w:t>
      </w:r>
      <w:r w:rsidR="00AD5AF1" w:rsidRPr="002F167A">
        <w:rPr>
          <w:b w:val="0"/>
        </w:rPr>
        <w:t xml:space="preserve"> </w:t>
      </w:r>
      <w:r w:rsidRPr="002F167A">
        <w:rPr>
          <w:b w:val="0"/>
        </w:rPr>
        <w:t xml:space="preserve">However, the dispute may not be arbitrated under clause </w:t>
      </w:r>
      <w:r w:rsidR="003F6B07" w:rsidRPr="002F167A">
        <w:rPr>
          <w:b w:val="0"/>
        </w:rPr>
        <w:fldChar w:fldCharType="begin"/>
      </w:r>
      <w:r w:rsidR="003F6B07" w:rsidRPr="002F167A">
        <w:rPr>
          <w:b w:val="0"/>
        </w:rPr>
        <w:instrText xml:space="preserve"> REF _Ref163657021 \w \h </w:instrText>
      </w:r>
      <w:r w:rsidR="00FF6FE9" w:rsidRPr="002F167A">
        <w:rPr>
          <w:b w:val="0"/>
        </w:rPr>
        <w:instrText xml:space="preserve"> \* MERGEFORMAT </w:instrText>
      </w:r>
      <w:r w:rsidR="003F6B07" w:rsidRPr="002F167A">
        <w:rPr>
          <w:b w:val="0"/>
        </w:rPr>
      </w:r>
      <w:r w:rsidR="003F6B07" w:rsidRPr="002F167A">
        <w:rPr>
          <w:b w:val="0"/>
        </w:rPr>
        <w:fldChar w:fldCharType="separate"/>
      </w:r>
      <w:r w:rsidR="00FA67FE">
        <w:rPr>
          <w:b w:val="0"/>
        </w:rPr>
        <w:t>66.2</w:t>
      </w:r>
      <w:r w:rsidR="003F6B07" w:rsidRPr="002F167A">
        <w:rPr>
          <w:b w:val="0"/>
        </w:rPr>
        <w:fldChar w:fldCharType="end"/>
      </w:r>
      <w:r w:rsidRPr="002F167A">
        <w:rPr>
          <w:b w:val="0"/>
        </w:rPr>
        <w:t xml:space="preserve"> where the amendments are required due to significant changes to Government budget allocations, funding, legislation or ESO processes. </w:t>
      </w:r>
      <w:r w:rsidR="00AD5AF1" w:rsidRPr="002F167A">
        <w:rPr>
          <w:b w:val="0"/>
        </w:rPr>
        <w:t xml:space="preserve"> </w:t>
      </w:r>
      <w:r w:rsidRPr="002F167A">
        <w:rPr>
          <w:b w:val="0"/>
        </w:rPr>
        <w:t>For the avoidance of doubt</w:t>
      </w:r>
      <w:r w:rsidR="004A7880" w:rsidRPr="002F167A">
        <w:rPr>
          <w:b w:val="0"/>
        </w:rPr>
        <w:t>,</w:t>
      </w:r>
      <w:r w:rsidRPr="002F167A">
        <w:rPr>
          <w:b w:val="0"/>
        </w:rPr>
        <w:t xml:space="preserve"> a dispute about multi-selecting, channel charts and/or channel patching arrangements is not a significant change covered by the exemption from arbitration.</w:t>
      </w:r>
    </w:p>
    <w:p w14:paraId="09410F0F" w14:textId="6A9F8515" w:rsidR="0042217B" w:rsidRPr="002F167A" w:rsidRDefault="0042217B" w:rsidP="004301E3">
      <w:pPr>
        <w:pStyle w:val="Heading2"/>
        <w:keepNext w:val="0"/>
        <w:widowControl w:val="0"/>
        <w:ind w:left="709" w:hanging="709"/>
        <w:rPr>
          <w:b w:val="0"/>
        </w:rPr>
      </w:pPr>
      <w:r w:rsidRPr="002F167A">
        <w:rPr>
          <w:b w:val="0"/>
        </w:rPr>
        <w:t xml:space="preserve">When a dispute is notified in relation to a variation of the </w:t>
      </w:r>
      <w:r w:rsidR="007D118C">
        <w:rPr>
          <w:b w:val="0"/>
        </w:rPr>
        <w:t>TZV</w:t>
      </w:r>
      <w:r w:rsidRPr="002F167A">
        <w:rPr>
          <w:b w:val="0"/>
        </w:rPr>
        <w:t xml:space="preserve"> Scheduling, Deployment and Staffing Levels Policy following consultation</w:t>
      </w:r>
      <w:r w:rsidR="00FE73FB" w:rsidRPr="002F167A">
        <w:rPr>
          <w:b w:val="0"/>
        </w:rPr>
        <w:t xml:space="preserve"> in accordance with </w:t>
      </w:r>
      <w:r w:rsidR="00FE73FB" w:rsidRPr="002F167A">
        <w:rPr>
          <w:b w:val="0"/>
          <w:bCs/>
        </w:rPr>
        <w:t xml:space="preserve">clause </w:t>
      </w:r>
      <w:r w:rsidR="00FE73FB" w:rsidRPr="002F167A">
        <w:rPr>
          <w:b w:val="0"/>
          <w:bCs/>
        </w:rPr>
        <w:fldChar w:fldCharType="begin"/>
      </w:r>
      <w:r w:rsidR="00FE73FB" w:rsidRPr="002F167A">
        <w:rPr>
          <w:b w:val="0"/>
          <w:bCs/>
        </w:rPr>
        <w:instrText xml:space="preserve"> REF _Ref17627461 \w \h  \* MERGEFORMAT </w:instrText>
      </w:r>
      <w:r w:rsidR="00FE73FB" w:rsidRPr="002F167A">
        <w:rPr>
          <w:b w:val="0"/>
          <w:bCs/>
        </w:rPr>
      </w:r>
      <w:r w:rsidR="00FE73FB" w:rsidRPr="002F167A">
        <w:rPr>
          <w:b w:val="0"/>
          <w:bCs/>
        </w:rPr>
        <w:fldChar w:fldCharType="separate"/>
      </w:r>
      <w:r w:rsidR="00FA67FE">
        <w:rPr>
          <w:b w:val="0"/>
          <w:bCs/>
        </w:rPr>
        <w:t>32</w:t>
      </w:r>
      <w:r w:rsidR="00FE73FB" w:rsidRPr="002F167A">
        <w:rPr>
          <w:b w:val="0"/>
          <w:bCs/>
        </w:rPr>
        <w:fldChar w:fldCharType="end"/>
      </w:r>
      <w:r w:rsidR="00FE73FB" w:rsidRPr="002F167A">
        <w:rPr>
          <w:b w:val="0"/>
          <w:bCs/>
        </w:rPr>
        <w:t xml:space="preserve"> (Consultation regarding Workplace Reform)</w:t>
      </w:r>
      <w:r w:rsidRPr="002F167A">
        <w:rPr>
          <w:b w:val="0"/>
        </w:rPr>
        <w:t xml:space="preserve">, the dispute will not be limited to </w:t>
      </w:r>
      <w:r w:rsidR="007D118C">
        <w:rPr>
          <w:b w:val="0"/>
        </w:rPr>
        <w:t>TZV</w:t>
      </w:r>
      <w:r w:rsidRPr="002F167A">
        <w:rPr>
          <w:b w:val="0"/>
        </w:rPr>
        <w:t>’s compliance with its consultation obligations.</w:t>
      </w:r>
    </w:p>
    <w:p w14:paraId="394760BD" w14:textId="6063C0FA" w:rsidR="0042217B" w:rsidRPr="002F167A" w:rsidRDefault="0042217B" w:rsidP="00FF6FE9">
      <w:pPr>
        <w:pStyle w:val="Heading1"/>
        <w:ind w:left="709" w:hanging="709"/>
      </w:pPr>
      <w:bookmarkStart w:id="125" w:name="_Toc163655683"/>
      <w:bookmarkStart w:id="126" w:name="_Toc170728793"/>
      <w:bookmarkEnd w:id="124"/>
      <w:r w:rsidRPr="002F167A">
        <w:t>Career Break</w:t>
      </w:r>
      <w:bookmarkEnd w:id="125"/>
      <w:bookmarkEnd w:id="126"/>
    </w:p>
    <w:p w14:paraId="3D938CA8" w14:textId="77777777" w:rsidR="00446DC8" w:rsidRPr="002F167A" w:rsidRDefault="00446DC8" w:rsidP="009F3CE8">
      <w:pPr>
        <w:pStyle w:val="Heading2"/>
        <w:ind w:left="709" w:hanging="709"/>
      </w:pPr>
      <w:r w:rsidRPr="002F167A">
        <w:t>80/20 Career Break</w:t>
      </w:r>
    </w:p>
    <w:p w14:paraId="025701A3" w14:textId="0891CDC0" w:rsidR="0042217B" w:rsidRPr="002F167A" w:rsidRDefault="007D118C" w:rsidP="00446DC8">
      <w:pPr>
        <w:pStyle w:val="Heading3"/>
        <w:ind w:left="1418"/>
        <w:rPr>
          <w:b/>
        </w:rPr>
      </w:pPr>
      <w:r>
        <w:t>TZV</w:t>
      </w:r>
      <w:r w:rsidR="0042217B" w:rsidRPr="002F167A">
        <w:t xml:space="preserve"> will commence a trial in the second year of this Agreement for mature age workers to apply for an 80/20 </w:t>
      </w:r>
      <w:r w:rsidR="00446DC8" w:rsidRPr="002F167A">
        <w:t>C</w:t>
      </w:r>
      <w:r w:rsidR="0042217B" w:rsidRPr="002F167A">
        <w:t xml:space="preserve">areer </w:t>
      </w:r>
      <w:r w:rsidR="00446DC8" w:rsidRPr="002F167A">
        <w:t>B</w:t>
      </w:r>
      <w:r w:rsidR="00B816B3" w:rsidRPr="002F167A">
        <w:t>r</w:t>
      </w:r>
      <w:r w:rsidR="0042217B" w:rsidRPr="002F167A">
        <w:t>eak working arrangement.</w:t>
      </w:r>
    </w:p>
    <w:p w14:paraId="5EE68EEC" w14:textId="77777777" w:rsidR="0042217B" w:rsidRPr="002F167A" w:rsidRDefault="0042217B" w:rsidP="00446DC8">
      <w:pPr>
        <w:pStyle w:val="Heading3"/>
        <w:ind w:left="1418"/>
        <w:rPr>
          <w:b/>
        </w:rPr>
      </w:pPr>
      <w:r w:rsidRPr="002F167A">
        <w:t>The 80/20 initiative will allow employees participating in the trial as part of an agreed road to retirement plan to work for 4 years and receive 80% of their salary and then take the 5th year off work with pay.</w:t>
      </w:r>
    </w:p>
    <w:p w14:paraId="4E05E33B" w14:textId="737F2646" w:rsidR="0042217B" w:rsidRPr="002F167A" w:rsidRDefault="0042217B" w:rsidP="00446DC8">
      <w:pPr>
        <w:pStyle w:val="Heading3"/>
        <w:ind w:left="1418"/>
      </w:pPr>
      <w:r w:rsidRPr="002F167A">
        <w:t xml:space="preserve">The full arrangements of the initiative will be contained in </w:t>
      </w:r>
      <w:r w:rsidR="007D118C">
        <w:t>TZV</w:t>
      </w:r>
      <w:r w:rsidRPr="002F167A">
        <w:t>’s Leave Policy.</w:t>
      </w:r>
    </w:p>
    <w:p w14:paraId="212B79C1" w14:textId="77777777" w:rsidR="00446DC8" w:rsidRPr="002F167A" w:rsidRDefault="00446DC8" w:rsidP="00446DC8">
      <w:pPr>
        <w:pStyle w:val="Heading2"/>
        <w:ind w:left="709" w:hanging="709"/>
      </w:pPr>
      <w:r w:rsidRPr="002F167A">
        <w:t>Career Break</w:t>
      </w:r>
    </w:p>
    <w:p w14:paraId="68B95A6E" w14:textId="77777777" w:rsidR="00446DC8" w:rsidRPr="002F167A" w:rsidRDefault="00446DC8" w:rsidP="00446DC8">
      <w:pPr>
        <w:pStyle w:val="Heading3"/>
        <w:ind w:left="1418"/>
      </w:pPr>
      <w:r w:rsidRPr="002F167A">
        <w:t xml:space="preserve">A Career Break is an extended period of leave without pay for up to 12 months for purposes such as: </w:t>
      </w:r>
    </w:p>
    <w:p w14:paraId="79C8654C" w14:textId="77777777" w:rsidR="00446DC8" w:rsidRPr="002F167A" w:rsidRDefault="00446DC8" w:rsidP="00446DC8">
      <w:pPr>
        <w:pStyle w:val="Heading4"/>
      </w:pPr>
      <w:r w:rsidRPr="002F167A">
        <w:t xml:space="preserve">study; </w:t>
      </w:r>
    </w:p>
    <w:p w14:paraId="27431CD2" w14:textId="77777777" w:rsidR="00446DC8" w:rsidRPr="002F167A" w:rsidRDefault="00446DC8" w:rsidP="00446DC8">
      <w:pPr>
        <w:pStyle w:val="Heading4"/>
      </w:pPr>
      <w:r w:rsidRPr="002F167A">
        <w:lastRenderedPageBreak/>
        <w:t xml:space="preserve">extended travel; </w:t>
      </w:r>
    </w:p>
    <w:p w14:paraId="4D2B3DE8" w14:textId="77777777" w:rsidR="00446DC8" w:rsidRPr="002F167A" w:rsidRDefault="00446DC8" w:rsidP="00446DC8">
      <w:pPr>
        <w:pStyle w:val="Heading4"/>
      </w:pPr>
      <w:r w:rsidRPr="002F167A">
        <w:t xml:space="preserve">attending to family responsibilities or other personal circumstances; </w:t>
      </w:r>
    </w:p>
    <w:p w14:paraId="7E6CEB10" w14:textId="77777777" w:rsidR="00446DC8" w:rsidRPr="002F167A" w:rsidRDefault="00446DC8" w:rsidP="00446DC8">
      <w:pPr>
        <w:pStyle w:val="Heading4"/>
      </w:pPr>
      <w:r w:rsidRPr="002F167A">
        <w:t xml:space="preserve">significant social or community responsibility; </w:t>
      </w:r>
    </w:p>
    <w:p w14:paraId="33664485" w14:textId="77777777" w:rsidR="00446DC8" w:rsidRPr="002F167A" w:rsidRDefault="00446DC8" w:rsidP="00446DC8">
      <w:pPr>
        <w:pStyle w:val="Heading4"/>
      </w:pPr>
      <w:r w:rsidRPr="002F167A">
        <w:t xml:space="preserve">military service; and/or </w:t>
      </w:r>
    </w:p>
    <w:p w14:paraId="2CC8BA64" w14:textId="77777777" w:rsidR="00446DC8" w:rsidRPr="002F167A" w:rsidRDefault="00446DC8" w:rsidP="00446DC8">
      <w:pPr>
        <w:pStyle w:val="Heading4"/>
      </w:pPr>
      <w:r w:rsidRPr="002F167A">
        <w:t xml:space="preserve">another relevant reason. </w:t>
      </w:r>
    </w:p>
    <w:p w14:paraId="160DB193" w14:textId="77777777" w:rsidR="00446DC8" w:rsidRPr="002F167A" w:rsidRDefault="00446DC8" w:rsidP="00446DC8">
      <w:pPr>
        <w:pStyle w:val="Heading3"/>
        <w:ind w:left="1418"/>
      </w:pPr>
      <w:r w:rsidRPr="002F167A">
        <w:t xml:space="preserve">In considering your application for a Career Break, the Employer will </w:t>
      </w:r>
      <w:proofErr w:type="gramStart"/>
      <w:r w:rsidRPr="002F167A">
        <w:t>take into account</w:t>
      </w:r>
      <w:proofErr w:type="gramEnd"/>
      <w:r w:rsidRPr="002F167A">
        <w:t xml:space="preserve">: </w:t>
      </w:r>
    </w:p>
    <w:p w14:paraId="3A163B49" w14:textId="55B787BB" w:rsidR="00446DC8" w:rsidRPr="002F167A" w:rsidRDefault="00446DC8" w:rsidP="00446DC8">
      <w:pPr>
        <w:pStyle w:val="Heading4"/>
      </w:pPr>
      <w:r w:rsidRPr="002F167A">
        <w:t>your length of service (a minimum period of two years' service applies, unless there are extenuating circumstances);</w:t>
      </w:r>
    </w:p>
    <w:p w14:paraId="021ACE7D" w14:textId="6F86CF3E" w:rsidR="00446DC8" w:rsidRPr="002F167A" w:rsidRDefault="00446DC8" w:rsidP="00446DC8">
      <w:pPr>
        <w:pStyle w:val="Heading4"/>
      </w:pPr>
      <w:r w:rsidRPr="002F167A">
        <w:t xml:space="preserve">your work performance; </w:t>
      </w:r>
    </w:p>
    <w:p w14:paraId="4465B1BF" w14:textId="04C68A05" w:rsidR="00446DC8" w:rsidRPr="002F167A" w:rsidRDefault="00446DC8" w:rsidP="00446DC8">
      <w:pPr>
        <w:pStyle w:val="Heading4"/>
      </w:pPr>
      <w:r w:rsidRPr="002F167A">
        <w:t xml:space="preserve">your reasons for the application; and </w:t>
      </w:r>
    </w:p>
    <w:p w14:paraId="764E4000" w14:textId="16E58C8A" w:rsidR="00446DC8" w:rsidRPr="002F167A" w:rsidRDefault="00446DC8" w:rsidP="00446DC8">
      <w:pPr>
        <w:pStyle w:val="Heading4"/>
      </w:pPr>
      <w:r w:rsidRPr="002F167A">
        <w:t xml:space="preserve">the impact of your leave on the business. </w:t>
      </w:r>
    </w:p>
    <w:p w14:paraId="505885D2" w14:textId="7CFDBA20" w:rsidR="00446DC8" w:rsidRPr="002F167A" w:rsidRDefault="00446DC8" w:rsidP="00446DC8">
      <w:pPr>
        <w:pStyle w:val="Heading3"/>
        <w:ind w:left="1418"/>
      </w:pPr>
      <w:r w:rsidRPr="002F167A">
        <w:t xml:space="preserve">A request to grant Career Break will not be unreasonably withheld. </w:t>
      </w:r>
    </w:p>
    <w:p w14:paraId="68DA556A" w14:textId="219DE6AD" w:rsidR="00446DC8" w:rsidRPr="002F167A" w:rsidRDefault="00446DC8" w:rsidP="00446DC8">
      <w:pPr>
        <w:pStyle w:val="Heading3"/>
        <w:ind w:left="1418"/>
      </w:pPr>
      <w:r w:rsidRPr="002F167A">
        <w:t xml:space="preserve">Approval of an application for a Career Break requires that any available paid leave be taken prior to the commencement of the leave without pay (exemptions on case by case basis). A Career Break will be granted by </w:t>
      </w:r>
      <w:proofErr w:type="gramStart"/>
      <w:r w:rsidRPr="002F167A">
        <w:t>taking into account</w:t>
      </w:r>
      <w:proofErr w:type="gramEnd"/>
      <w:r w:rsidRPr="002F167A">
        <w:t xml:space="preserve"> the Employee's individual circumstances and by mutual agreement. </w:t>
      </w:r>
    </w:p>
    <w:p w14:paraId="05CF053A" w14:textId="77777777" w:rsidR="00446DC8" w:rsidRPr="002F167A" w:rsidRDefault="00446DC8" w:rsidP="00446DC8">
      <w:pPr>
        <w:pStyle w:val="Heading3"/>
        <w:ind w:left="1418"/>
      </w:pPr>
      <w:r w:rsidRPr="002F167A">
        <w:t xml:space="preserve">A Career Break does not break your continuity of service but is not to be </w:t>
      </w:r>
      <w:proofErr w:type="gramStart"/>
      <w:r w:rsidRPr="002F167A">
        <w:t>taken into account</w:t>
      </w:r>
      <w:proofErr w:type="gramEnd"/>
      <w:r w:rsidRPr="002F167A">
        <w:t xml:space="preserve"> in calculating your service for any purpose. This would include, without limitation, long service leave, annual leave, redundancy pay, personal/carer's leave and notice of termination. For the avoidance of doubt, you do not accrue any leave entitlements during any unpaid period of career break. </w:t>
      </w:r>
    </w:p>
    <w:p w14:paraId="710E8251" w14:textId="54EAF0F2" w:rsidR="00446DC8" w:rsidRPr="002F167A" w:rsidRDefault="00446DC8" w:rsidP="00446DC8">
      <w:pPr>
        <w:pStyle w:val="Heading3"/>
        <w:ind w:left="1418"/>
      </w:pPr>
      <w:r w:rsidRPr="002F167A">
        <w:t xml:space="preserve">During a Career Break, an employee must seek </w:t>
      </w:r>
      <w:r w:rsidR="007D118C">
        <w:t>TZV</w:t>
      </w:r>
      <w:r w:rsidRPr="002F167A">
        <w:t>'s approval before being involved in a private business or engaging in paid employment which may lead to a conflict of interest. Failure to seek approval may constitute a breach of clause 23.2 of the Agreement and the Employee's employment obligations and may lead to disciplinary action up to and including termination of employment.</w:t>
      </w:r>
    </w:p>
    <w:p w14:paraId="52EB23B3" w14:textId="4CC12BE9" w:rsidR="00EF0C60" w:rsidRPr="002F167A" w:rsidRDefault="00CB646F" w:rsidP="00BB4D25">
      <w:pPr>
        <w:pStyle w:val="Heading1"/>
        <w:keepNext w:val="0"/>
        <w:widowControl w:val="0"/>
        <w:ind w:left="709" w:hanging="709"/>
      </w:pPr>
      <w:bookmarkStart w:id="127" w:name="_Toc10125949"/>
      <w:bookmarkStart w:id="128" w:name="_Toc163655684"/>
      <w:bookmarkStart w:id="129" w:name="_Toc170728794"/>
      <w:r w:rsidRPr="002F167A">
        <w:t xml:space="preserve">Annual Leave </w:t>
      </w:r>
      <w:r w:rsidR="00EF0C60" w:rsidRPr="002F167A">
        <w:t>Review</w:t>
      </w:r>
      <w:bookmarkEnd w:id="127"/>
      <w:bookmarkEnd w:id="128"/>
      <w:bookmarkEnd w:id="129"/>
      <w:r w:rsidR="00EF0C60" w:rsidRPr="002F167A">
        <w:t xml:space="preserve"> </w:t>
      </w:r>
    </w:p>
    <w:p w14:paraId="21C57EFE" w14:textId="774327C8" w:rsidR="00CB646F" w:rsidRPr="002F167A" w:rsidRDefault="007D118C" w:rsidP="002A5361">
      <w:pPr>
        <w:pStyle w:val="Heading2"/>
        <w:keepNext w:val="0"/>
        <w:widowControl w:val="0"/>
        <w:ind w:left="709" w:hanging="709"/>
        <w:rPr>
          <w:b w:val="0"/>
          <w:bCs/>
        </w:rPr>
      </w:pPr>
      <w:r>
        <w:rPr>
          <w:b w:val="0"/>
          <w:bCs/>
        </w:rPr>
        <w:t>TZV</w:t>
      </w:r>
      <w:r w:rsidR="00CB646F" w:rsidRPr="002F167A">
        <w:rPr>
          <w:b w:val="0"/>
          <w:bCs/>
        </w:rPr>
        <w:t xml:space="preserve"> is committed to recognition of the </w:t>
      </w:r>
      <w:r w:rsidR="00B74F8C" w:rsidRPr="002F167A">
        <w:rPr>
          <w:b w:val="0"/>
          <w:bCs/>
        </w:rPr>
        <w:t>E</w:t>
      </w:r>
      <w:r w:rsidR="00CB646F" w:rsidRPr="002F167A">
        <w:rPr>
          <w:b w:val="0"/>
          <w:bCs/>
        </w:rPr>
        <w:t>mployees covered by this Agreement as professional emergency services workers.  This includes recognition of the need for responsiveness and adaptability to meet community needs and the significant mental load associated with the work.</w:t>
      </w:r>
    </w:p>
    <w:p w14:paraId="30A59E81" w14:textId="67D4840D" w:rsidR="00CB646F" w:rsidRPr="002F167A" w:rsidRDefault="00CB646F" w:rsidP="00CB646F">
      <w:pPr>
        <w:pStyle w:val="Heading2"/>
        <w:keepNext w:val="0"/>
        <w:widowControl w:val="0"/>
        <w:ind w:left="709" w:hanging="709"/>
        <w:rPr>
          <w:b w:val="0"/>
          <w:bCs/>
        </w:rPr>
      </w:pPr>
      <w:r w:rsidRPr="002F167A">
        <w:rPr>
          <w:b w:val="0"/>
          <w:bCs/>
        </w:rPr>
        <w:t xml:space="preserve">The parties agree that access to leave is critical to addressing these matters.  The parties will explore options for improving leave and access to leave </w:t>
      </w:r>
      <w:r w:rsidR="00B87845" w:rsidRPr="002F167A">
        <w:rPr>
          <w:b w:val="0"/>
          <w:bCs/>
        </w:rPr>
        <w:t>over the life o</w:t>
      </w:r>
      <w:r w:rsidR="007A4842" w:rsidRPr="002F167A">
        <w:rPr>
          <w:b w:val="0"/>
          <w:bCs/>
        </w:rPr>
        <w:t>f</w:t>
      </w:r>
      <w:r w:rsidR="00B87845" w:rsidRPr="002F167A">
        <w:rPr>
          <w:b w:val="0"/>
          <w:bCs/>
        </w:rPr>
        <w:t xml:space="preserve"> the A</w:t>
      </w:r>
      <w:r w:rsidRPr="002F167A">
        <w:rPr>
          <w:b w:val="0"/>
          <w:bCs/>
        </w:rPr>
        <w:t>greement.</w:t>
      </w:r>
    </w:p>
    <w:p w14:paraId="5CBE9899" w14:textId="2866DFF8" w:rsidR="00CB646F" w:rsidRPr="002F167A" w:rsidRDefault="00CB646F" w:rsidP="00CB646F">
      <w:pPr>
        <w:pStyle w:val="Heading2"/>
        <w:keepNext w:val="0"/>
        <w:widowControl w:val="0"/>
        <w:ind w:left="709" w:hanging="709"/>
        <w:rPr>
          <w:b w:val="0"/>
          <w:bCs/>
        </w:rPr>
      </w:pPr>
      <w:r w:rsidRPr="002F167A">
        <w:rPr>
          <w:b w:val="0"/>
          <w:bCs/>
        </w:rPr>
        <w:t xml:space="preserve">To facilitate such discussions a review </w:t>
      </w:r>
      <w:r w:rsidR="001A37F2" w:rsidRPr="002F167A">
        <w:rPr>
          <w:b w:val="0"/>
          <w:bCs/>
        </w:rPr>
        <w:t xml:space="preserve">will occur </w:t>
      </w:r>
      <w:r w:rsidRPr="002F167A">
        <w:rPr>
          <w:b w:val="0"/>
          <w:bCs/>
        </w:rPr>
        <w:t xml:space="preserve">of current </w:t>
      </w:r>
      <w:r w:rsidR="007D118C">
        <w:rPr>
          <w:b w:val="0"/>
          <w:bCs/>
        </w:rPr>
        <w:t>TZV</w:t>
      </w:r>
      <w:r w:rsidRPr="002F167A">
        <w:rPr>
          <w:b w:val="0"/>
          <w:bCs/>
        </w:rPr>
        <w:t xml:space="preserve"> annual leave entitlements and access arrangements when compared to the arrangements in other Victorian emergency services </w:t>
      </w:r>
      <w:r w:rsidR="00BB185E" w:rsidRPr="002F167A">
        <w:rPr>
          <w:b w:val="0"/>
          <w:bCs/>
        </w:rPr>
        <w:t xml:space="preserve">– for example, </w:t>
      </w:r>
      <w:r w:rsidRPr="002F167A">
        <w:rPr>
          <w:b w:val="0"/>
          <w:bCs/>
        </w:rPr>
        <w:t>various other leave entitlements are bundled with annual leave entitlements linked to rolled up rates. The review will commence no later than 1 July 2026 with the aim of completion six months prior to the nominal expiry of the Agreement</w:t>
      </w:r>
      <w:r w:rsidR="00CC606E" w:rsidRPr="002F167A">
        <w:rPr>
          <w:b w:val="0"/>
          <w:bCs/>
        </w:rPr>
        <w:t>.</w:t>
      </w:r>
    </w:p>
    <w:p w14:paraId="16F10857" w14:textId="706A67B7" w:rsidR="00CB646F" w:rsidRPr="002F167A" w:rsidRDefault="00CC606E" w:rsidP="00CB646F">
      <w:pPr>
        <w:pStyle w:val="Heading2"/>
        <w:keepNext w:val="0"/>
        <w:widowControl w:val="0"/>
        <w:ind w:left="709" w:hanging="709"/>
        <w:rPr>
          <w:b w:val="0"/>
          <w:bCs/>
        </w:rPr>
      </w:pPr>
      <w:r w:rsidRPr="002F167A">
        <w:rPr>
          <w:b w:val="0"/>
          <w:bCs/>
        </w:rPr>
        <w:t xml:space="preserve">The review will be overseen by a working group with representatives from </w:t>
      </w:r>
      <w:r w:rsidR="007D118C">
        <w:rPr>
          <w:b w:val="0"/>
          <w:bCs/>
        </w:rPr>
        <w:t>TZV</w:t>
      </w:r>
      <w:r w:rsidRPr="002F167A">
        <w:rPr>
          <w:b w:val="0"/>
          <w:bCs/>
        </w:rPr>
        <w:t xml:space="preserve"> and two representatives from each Union (no more than one operational delegate from each Union), one representative from </w:t>
      </w:r>
      <w:r w:rsidRPr="002F167A">
        <w:rPr>
          <w:b w:val="0"/>
          <w:bCs/>
        </w:rPr>
        <w:lastRenderedPageBreak/>
        <w:t>Emergency Management Victoria and one representative from Industrial Relations Victoria.</w:t>
      </w:r>
    </w:p>
    <w:p w14:paraId="37D9B484" w14:textId="77777777" w:rsidR="00CB646F" w:rsidRPr="002F167A" w:rsidRDefault="00CC606E" w:rsidP="00CC606E">
      <w:pPr>
        <w:pStyle w:val="Heading2"/>
        <w:keepNext w:val="0"/>
        <w:widowControl w:val="0"/>
        <w:ind w:left="709" w:hanging="709"/>
        <w:rPr>
          <w:b w:val="0"/>
          <w:bCs/>
        </w:rPr>
      </w:pPr>
      <w:r w:rsidRPr="002F167A">
        <w:rPr>
          <w:b w:val="0"/>
          <w:bCs/>
        </w:rPr>
        <w:t>The review will commission independent research to support the review.</w:t>
      </w:r>
    </w:p>
    <w:p w14:paraId="18447105" w14:textId="77777777" w:rsidR="002F2ED1" w:rsidRPr="002F167A" w:rsidRDefault="00F8031B" w:rsidP="00FF6FE9">
      <w:pPr>
        <w:pStyle w:val="Heading1"/>
        <w:widowControl w:val="0"/>
        <w:ind w:left="709" w:hanging="709"/>
      </w:pPr>
      <w:bookmarkStart w:id="130" w:name="_Toc163655686"/>
      <w:bookmarkStart w:id="131" w:name="_Toc170728795"/>
      <w:bookmarkEnd w:id="36"/>
      <w:bookmarkEnd w:id="37"/>
      <w:bookmarkEnd w:id="38"/>
      <w:r w:rsidRPr="002F167A">
        <w:t>Payment of W</w:t>
      </w:r>
      <w:r w:rsidR="00290A68" w:rsidRPr="002F167A">
        <w:t>ages</w:t>
      </w:r>
      <w:bookmarkEnd w:id="130"/>
      <w:bookmarkEnd w:id="131"/>
    </w:p>
    <w:p w14:paraId="14B08517" w14:textId="43CF10AF" w:rsidR="002F2ED1" w:rsidRPr="002F167A" w:rsidRDefault="002F2ED1" w:rsidP="00FF6FE9">
      <w:pPr>
        <w:pStyle w:val="Heading2"/>
        <w:ind w:left="709" w:hanging="709"/>
        <w:rPr>
          <w:bCs/>
        </w:rPr>
      </w:pPr>
      <w:r w:rsidRPr="002F167A">
        <w:rPr>
          <w:b w:val="0"/>
          <w:bCs/>
        </w:rPr>
        <w:t xml:space="preserve">Wages including all ordinary time earnings, allowances, shift penalties and </w:t>
      </w:r>
      <w:r w:rsidR="0006308B" w:rsidRPr="002F167A">
        <w:rPr>
          <w:b w:val="0"/>
          <w:bCs/>
        </w:rPr>
        <w:t>O</w:t>
      </w:r>
      <w:r w:rsidRPr="002F167A">
        <w:rPr>
          <w:b w:val="0"/>
          <w:bCs/>
        </w:rPr>
        <w:t xml:space="preserve">vertime shall be paid fortnightly into </w:t>
      </w:r>
      <w:r w:rsidR="008F186D" w:rsidRPr="002F167A">
        <w:rPr>
          <w:b w:val="0"/>
          <w:bCs/>
        </w:rPr>
        <w:t>E</w:t>
      </w:r>
      <w:r w:rsidRPr="002F167A">
        <w:rPr>
          <w:b w:val="0"/>
          <w:bCs/>
        </w:rPr>
        <w:t xml:space="preserve">mployee nominated </w:t>
      </w:r>
      <w:r w:rsidR="00D02B78" w:rsidRPr="002F167A">
        <w:rPr>
          <w:b w:val="0"/>
          <w:bCs/>
        </w:rPr>
        <w:t xml:space="preserve">bank </w:t>
      </w:r>
      <w:r w:rsidRPr="002F167A">
        <w:rPr>
          <w:b w:val="0"/>
          <w:bCs/>
        </w:rPr>
        <w:t>accounts not later than Tuesday following the end of the pay period</w:t>
      </w:r>
      <w:r w:rsidR="00EE39B5" w:rsidRPr="002F167A">
        <w:rPr>
          <w:b w:val="0"/>
          <w:bCs/>
        </w:rPr>
        <w:t xml:space="preserve"> </w:t>
      </w:r>
      <w:r w:rsidRPr="002F167A">
        <w:rPr>
          <w:b w:val="0"/>
          <w:bCs/>
        </w:rPr>
        <w:t xml:space="preserve">(other than in circumstances outside the control of </w:t>
      </w:r>
      <w:r w:rsidR="007D118C">
        <w:rPr>
          <w:b w:val="0"/>
          <w:bCs/>
        </w:rPr>
        <w:t>TZV</w:t>
      </w:r>
      <w:r w:rsidR="005F4515" w:rsidRPr="002F167A">
        <w:rPr>
          <w:b w:val="0"/>
          <w:bCs/>
        </w:rPr>
        <w:t>).</w:t>
      </w:r>
      <w:r w:rsidR="00B05532" w:rsidRPr="002F167A">
        <w:rPr>
          <w:b w:val="0"/>
          <w:bCs/>
        </w:rPr>
        <w:t xml:space="preserve"> </w:t>
      </w:r>
    </w:p>
    <w:p w14:paraId="42645DA3" w14:textId="3BBA196C" w:rsidR="006A7207" w:rsidRPr="002F167A" w:rsidRDefault="000B32B0">
      <w:pPr>
        <w:pStyle w:val="Heading2"/>
        <w:ind w:left="709" w:hanging="709"/>
        <w:rPr>
          <w:bCs/>
        </w:rPr>
      </w:pPr>
      <w:r w:rsidRPr="002F167A">
        <w:rPr>
          <w:b w:val="0"/>
          <w:bCs/>
        </w:rPr>
        <w:t xml:space="preserve">Where an underpayment is identified that constitutes at least 30% of an Employee's total gross pay, an out of cycle payment will be made the following business day </w:t>
      </w:r>
      <w:r w:rsidR="006A7207" w:rsidRPr="002F167A">
        <w:rPr>
          <w:b w:val="0"/>
          <w:bCs/>
        </w:rPr>
        <w:t xml:space="preserve">if payroll has received all necessary information and approvals to process the payment.  </w:t>
      </w:r>
      <w:r w:rsidR="00B74F8C" w:rsidRPr="002F167A">
        <w:rPr>
          <w:b w:val="0"/>
          <w:bCs/>
        </w:rPr>
        <w:t xml:space="preserve">An out of cycle payment is a payment not made in the course of the fortnightly payments referenced in </w:t>
      </w:r>
      <w:r w:rsidR="00B74F8C" w:rsidRPr="00E67AB8">
        <w:rPr>
          <w:b w:val="0"/>
          <w:bCs/>
        </w:rPr>
        <w:t xml:space="preserve">clause </w:t>
      </w:r>
      <w:r w:rsidR="00D14209" w:rsidRPr="00E67AB8">
        <w:rPr>
          <w:b w:val="0"/>
          <w:bCs/>
        </w:rPr>
        <w:t>19.1</w:t>
      </w:r>
      <w:bookmarkStart w:id="132" w:name="_Hlk174435936"/>
      <w:r w:rsidR="00B74F8C" w:rsidRPr="00E67AB8">
        <w:rPr>
          <w:b w:val="0"/>
          <w:bCs/>
        </w:rPr>
        <w:t>.</w:t>
      </w:r>
      <w:bookmarkEnd w:id="132"/>
      <w:r w:rsidR="00E67AB8">
        <w:rPr>
          <w:b w:val="0"/>
          <w:bCs/>
        </w:rPr>
        <w:t xml:space="preserve"> </w:t>
      </w:r>
      <w:r w:rsidR="006A7207" w:rsidRPr="002F167A">
        <w:rPr>
          <w:b w:val="0"/>
          <w:bCs/>
        </w:rPr>
        <w:t>The out of cycle payment will not be required to be made if the relevant Employee has not submitted requested documentation or required evidence in time to process payment in the normal pay cycle.</w:t>
      </w:r>
    </w:p>
    <w:p w14:paraId="52EE86A4" w14:textId="519E0A04" w:rsidR="000B32B0" w:rsidRPr="002F167A" w:rsidRDefault="000B32B0" w:rsidP="00FF6FE9">
      <w:pPr>
        <w:pStyle w:val="Heading2"/>
        <w:ind w:left="709" w:hanging="709"/>
        <w:rPr>
          <w:bCs/>
        </w:rPr>
      </w:pPr>
      <w:r w:rsidRPr="002F167A">
        <w:rPr>
          <w:b w:val="0"/>
          <w:bCs/>
        </w:rPr>
        <w:t xml:space="preserve">All other </w:t>
      </w:r>
      <w:r w:rsidR="0043389A" w:rsidRPr="002F167A">
        <w:rPr>
          <w:b w:val="0"/>
          <w:bCs/>
        </w:rPr>
        <w:t xml:space="preserve">underpayments </w:t>
      </w:r>
      <w:r w:rsidRPr="002F167A">
        <w:rPr>
          <w:b w:val="0"/>
          <w:bCs/>
        </w:rPr>
        <w:t xml:space="preserve">will be rectified in accordance with </w:t>
      </w:r>
      <w:r w:rsidR="007D118C">
        <w:rPr>
          <w:b w:val="0"/>
          <w:bCs/>
        </w:rPr>
        <w:t>TZV</w:t>
      </w:r>
      <w:r w:rsidRPr="002F167A">
        <w:rPr>
          <w:b w:val="0"/>
          <w:bCs/>
        </w:rPr>
        <w:t>'s Out of Cycle Payments Guidelines.</w:t>
      </w:r>
    </w:p>
    <w:p w14:paraId="23B01FC4" w14:textId="77777777" w:rsidR="004268F7" w:rsidRPr="002F167A" w:rsidRDefault="004268F7" w:rsidP="00A15213">
      <w:pPr>
        <w:pStyle w:val="Heading1"/>
        <w:widowControl w:val="0"/>
        <w:ind w:left="709" w:hanging="709"/>
      </w:pPr>
      <w:bookmarkStart w:id="133" w:name="_Toc163655687"/>
      <w:bookmarkStart w:id="134" w:name="_Toc170728796"/>
      <w:r w:rsidRPr="002F167A">
        <w:t xml:space="preserve">Payment for </w:t>
      </w:r>
      <w:r w:rsidR="00F8031B" w:rsidRPr="002F167A">
        <w:t>L</w:t>
      </w:r>
      <w:r w:rsidRPr="002F167A">
        <w:t xml:space="preserve">ate </w:t>
      </w:r>
      <w:r w:rsidR="00F8031B" w:rsidRPr="002F167A">
        <w:t>N</w:t>
      </w:r>
      <w:r w:rsidRPr="002F167A">
        <w:t xml:space="preserve">otice of a </w:t>
      </w:r>
      <w:r w:rsidR="00F8031B" w:rsidRPr="002F167A">
        <w:t>T</w:t>
      </w:r>
      <w:r w:rsidRPr="002F167A">
        <w:t xml:space="preserve">emporary </w:t>
      </w:r>
      <w:r w:rsidR="00F8031B" w:rsidRPr="002F167A">
        <w:t>S</w:t>
      </w:r>
      <w:r w:rsidRPr="002F167A">
        <w:t xml:space="preserve">hift </w:t>
      </w:r>
      <w:r w:rsidR="00F8031B" w:rsidRPr="002F167A">
        <w:t>C</w:t>
      </w:r>
      <w:r w:rsidRPr="002F167A">
        <w:t>hange</w:t>
      </w:r>
      <w:bookmarkEnd w:id="133"/>
      <w:bookmarkEnd w:id="134"/>
    </w:p>
    <w:p w14:paraId="36BF620B" w14:textId="09F40080" w:rsidR="008D7187" w:rsidRPr="002F167A" w:rsidRDefault="00AA77C2" w:rsidP="00A15213">
      <w:pPr>
        <w:pStyle w:val="Heading2"/>
        <w:widowControl w:val="0"/>
        <w:ind w:left="709" w:hanging="709"/>
        <w:rPr>
          <w:b w:val="0"/>
        </w:rPr>
      </w:pPr>
      <w:r w:rsidRPr="002F167A">
        <w:rPr>
          <w:b w:val="0"/>
        </w:rPr>
        <w:t>Where a change of shift for an E</w:t>
      </w:r>
      <w:r w:rsidR="008D7187" w:rsidRPr="002F167A">
        <w:rPr>
          <w:b w:val="0"/>
        </w:rPr>
        <w:t>mployee takes place within 5 days from the start of the change, and the change was requested by an</w:t>
      </w:r>
      <w:r w:rsidR="00AC3577" w:rsidRPr="002F167A">
        <w:rPr>
          <w:b w:val="0"/>
        </w:rPr>
        <w:t xml:space="preserve"> </w:t>
      </w:r>
      <w:r w:rsidR="003926BD" w:rsidRPr="002F167A">
        <w:rPr>
          <w:b w:val="0"/>
        </w:rPr>
        <w:t>A</w:t>
      </w:r>
      <w:r w:rsidR="00AC3577" w:rsidRPr="002F167A">
        <w:rPr>
          <w:b w:val="0"/>
        </w:rPr>
        <w:t xml:space="preserve">ppropriately </w:t>
      </w:r>
      <w:r w:rsidR="003926BD" w:rsidRPr="002F167A">
        <w:rPr>
          <w:b w:val="0"/>
        </w:rPr>
        <w:t>A</w:t>
      </w:r>
      <w:r w:rsidR="00AC3577" w:rsidRPr="002F167A">
        <w:rPr>
          <w:b w:val="0"/>
        </w:rPr>
        <w:t xml:space="preserve">uthorised </w:t>
      </w:r>
      <w:r w:rsidR="003926BD" w:rsidRPr="002F167A">
        <w:rPr>
          <w:b w:val="0"/>
        </w:rPr>
        <w:t>O</w:t>
      </w:r>
      <w:r w:rsidR="00AC3577" w:rsidRPr="002F167A">
        <w:rPr>
          <w:b w:val="0"/>
        </w:rPr>
        <w:t>fficer of</w:t>
      </w:r>
      <w:r w:rsidR="008D7187" w:rsidRPr="002F167A">
        <w:rPr>
          <w:b w:val="0"/>
        </w:rPr>
        <w:t xml:space="preserve"> </w:t>
      </w:r>
      <w:r w:rsidR="007D118C">
        <w:rPr>
          <w:b w:val="0"/>
        </w:rPr>
        <w:t>TZV</w:t>
      </w:r>
      <w:r w:rsidR="008D7187" w:rsidRPr="002F167A">
        <w:rPr>
          <w:b w:val="0"/>
        </w:rPr>
        <w:t xml:space="preserve">, </w:t>
      </w:r>
      <w:r w:rsidR="007D118C">
        <w:rPr>
          <w:b w:val="0"/>
        </w:rPr>
        <w:t>TZV</w:t>
      </w:r>
      <w:r w:rsidR="0006308B" w:rsidRPr="002F167A">
        <w:rPr>
          <w:b w:val="0"/>
        </w:rPr>
        <w:t xml:space="preserve"> will pay the Employee 1 hour O</w:t>
      </w:r>
      <w:r w:rsidR="008D7187" w:rsidRPr="002F167A">
        <w:rPr>
          <w:b w:val="0"/>
        </w:rPr>
        <w:t>vertime per day (time and one half) until the 5 day notice period has lapsed.</w:t>
      </w:r>
      <w:r w:rsidR="004268F7" w:rsidRPr="002F167A">
        <w:rPr>
          <w:b w:val="0"/>
        </w:rPr>
        <w:t xml:space="preserve"> </w:t>
      </w:r>
    </w:p>
    <w:p w14:paraId="6721108B" w14:textId="77777777" w:rsidR="004268F7" w:rsidRPr="002F167A" w:rsidRDefault="004268F7" w:rsidP="00B60971">
      <w:pPr>
        <w:pStyle w:val="Heading2"/>
        <w:keepNext w:val="0"/>
        <w:widowControl w:val="0"/>
        <w:ind w:left="709" w:hanging="709"/>
        <w:rPr>
          <w:b w:val="0"/>
        </w:rPr>
      </w:pPr>
      <w:r w:rsidRPr="002F167A">
        <w:rPr>
          <w:b w:val="0"/>
        </w:rPr>
        <w:t>For the avoidance of doubt:</w:t>
      </w:r>
    </w:p>
    <w:p w14:paraId="7A848872" w14:textId="28CEE251" w:rsidR="004268F7" w:rsidRPr="002F167A" w:rsidRDefault="008D7187" w:rsidP="00B60971">
      <w:pPr>
        <w:pStyle w:val="Heading3"/>
        <w:widowControl w:val="0"/>
        <w:ind w:left="1701" w:hanging="992"/>
      </w:pPr>
      <w:r w:rsidRPr="002F167A">
        <w:t>t</w:t>
      </w:r>
      <w:r w:rsidR="004268F7" w:rsidRPr="002F167A">
        <w:t xml:space="preserve">his payment </w:t>
      </w:r>
      <w:r w:rsidRPr="002F167A">
        <w:t>applies</w:t>
      </w:r>
      <w:r w:rsidR="004268F7" w:rsidRPr="002F167A">
        <w:t xml:space="preserve"> if a representative of </w:t>
      </w:r>
      <w:r w:rsidR="007D118C">
        <w:t>TZV</w:t>
      </w:r>
      <w:r w:rsidR="004268F7" w:rsidRPr="002F167A">
        <w:t xml:space="preserve"> </w:t>
      </w:r>
      <w:r w:rsidRPr="002F167A">
        <w:t>requests</w:t>
      </w:r>
      <w:r w:rsidR="004268F7" w:rsidRPr="002F167A">
        <w:t xml:space="preserve"> the shift swap within the 5 day period; </w:t>
      </w:r>
    </w:p>
    <w:p w14:paraId="49738974" w14:textId="77777777" w:rsidR="004268F7" w:rsidRPr="002F167A" w:rsidRDefault="004268F7" w:rsidP="00B60971">
      <w:pPr>
        <w:pStyle w:val="Heading3"/>
        <w:widowControl w:val="0"/>
        <w:ind w:left="1701" w:hanging="992"/>
      </w:pPr>
      <w:r w:rsidRPr="002F167A">
        <w:t xml:space="preserve">this payment will not be paid if </w:t>
      </w:r>
      <w:r w:rsidR="008F186D" w:rsidRPr="002F167A">
        <w:t>an E</w:t>
      </w:r>
      <w:r w:rsidR="008D7187" w:rsidRPr="002F167A">
        <w:t xml:space="preserve">mployee requests to work a change of </w:t>
      </w:r>
      <w:r w:rsidR="00AA77C2" w:rsidRPr="002F167A">
        <w:t>shift; and</w:t>
      </w:r>
      <w:r w:rsidRPr="002F167A">
        <w:t xml:space="preserve"> </w:t>
      </w:r>
    </w:p>
    <w:p w14:paraId="706D13B6" w14:textId="77777777" w:rsidR="004268F7" w:rsidRPr="002F167A" w:rsidRDefault="004268F7" w:rsidP="00B60971">
      <w:pPr>
        <w:pStyle w:val="Heading3"/>
        <w:widowControl w:val="0"/>
        <w:ind w:left="1701" w:hanging="992"/>
      </w:pPr>
      <w:r w:rsidRPr="002F167A">
        <w:t xml:space="preserve">a </w:t>
      </w:r>
      <w:r w:rsidR="00AA77C2" w:rsidRPr="002F167A">
        <w:t>"</w:t>
      </w:r>
      <w:r w:rsidRPr="002F167A">
        <w:t>day</w:t>
      </w:r>
      <w:r w:rsidR="00AA77C2" w:rsidRPr="002F167A">
        <w:t>"</w:t>
      </w:r>
      <w:r w:rsidRPr="002F167A">
        <w:t xml:space="preserve"> means 24 hour</w:t>
      </w:r>
      <w:r w:rsidR="008D7187" w:rsidRPr="002F167A">
        <w:t>s prior to the commencement of the</w:t>
      </w:r>
      <w:r w:rsidRPr="002F167A">
        <w:t xml:space="preserve"> shift.</w:t>
      </w:r>
    </w:p>
    <w:p w14:paraId="239A0E87" w14:textId="77777777" w:rsidR="004268F7" w:rsidRPr="002F167A" w:rsidRDefault="004268F7" w:rsidP="00BB4D25">
      <w:pPr>
        <w:pStyle w:val="Heading1"/>
        <w:keepNext w:val="0"/>
        <w:widowControl w:val="0"/>
        <w:ind w:left="709" w:hanging="709"/>
      </w:pPr>
      <w:bookmarkStart w:id="135" w:name="_Toc163655688"/>
      <w:bookmarkStart w:id="136" w:name="_Toc170728797"/>
      <w:r w:rsidRPr="002F167A">
        <w:t>Multi-skilled Employees</w:t>
      </w:r>
      <w:bookmarkEnd w:id="135"/>
      <w:bookmarkEnd w:id="136"/>
      <w:r w:rsidR="00F8031B" w:rsidRPr="002F167A">
        <w:t xml:space="preserve"> </w:t>
      </w:r>
    </w:p>
    <w:p w14:paraId="682C099D" w14:textId="77777777" w:rsidR="00E4421B" w:rsidRPr="002F167A" w:rsidRDefault="00E4421B" w:rsidP="00B60971">
      <w:pPr>
        <w:pStyle w:val="Heading2"/>
        <w:keepNext w:val="0"/>
        <w:widowControl w:val="0"/>
        <w:ind w:left="709" w:hanging="709"/>
        <w:rPr>
          <w:b w:val="0"/>
        </w:rPr>
      </w:pPr>
      <w:bookmarkStart w:id="137" w:name="_Ref163666384"/>
      <w:bookmarkStart w:id="138" w:name="_Ref433358178"/>
      <w:bookmarkStart w:id="139" w:name="_Ref433301840"/>
      <w:r w:rsidRPr="002F167A">
        <w:rPr>
          <w:bCs/>
        </w:rPr>
        <w:t>Multi-skill training</w:t>
      </w:r>
      <w:bookmarkEnd w:id="137"/>
    </w:p>
    <w:p w14:paraId="7C79AB31" w14:textId="0CB4EC61" w:rsidR="0048391C" w:rsidRPr="002F167A" w:rsidRDefault="007D118C" w:rsidP="009F3CE8">
      <w:pPr>
        <w:pStyle w:val="Heading3"/>
        <w:ind w:left="1418"/>
      </w:pPr>
      <w:r>
        <w:rPr>
          <w:bCs/>
        </w:rPr>
        <w:t>TZV</w:t>
      </w:r>
      <w:r w:rsidR="00070593" w:rsidRPr="002F167A">
        <w:t xml:space="preserve"> is committed to significantly increasing its </w:t>
      </w:r>
      <w:r w:rsidR="00AD3EB6" w:rsidRPr="002F167A">
        <w:t>M</w:t>
      </w:r>
      <w:r w:rsidR="00070593" w:rsidRPr="002F167A">
        <w:t>ulti</w:t>
      </w:r>
      <w:r w:rsidR="00A11526" w:rsidRPr="002F167A">
        <w:t>-</w:t>
      </w:r>
      <w:r w:rsidR="00070593" w:rsidRPr="002F167A">
        <w:t>skilled workforce</w:t>
      </w:r>
      <w:r w:rsidR="000738DB" w:rsidRPr="002F167A">
        <w:t xml:space="preserve"> and will increase multi-skilling opportunities in the manner set out in</w:t>
      </w:r>
      <w:r w:rsidR="0048391C" w:rsidRPr="002F167A">
        <w:t xml:space="preserve"> its newly developed</w:t>
      </w:r>
      <w:r w:rsidR="000738DB" w:rsidRPr="002F167A">
        <w:t xml:space="preserve"> Multi</w:t>
      </w:r>
      <w:r w:rsidR="00AD3EB6" w:rsidRPr="002F167A">
        <w:t>-</w:t>
      </w:r>
      <w:r w:rsidR="000738DB" w:rsidRPr="002F167A">
        <w:t xml:space="preserve">skill </w:t>
      </w:r>
      <w:r w:rsidR="0048391C" w:rsidRPr="002F167A">
        <w:t>P</w:t>
      </w:r>
      <w:r w:rsidR="000738DB" w:rsidRPr="002F167A">
        <w:t>olicy</w:t>
      </w:r>
      <w:r w:rsidR="00B8567C" w:rsidRPr="002F167A">
        <w:t xml:space="preserve"> and </w:t>
      </w:r>
      <w:r w:rsidR="0048391C" w:rsidRPr="002F167A">
        <w:t>G</w:t>
      </w:r>
      <w:r w:rsidR="000738DB" w:rsidRPr="002F167A">
        <w:t>uideline</w:t>
      </w:r>
      <w:r w:rsidR="00A11526" w:rsidRPr="002F167A">
        <w:t xml:space="preserve">. </w:t>
      </w:r>
      <w:r w:rsidR="00293C44" w:rsidRPr="002F167A">
        <w:t xml:space="preserve"> </w:t>
      </w:r>
    </w:p>
    <w:p w14:paraId="62A96ADD" w14:textId="403E0CF0" w:rsidR="000F4ABA" w:rsidRPr="002F167A" w:rsidRDefault="00AC111A" w:rsidP="00FF6FE9">
      <w:pPr>
        <w:pStyle w:val="Heading3"/>
        <w:ind w:left="1418"/>
      </w:pPr>
      <w:r w:rsidRPr="002F167A">
        <w:t>During the life of the Agreement</w:t>
      </w:r>
      <w:r w:rsidR="0048391C" w:rsidRPr="002F167A">
        <w:t xml:space="preserve">, </w:t>
      </w:r>
      <w:r w:rsidR="000F4ABA" w:rsidRPr="002F167A">
        <w:t xml:space="preserve">Eligible Employees will have the opportunity to gain at least two additional skills above their two </w:t>
      </w:r>
      <w:r w:rsidR="004D67B7" w:rsidRPr="002F167A">
        <w:t>P</w:t>
      </w:r>
      <w:r w:rsidR="000F4ABA" w:rsidRPr="002F167A">
        <w:t xml:space="preserve">rimary </w:t>
      </w:r>
      <w:r w:rsidR="004D67B7" w:rsidRPr="002F167A">
        <w:t>S</w:t>
      </w:r>
      <w:r w:rsidR="000F4ABA" w:rsidRPr="002F167A">
        <w:t xml:space="preserve">tream </w:t>
      </w:r>
      <w:r w:rsidR="005E64D5" w:rsidRPr="002F167A">
        <w:t>c</w:t>
      </w:r>
      <w:r w:rsidR="000F4ABA" w:rsidRPr="002F167A">
        <w:t>all</w:t>
      </w:r>
      <w:r w:rsidR="00293C44" w:rsidRPr="002F167A">
        <w:t>-</w:t>
      </w:r>
      <w:r w:rsidR="005E64D5" w:rsidRPr="002F167A">
        <w:t>t</w:t>
      </w:r>
      <w:r w:rsidR="000F4ABA" w:rsidRPr="002F167A">
        <w:t xml:space="preserve">aking </w:t>
      </w:r>
      <w:r w:rsidR="0041076E" w:rsidRPr="002F167A">
        <w:t>S</w:t>
      </w:r>
      <w:r w:rsidR="000F4ABA" w:rsidRPr="002F167A">
        <w:t>kills through</w:t>
      </w:r>
      <w:r w:rsidR="00E4421B" w:rsidRPr="002F167A">
        <w:t xml:space="preserve"> two rounds of </w:t>
      </w:r>
      <w:r w:rsidR="00AD3EB6" w:rsidRPr="002F167A">
        <w:t>M</w:t>
      </w:r>
      <w:r w:rsidR="00E4421B" w:rsidRPr="002F167A">
        <w:t>ulti-skill training</w:t>
      </w:r>
      <w:r w:rsidR="000F4ABA" w:rsidRPr="002F167A">
        <w:t>.</w:t>
      </w:r>
      <w:r w:rsidR="00680A50" w:rsidRPr="002F167A">
        <w:t xml:space="preserve"> </w:t>
      </w:r>
    </w:p>
    <w:p w14:paraId="6FF1973D" w14:textId="77777777" w:rsidR="00106666" w:rsidRPr="002F167A" w:rsidRDefault="00106666" w:rsidP="00B60971">
      <w:pPr>
        <w:pStyle w:val="Heading2"/>
        <w:keepNext w:val="0"/>
        <w:widowControl w:val="0"/>
        <w:ind w:left="709" w:hanging="709"/>
        <w:rPr>
          <w:b w:val="0"/>
        </w:rPr>
      </w:pPr>
      <w:r w:rsidRPr="002F167A">
        <w:rPr>
          <w:bCs/>
        </w:rPr>
        <w:t>Maintenance Hours</w:t>
      </w:r>
    </w:p>
    <w:p w14:paraId="2243FFAA" w14:textId="65321DCF" w:rsidR="004268F7" w:rsidRPr="002F167A" w:rsidRDefault="004268F7" w:rsidP="00FF6FE9">
      <w:pPr>
        <w:pStyle w:val="Heading3"/>
        <w:ind w:left="1418" w:hanging="709"/>
      </w:pPr>
      <w:bookmarkStart w:id="140" w:name="_Ref163657114"/>
      <w:r w:rsidRPr="002F167A">
        <w:t xml:space="preserve">In recognition of the specialist skills involved in maintaining </w:t>
      </w:r>
      <w:r w:rsidR="006132B8" w:rsidRPr="002F167A">
        <w:t>m</w:t>
      </w:r>
      <w:r w:rsidRPr="002F167A">
        <w:t>ulti-</w:t>
      </w:r>
      <w:r w:rsidR="006132B8" w:rsidRPr="002F167A">
        <w:t>s</w:t>
      </w:r>
      <w:r w:rsidRPr="002F167A">
        <w:t xml:space="preserve">killing, </w:t>
      </w:r>
      <w:r w:rsidR="007D118C">
        <w:t>TZV</w:t>
      </w:r>
      <w:r w:rsidRPr="002F167A">
        <w:t xml:space="preserve"> may require a Multi-</w:t>
      </w:r>
      <w:r w:rsidR="006132B8" w:rsidRPr="002F167A">
        <w:t>s</w:t>
      </w:r>
      <w:r w:rsidRPr="002F167A">
        <w:t xml:space="preserve">killed Employee to work part of a shift, a shift, a part rotation, or rotation of shifts in their additional </w:t>
      </w:r>
      <w:r w:rsidR="00AD3EB6" w:rsidRPr="002F167A">
        <w:t>M</w:t>
      </w:r>
      <w:r w:rsidR="008D0582" w:rsidRPr="002F167A">
        <w:t>ulti</w:t>
      </w:r>
      <w:r w:rsidR="00B8567C" w:rsidRPr="002F167A">
        <w:t>-</w:t>
      </w:r>
      <w:r w:rsidR="008D0582" w:rsidRPr="002F167A">
        <w:t xml:space="preserve">skill </w:t>
      </w:r>
      <w:r w:rsidR="00AD3EB6" w:rsidRPr="002F167A">
        <w:t>S</w:t>
      </w:r>
      <w:r w:rsidRPr="002F167A">
        <w:t xml:space="preserve">ervice. </w:t>
      </w:r>
      <w:r w:rsidR="007D118C">
        <w:t>TZV</w:t>
      </w:r>
      <w:r w:rsidRPr="002F167A">
        <w:t xml:space="preserve"> commits to provide the following</w:t>
      </w:r>
      <w:r w:rsidR="004F5FF5" w:rsidRPr="002F167A">
        <w:t xml:space="preserve"> Maintenance Hours</w:t>
      </w:r>
      <w:r w:rsidRPr="002F167A">
        <w:t>:</w:t>
      </w:r>
      <w:bookmarkEnd w:id="138"/>
      <w:bookmarkEnd w:id="139"/>
      <w:bookmarkEnd w:id="140"/>
      <w:r w:rsidRPr="002F167A">
        <w:t xml:space="preserve"> </w:t>
      </w:r>
    </w:p>
    <w:p w14:paraId="25B3E404" w14:textId="77A1A7B8" w:rsidR="004268F7" w:rsidRPr="002F167A" w:rsidRDefault="004A08C3" w:rsidP="00FF6FE9">
      <w:pPr>
        <w:pStyle w:val="Heading4"/>
        <w:ind w:left="2410"/>
      </w:pPr>
      <w:r w:rsidRPr="002F167A">
        <w:t>Full-time C</w:t>
      </w:r>
      <w:r w:rsidR="004268F7" w:rsidRPr="002F167A">
        <w:t>all</w:t>
      </w:r>
      <w:r w:rsidR="0095648D" w:rsidRPr="002F167A">
        <w:t>-</w:t>
      </w:r>
      <w:r w:rsidR="004268F7" w:rsidRPr="002F167A">
        <w:t xml:space="preserve">takers </w:t>
      </w:r>
      <w:r w:rsidR="00AD3EB6" w:rsidRPr="002F167A">
        <w:t>–</w:t>
      </w:r>
      <w:r w:rsidR="004268F7" w:rsidRPr="002F167A">
        <w:t xml:space="preserve"> 12 hours during every three rotations in their additional service;</w:t>
      </w:r>
    </w:p>
    <w:p w14:paraId="013F3D55" w14:textId="3DA379C6" w:rsidR="004268F7" w:rsidRPr="002F167A" w:rsidRDefault="004A08C3" w:rsidP="00FF6FE9">
      <w:pPr>
        <w:pStyle w:val="Heading4"/>
        <w:ind w:left="2410"/>
      </w:pPr>
      <w:r w:rsidRPr="002F167A">
        <w:lastRenderedPageBreak/>
        <w:t>Full-time D</w:t>
      </w:r>
      <w:r w:rsidR="004268F7" w:rsidRPr="002F167A">
        <w:t xml:space="preserve">ispatchers </w:t>
      </w:r>
      <w:r w:rsidR="00AD3EB6" w:rsidRPr="002F167A">
        <w:t>–</w:t>
      </w:r>
      <w:r w:rsidR="004268F7" w:rsidRPr="002F167A">
        <w:t xml:space="preserve"> 24 hours during every three rotations in their additional service. </w:t>
      </w:r>
      <w:r w:rsidR="007D118C">
        <w:t>TZV</w:t>
      </w:r>
      <w:r w:rsidR="004268F7" w:rsidRPr="002F167A">
        <w:t xml:space="preserve"> will use best endeavours to roster these hours consecutively</w:t>
      </w:r>
      <w:r w:rsidR="00AA77C2" w:rsidRPr="002F167A">
        <w:t>;</w:t>
      </w:r>
      <w:r w:rsidR="004268F7" w:rsidRPr="002F167A">
        <w:t xml:space="preserve"> </w:t>
      </w:r>
      <w:r w:rsidR="00F8031B" w:rsidRPr="002F167A">
        <w:t>and</w:t>
      </w:r>
    </w:p>
    <w:p w14:paraId="72208B1E" w14:textId="5BEC7A17" w:rsidR="004268F7" w:rsidRPr="002F167A" w:rsidRDefault="004268F7" w:rsidP="00FF6FE9">
      <w:pPr>
        <w:pStyle w:val="Heading4"/>
        <w:ind w:left="2410"/>
      </w:pPr>
      <w:r w:rsidRPr="002F167A">
        <w:t xml:space="preserve">Part-time </w:t>
      </w:r>
      <w:r w:rsidR="006132B8" w:rsidRPr="002F167A">
        <w:t>E</w:t>
      </w:r>
      <w:r w:rsidRPr="002F167A">
        <w:t xml:space="preserve">mployees </w:t>
      </w:r>
      <w:r w:rsidR="00AD3EB6" w:rsidRPr="002F167A">
        <w:t>–</w:t>
      </w:r>
      <w:r w:rsidRPr="002F167A">
        <w:t xml:space="preserve"> hours on a pro-rated basis compared to their </w:t>
      </w:r>
      <w:r w:rsidR="00B23968" w:rsidRPr="002F167A">
        <w:t>F</w:t>
      </w:r>
      <w:r w:rsidRPr="002F167A">
        <w:t>ull-time equivalents in t</w:t>
      </w:r>
      <w:r w:rsidR="00F8031B" w:rsidRPr="002F167A">
        <w:t>heir additional service.</w:t>
      </w:r>
      <w:r w:rsidRPr="002F167A">
        <w:t xml:space="preserve"> </w:t>
      </w:r>
    </w:p>
    <w:p w14:paraId="6585E24D" w14:textId="41AD9998" w:rsidR="004268F7" w:rsidRPr="002F167A" w:rsidRDefault="004268F7" w:rsidP="00FF6FE9">
      <w:pPr>
        <w:pStyle w:val="Heading3"/>
        <w:ind w:left="1418" w:hanging="709"/>
      </w:pPr>
      <w:r w:rsidRPr="002F167A">
        <w:t xml:space="preserve">In the event that </w:t>
      </w:r>
      <w:r w:rsidR="007D118C">
        <w:t>TZV</w:t>
      </w:r>
      <w:r w:rsidRPr="002F167A">
        <w:t xml:space="preserve"> cannot </w:t>
      </w:r>
      <w:r w:rsidR="00123AE0" w:rsidRPr="002F167A">
        <w:t>provide</w:t>
      </w:r>
      <w:r w:rsidRPr="002F167A">
        <w:t xml:space="preserve"> the applicable Maintenance Hours outlined in </w:t>
      </w:r>
      <w:r w:rsidR="00ED4E3A" w:rsidRPr="002F167A">
        <w:t>c</w:t>
      </w:r>
      <w:r w:rsidR="00662469" w:rsidRPr="002F167A">
        <w:t>lause</w:t>
      </w:r>
      <w:r w:rsidRPr="002F167A">
        <w:t xml:space="preserve"> </w:t>
      </w:r>
      <w:r w:rsidR="00F33056" w:rsidRPr="002F167A">
        <w:fldChar w:fldCharType="begin"/>
      </w:r>
      <w:r w:rsidR="00F33056" w:rsidRPr="002F167A">
        <w:instrText xml:space="preserve"> REF _Ref163657114 \w \h </w:instrText>
      </w:r>
      <w:r w:rsidR="00FF6FE9" w:rsidRPr="002F167A">
        <w:instrText xml:space="preserve"> \* MERGEFORMAT </w:instrText>
      </w:r>
      <w:r w:rsidR="00F33056" w:rsidRPr="002F167A">
        <w:fldChar w:fldCharType="separate"/>
      </w:r>
      <w:r w:rsidR="00FA67FE">
        <w:t>21.2.1</w:t>
      </w:r>
      <w:r w:rsidR="00F33056" w:rsidRPr="002F167A">
        <w:fldChar w:fldCharType="end"/>
      </w:r>
      <w:r w:rsidRPr="002F167A">
        <w:t xml:space="preserve"> for operational reasons, </w:t>
      </w:r>
      <w:r w:rsidR="007D118C">
        <w:t>TZV</w:t>
      </w:r>
      <w:r w:rsidRPr="002F167A">
        <w:t xml:space="preserve"> will notify the relevant Multi-skilled Employee as soon as practicable and arrange an alternative time for them to perform their remaining Maintenance Hours. </w:t>
      </w:r>
    </w:p>
    <w:p w14:paraId="5C4798A2" w14:textId="24DD9B77" w:rsidR="009A61CA" w:rsidRPr="002F167A" w:rsidRDefault="004268F7" w:rsidP="00FF6FE9">
      <w:pPr>
        <w:pStyle w:val="Heading3"/>
        <w:ind w:left="1418" w:hanging="709"/>
      </w:pPr>
      <w:r w:rsidRPr="002F167A">
        <w:t xml:space="preserve">If, due to operational requirements, the Maintenance Hours are interrupted and the relevant Multi-skilled Employee does not work all of their applicable Maintenance Hours in their additional service, </w:t>
      </w:r>
      <w:r w:rsidR="007D118C">
        <w:t>TZV</w:t>
      </w:r>
      <w:r w:rsidRPr="002F167A">
        <w:t xml:space="preserve"> commits to the following:</w:t>
      </w:r>
    </w:p>
    <w:p w14:paraId="41B777F0" w14:textId="77777777" w:rsidR="004268F7" w:rsidRPr="002F167A" w:rsidRDefault="00AA77C2" w:rsidP="00FF6FE9">
      <w:pPr>
        <w:pStyle w:val="Heading4"/>
        <w:ind w:left="2127" w:hanging="567"/>
      </w:pPr>
      <w:r w:rsidRPr="002F167A">
        <w:t>i</w:t>
      </w:r>
      <w:r w:rsidR="004268F7" w:rsidRPr="002F167A">
        <w:t>f the remaining Maintenance Hours in the additional service are to be performed at the Multi-skilled Employee’s usual work location, those remaining hours will be performed in th</w:t>
      </w:r>
      <w:r w:rsidR="00F725BF" w:rsidRPr="002F167A">
        <w:t>e Employee’s next two rotations; or</w:t>
      </w:r>
      <w:r w:rsidR="004268F7" w:rsidRPr="002F167A">
        <w:t xml:space="preserve"> </w:t>
      </w:r>
    </w:p>
    <w:p w14:paraId="3680FA0B" w14:textId="33A8A0B7" w:rsidR="004268F7" w:rsidRPr="002F167A" w:rsidRDefault="00AA77C2" w:rsidP="00483340">
      <w:pPr>
        <w:pStyle w:val="Heading4"/>
        <w:ind w:left="2127" w:hanging="567"/>
      </w:pPr>
      <w:r w:rsidRPr="002F167A">
        <w:t>i</w:t>
      </w:r>
      <w:r w:rsidR="004268F7" w:rsidRPr="002F167A">
        <w:t xml:space="preserve">f the remaining Maintenance Hours are to be performed at a work location other than the Multi-skilled Employee’s usual work location, the Employee will be provided with one weeks’ clear notice while the Employee is on shift of when they will perform the remaining Maintenance Hours in their additional service or the relevant Employee and </w:t>
      </w:r>
      <w:r w:rsidR="007D118C">
        <w:rPr>
          <w:bCs/>
        </w:rPr>
        <w:t>TZV</w:t>
      </w:r>
      <w:r w:rsidR="004268F7" w:rsidRPr="002F167A">
        <w:t xml:space="preserve"> may, by mutual agreement, determine when the remaining M</w:t>
      </w:r>
      <w:r w:rsidR="00A1000E" w:rsidRPr="002F167A">
        <w:t>aintenance Hours are performed.</w:t>
      </w:r>
      <w:r w:rsidR="00311317" w:rsidRPr="002F167A">
        <w:t xml:space="preserve"> Any </w:t>
      </w:r>
      <w:r w:rsidR="00406DAD" w:rsidRPr="002F167A">
        <w:t>travel will</w:t>
      </w:r>
      <w:r w:rsidR="00ED4911" w:rsidRPr="002F167A">
        <w:t xml:space="preserve"> be in accordance with clause </w:t>
      </w:r>
      <w:r w:rsidR="00836276" w:rsidRPr="002F167A">
        <w:fldChar w:fldCharType="begin"/>
      </w:r>
      <w:r w:rsidR="00836276" w:rsidRPr="002F167A">
        <w:instrText xml:space="preserve"> REF _Ref30685154 \w \h </w:instrText>
      </w:r>
      <w:r w:rsidR="00FF6FE9" w:rsidRPr="002F167A">
        <w:instrText xml:space="preserve"> \* MERGEFORMAT </w:instrText>
      </w:r>
      <w:r w:rsidR="00836276" w:rsidRPr="002F167A">
        <w:fldChar w:fldCharType="separate"/>
      </w:r>
      <w:r w:rsidR="00FA67FE">
        <w:t>10</w:t>
      </w:r>
      <w:r w:rsidR="00836276" w:rsidRPr="002F167A">
        <w:fldChar w:fldCharType="end"/>
      </w:r>
      <w:r w:rsidR="00B15265" w:rsidRPr="002F167A">
        <w:t xml:space="preserve"> (Location)</w:t>
      </w:r>
      <w:r w:rsidR="00311317" w:rsidRPr="002F167A">
        <w:t>.</w:t>
      </w:r>
    </w:p>
    <w:p w14:paraId="0D055942" w14:textId="5ECCBEAB" w:rsidR="004268F7" w:rsidRPr="002F167A" w:rsidRDefault="007D118C" w:rsidP="00FF6FE9">
      <w:pPr>
        <w:pStyle w:val="Heading3"/>
        <w:ind w:left="1418" w:hanging="709"/>
      </w:pPr>
      <w:r>
        <w:t>TZV</w:t>
      </w:r>
      <w:r w:rsidR="004268F7" w:rsidRPr="002F167A">
        <w:t xml:space="preserve"> shall use its best endeavours to ensure that the Maintenance Hours outlined at </w:t>
      </w:r>
      <w:r w:rsidR="00404F34" w:rsidRPr="002F167A">
        <w:t xml:space="preserve">clause </w:t>
      </w:r>
      <w:r w:rsidR="0029097A" w:rsidRPr="002F167A">
        <w:t>21.2</w:t>
      </w:r>
      <w:r w:rsidR="00404F34" w:rsidRPr="002F167A">
        <w:t xml:space="preserve"> </w:t>
      </w:r>
      <w:r w:rsidR="004268F7" w:rsidRPr="002F167A">
        <w:t>above will not be interrupted.</w:t>
      </w:r>
    </w:p>
    <w:p w14:paraId="213DE39D" w14:textId="0AA3E9F4" w:rsidR="004268F7" w:rsidRPr="002F167A" w:rsidRDefault="007D118C" w:rsidP="00FF6FE9">
      <w:pPr>
        <w:pStyle w:val="Heading3"/>
        <w:ind w:left="1418" w:hanging="709"/>
      </w:pPr>
      <w:r>
        <w:t>TZV</w:t>
      </w:r>
      <w:r w:rsidR="004268F7" w:rsidRPr="002F167A">
        <w:t xml:space="preserve"> is not required to comply with </w:t>
      </w:r>
      <w:r w:rsidR="00404F34" w:rsidRPr="002F167A">
        <w:t xml:space="preserve">clause </w:t>
      </w:r>
      <w:r w:rsidR="0029097A" w:rsidRPr="002F167A">
        <w:fldChar w:fldCharType="begin"/>
      </w:r>
      <w:r w:rsidR="0029097A" w:rsidRPr="002F167A">
        <w:instrText xml:space="preserve"> REF _Ref433358178 \r \h  \* MERGEFORMAT </w:instrText>
      </w:r>
      <w:r w:rsidR="0029097A" w:rsidRPr="002F167A">
        <w:fldChar w:fldCharType="separate"/>
      </w:r>
      <w:r w:rsidR="00FA67FE">
        <w:t>21.1</w:t>
      </w:r>
      <w:r w:rsidR="0029097A" w:rsidRPr="002F167A">
        <w:fldChar w:fldCharType="end"/>
      </w:r>
      <w:r w:rsidR="0029097A" w:rsidRPr="002F167A">
        <w:t xml:space="preserve"> </w:t>
      </w:r>
      <w:r w:rsidR="008F186D" w:rsidRPr="002F167A">
        <w:t>if an E</w:t>
      </w:r>
      <w:r w:rsidR="004268F7" w:rsidRPr="002F167A">
        <w:t xml:space="preserve">mployee is on any type of leave, </w:t>
      </w:r>
      <w:r w:rsidR="005D6606" w:rsidRPr="002F167A">
        <w:t xml:space="preserve">absent </w:t>
      </w:r>
      <w:r w:rsidR="004268F7" w:rsidRPr="002F167A">
        <w:t xml:space="preserve">on workers compensation or subject to performance management. </w:t>
      </w:r>
    </w:p>
    <w:p w14:paraId="5E51BF12" w14:textId="7EFA0A42" w:rsidR="004268F7" w:rsidRPr="002F167A" w:rsidRDefault="008F186D" w:rsidP="00FF6FE9">
      <w:pPr>
        <w:pStyle w:val="Heading3"/>
        <w:ind w:left="1418" w:hanging="709"/>
      </w:pPr>
      <w:r w:rsidRPr="002F167A">
        <w:t>When an E</w:t>
      </w:r>
      <w:r w:rsidR="004268F7" w:rsidRPr="002F167A">
        <w:t xml:space="preserve">mployee is training / consolidating in an additional service, </w:t>
      </w:r>
      <w:r w:rsidR="007D118C">
        <w:t>TZV</w:t>
      </w:r>
      <w:r w:rsidR="004268F7" w:rsidRPr="002F167A">
        <w:t xml:space="preserve"> will provide an Employee with 12 hours in their </w:t>
      </w:r>
      <w:r w:rsidR="00EC10D3" w:rsidRPr="002F167A">
        <w:t>Primary</w:t>
      </w:r>
      <w:r w:rsidR="004268F7" w:rsidRPr="002F167A">
        <w:t xml:space="preserve"> </w:t>
      </w:r>
      <w:r w:rsidR="00EC10D3" w:rsidRPr="002F167A">
        <w:t>Stream</w:t>
      </w:r>
      <w:r w:rsidR="004268F7" w:rsidRPr="002F167A">
        <w:t>.</w:t>
      </w:r>
    </w:p>
    <w:p w14:paraId="011C08DC" w14:textId="1AF318D2" w:rsidR="00373934" w:rsidRPr="002F167A" w:rsidRDefault="007D118C" w:rsidP="00FF6FE9">
      <w:pPr>
        <w:pStyle w:val="Heading3"/>
        <w:ind w:left="1418" w:hanging="709"/>
      </w:pPr>
      <w:r>
        <w:t>TZV</w:t>
      </w:r>
      <w:r w:rsidR="00373934" w:rsidRPr="002F167A">
        <w:t xml:space="preserve"> will not compel </w:t>
      </w:r>
      <w:r w:rsidR="00B15265" w:rsidRPr="002F167A">
        <w:t>M</w:t>
      </w:r>
      <w:r w:rsidR="00373934" w:rsidRPr="002F167A">
        <w:t>ulti-skilled Call-taker WPT and Call-taker and Dispatcher WPT to train in their additional service if they do not have a sufficient level of comfort in their own skill level to do so.</w:t>
      </w:r>
    </w:p>
    <w:p w14:paraId="2B8C81F1" w14:textId="77777777" w:rsidR="00E3293B" w:rsidRPr="002F167A" w:rsidRDefault="00E3293B" w:rsidP="00FF6FE9">
      <w:pPr>
        <w:pStyle w:val="Heading1"/>
        <w:widowControl w:val="0"/>
        <w:ind w:left="709" w:hanging="709"/>
      </w:pPr>
      <w:bookmarkStart w:id="141" w:name="_Toc163655689"/>
      <w:bookmarkStart w:id="142" w:name="_Toc170728798"/>
      <w:r w:rsidRPr="002F167A">
        <w:t>Duties</w:t>
      </w:r>
      <w:bookmarkEnd w:id="141"/>
      <w:bookmarkEnd w:id="142"/>
    </w:p>
    <w:p w14:paraId="4861BFDC" w14:textId="77777777" w:rsidR="00E3293B" w:rsidRPr="002F167A" w:rsidRDefault="00E3293B" w:rsidP="00FF6FE9">
      <w:pPr>
        <w:pStyle w:val="Heading2"/>
        <w:widowControl w:val="0"/>
        <w:ind w:left="709" w:hanging="709"/>
        <w:rPr>
          <w:b w:val="0"/>
        </w:rPr>
      </w:pPr>
      <w:r w:rsidRPr="002F167A">
        <w:rPr>
          <w:b w:val="0"/>
        </w:rPr>
        <w:t>Employees will undertake those duties as outlined in individual job / position descriptions together with any other reasonable duties which may be assigned to them from time to time which are within the scope of their training and competence.</w:t>
      </w:r>
    </w:p>
    <w:p w14:paraId="690A40EF" w14:textId="41853269" w:rsidR="00E3293B" w:rsidRPr="002F167A" w:rsidRDefault="00E3293B" w:rsidP="00D64B6F">
      <w:pPr>
        <w:pStyle w:val="Heading2"/>
        <w:keepNext w:val="0"/>
        <w:widowControl w:val="0"/>
        <w:ind w:left="709" w:hanging="709"/>
        <w:rPr>
          <w:b w:val="0"/>
        </w:rPr>
      </w:pPr>
      <w:r w:rsidRPr="002F167A">
        <w:rPr>
          <w:b w:val="0"/>
        </w:rPr>
        <w:t xml:space="preserve">Because of the nature of the services provided by </w:t>
      </w:r>
      <w:r w:rsidR="007D118C">
        <w:rPr>
          <w:b w:val="0"/>
        </w:rPr>
        <w:t>TZV</w:t>
      </w:r>
      <w:r w:rsidRPr="002F167A">
        <w:rPr>
          <w:b w:val="0"/>
        </w:rPr>
        <w:t xml:space="preserve"> to its </w:t>
      </w:r>
      <w:r w:rsidR="008F186D" w:rsidRPr="002F167A">
        <w:rPr>
          <w:b w:val="0"/>
        </w:rPr>
        <w:t>C</w:t>
      </w:r>
      <w:r w:rsidRPr="002F167A">
        <w:rPr>
          <w:b w:val="0"/>
        </w:rPr>
        <w:t xml:space="preserve">ustomers and the recognised need to maintain emergency communication services without interruption, </w:t>
      </w:r>
      <w:r w:rsidR="008F186D" w:rsidRPr="002F167A">
        <w:rPr>
          <w:b w:val="0"/>
        </w:rPr>
        <w:t>E</w:t>
      </w:r>
      <w:r w:rsidRPr="002F167A">
        <w:rPr>
          <w:b w:val="0"/>
        </w:rPr>
        <w:t xml:space="preserve">mployees shall provide coverage as and when requested by </w:t>
      </w:r>
      <w:r w:rsidR="007D118C">
        <w:rPr>
          <w:b w:val="0"/>
        </w:rPr>
        <w:t>TZV</w:t>
      </w:r>
      <w:r w:rsidRPr="002F167A">
        <w:rPr>
          <w:b w:val="0"/>
        </w:rPr>
        <w:t xml:space="preserve">, regardless of planned rostering arrangements.  Such coverage shall not be unreasonably requested or withheld and will be subject to clause </w:t>
      </w:r>
      <w:r w:rsidR="00ED4E3A" w:rsidRPr="002F167A">
        <w:rPr>
          <w:b w:val="0"/>
        </w:rPr>
        <w:fldChar w:fldCharType="begin"/>
      </w:r>
      <w:r w:rsidR="00ED4E3A" w:rsidRPr="002F167A">
        <w:rPr>
          <w:b w:val="0"/>
        </w:rPr>
        <w:instrText xml:space="preserve"> REF _Ref433192251 \w \h </w:instrText>
      </w:r>
      <w:r w:rsidR="00FF6FE9" w:rsidRPr="002F167A">
        <w:rPr>
          <w:b w:val="0"/>
        </w:rPr>
        <w:instrText xml:space="preserve"> \* MERGEFORMAT </w:instrText>
      </w:r>
      <w:r w:rsidR="00ED4E3A" w:rsidRPr="002F167A">
        <w:rPr>
          <w:b w:val="0"/>
        </w:rPr>
      </w:r>
      <w:r w:rsidR="00ED4E3A" w:rsidRPr="002F167A">
        <w:rPr>
          <w:b w:val="0"/>
        </w:rPr>
        <w:fldChar w:fldCharType="separate"/>
      </w:r>
      <w:r w:rsidR="00FA67FE">
        <w:rPr>
          <w:b w:val="0"/>
        </w:rPr>
        <w:t>29.2</w:t>
      </w:r>
      <w:r w:rsidR="00ED4E3A" w:rsidRPr="002F167A">
        <w:rPr>
          <w:b w:val="0"/>
        </w:rPr>
        <w:fldChar w:fldCharType="end"/>
      </w:r>
      <w:r w:rsidR="00B15265" w:rsidRPr="002F167A">
        <w:rPr>
          <w:b w:val="0"/>
        </w:rPr>
        <w:t xml:space="preserve"> (reasonable overtime clause)</w:t>
      </w:r>
      <w:r w:rsidR="00F725BF" w:rsidRPr="002F167A">
        <w:rPr>
          <w:b w:val="0"/>
        </w:rPr>
        <w:t>.</w:t>
      </w:r>
    </w:p>
    <w:p w14:paraId="496A0975" w14:textId="77777777" w:rsidR="00E3293B" w:rsidRPr="002F167A" w:rsidRDefault="008C660C" w:rsidP="00BB4D25">
      <w:pPr>
        <w:pStyle w:val="Heading1"/>
        <w:keepNext w:val="0"/>
        <w:widowControl w:val="0"/>
        <w:ind w:left="709" w:hanging="709"/>
      </w:pPr>
      <w:bookmarkStart w:id="143" w:name="_Toc163655690"/>
      <w:bookmarkStart w:id="144" w:name="_Toc170728799"/>
      <w:r w:rsidRPr="002F167A">
        <w:t>Exclusivity o</w:t>
      </w:r>
      <w:r w:rsidR="00E3293B" w:rsidRPr="002F167A">
        <w:t>f Employment</w:t>
      </w:r>
      <w:bookmarkEnd w:id="143"/>
      <w:bookmarkEnd w:id="144"/>
    </w:p>
    <w:p w14:paraId="03F9B848" w14:textId="065634A2" w:rsidR="00E3293B" w:rsidRPr="002F167A" w:rsidRDefault="00E3293B" w:rsidP="00D64B6F">
      <w:pPr>
        <w:pStyle w:val="Heading2"/>
        <w:keepNext w:val="0"/>
        <w:widowControl w:val="0"/>
        <w:ind w:left="709" w:hanging="709"/>
        <w:rPr>
          <w:b w:val="0"/>
        </w:rPr>
      </w:pPr>
      <w:r w:rsidRPr="002F167A">
        <w:rPr>
          <w:b w:val="0"/>
        </w:rPr>
        <w:t xml:space="preserve">For the duration of employment with </w:t>
      </w:r>
      <w:r w:rsidR="007D118C">
        <w:rPr>
          <w:b w:val="0"/>
        </w:rPr>
        <w:t>TZV</w:t>
      </w:r>
      <w:r w:rsidRPr="002F167A">
        <w:rPr>
          <w:b w:val="0"/>
        </w:rPr>
        <w:t xml:space="preserve">, </w:t>
      </w:r>
      <w:r w:rsidR="008F186D" w:rsidRPr="002F167A">
        <w:rPr>
          <w:b w:val="0"/>
        </w:rPr>
        <w:t>E</w:t>
      </w:r>
      <w:r w:rsidRPr="002F167A">
        <w:rPr>
          <w:b w:val="0"/>
        </w:rPr>
        <w:t xml:space="preserve">mployees, other than casuals, will not undertake any other employment, office, or remunerative work, or honorary or voluntary activity (e.g. CFA or SES), which could in any way impinge upon, detract from, interfere with, or otherwise restrict their ability to effectively and efficiently carry out their </w:t>
      </w:r>
      <w:r w:rsidR="007D118C">
        <w:rPr>
          <w:b w:val="0"/>
        </w:rPr>
        <w:t>TZV</w:t>
      </w:r>
      <w:r w:rsidRPr="002F167A">
        <w:rPr>
          <w:b w:val="0"/>
        </w:rPr>
        <w:t xml:space="preserve"> duties and responsibilities.</w:t>
      </w:r>
    </w:p>
    <w:p w14:paraId="1E1F4F6A" w14:textId="47095A19" w:rsidR="00E3293B" w:rsidRPr="002F167A" w:rsidRDefault="00E3293B" w:rsidP="00D64B6F">
      <w:pPr>
        <w:pStyle w:val="Heading2"/>
        <w:keepNext w:val="0"/>
        <w:widowControl w:val="0"/>
        <w:ind w:left="709" w:hanging="709"/>
        <w:rPr>
          <w:b w:val="0"/>
        </w:rPr>
      </w:pPr>
      <w:r w:rsidRPr="002F167A">
        <w:rPr>
          <w:b w:val="0"/>
        </w:rPr>
        <w:lastRenderedPageBreak/>
        <w:t xml:space="preserve">Employees shall not, for the duration of their employment, set themselves up or engage in private business or undertake other employment in direct or indirect competition with </w:t>
      </w:r>
      <w:r w:rsidR="007D118C">
        <w:rPr>
          <w:b w:val="0"/>
        </w:rPr>
        <w:t>TZV</w:t>
      </w:r>
      <w:r w:rsidRPr="002F167A">
        <w:rPr>
          <w:b w:val="0"/>
        </w:rPr>
        <w:t xml:space="preserve">, or in any other way engage in any business or employment which may lead to a conflict of interest with </w:t>
      </w:r>
      <w:r w:rsidR="007D118C">
        <w:rPr>
          <w:b w:val="0"/>
        </w:rPr>
        <w:t>TZV</w:t>
      </w:r>
      <w:r w:rsidRPr="002F167A">
        <w:rPr>
          <w:b w:val="0"/>
        </w:rPr>
        <w:t>.</w:t>
      </w:r>
    </w:p>
    <w:p w14:paraId="32366442" w14:textId="77777777" w:rsidR="00E3293B" w:rsidRPr="002F167A" w:rsidRDefault="00822B13" w:rsidP="00BB4D25">
      <w:pPr>
        <w:pStyle w:val="Heading1"/>
        <w:keepNext w:val="0"/>
        <w:widowControl w:val="0"/>
        <w:ind w:left="709" w:hanging="709"/>
      </w:pPr>
      <w:bookmarkStart w:id="145" w:name="_Toc163655691"/>
      <w:bookmarkStart w:id="146" w:name="_Toc170728800"/>
      <w:r w:rsidRPr="002F167A">
        <w:t>Employee D</w:t>
      </w:r>
      <w:r w:rsidR="00E3293B" w:rsidRPr="002F167A">
        <w:t>evelopment</w:t>
      </w:r>
      <w:r w:rsidR="00496497" w:rsidRPr="002F167A">
        <w:t xml:space="preserve"> and Training</w:t>
      </w:r>
      <w:bookmarkEnd w:id="145"/>
      <w:bookmarkEnd w:id="146"/>
    </w:p>
    <w:p w14:paraId="6BB10E24" w14:textId="77777777" w:rsidR="00E3293B" w:rsidRPr="002F167A" w:rsidRDefault="00E3293B" w:rsidP="00D64B6F">
      <w:pPr>
        <w:pStyle w:val="Heading2"/>
        <w:keepNext w:val="0"/>
        <w:widowControl w:val="0"/>
        <w:ind w:left="709" w:hanging="709"/>
        <w:rPr>
          <w:b w:val="0"/>
        </w:rPr>
      </w:pPr>
      <w:r w:rsidRPr="002F167A">
        <w:rPr>
          <w:b w:val="0"/>
        </w:rPr>
        <w:t xml:space="preserve">The skills required and tasks undertaken to provide a 24 hour emergency service are of a specialist nature. The retention and motivation of competent, committed and trained </w:t>
      </w:r>
      <w:r w:rsidR="008F186D" w:rsidRPr="002F167A">
        <w:rPr>
          <w:b w:val="0"/>
        </w:rPr>
        <w:t>E</w:t>
      </w:r>
      <w:r w:rsidRPr="002F167A">
        <w:rPr>
          <w:b w:val="0"/>
        </w:rPr>
        <w:t>mployees is essential for the viable operation of the service.</w:t>
      </w:r>
    </w:p>
    <w:p w14:paraId="446E0957" w14:textId="3AA8105F" w:rsidR="00B74F8C" w:rsidRPr="002F167A" w:rsidRDefault="007D118C" w:rsidP="00B74F8C">
      <w:pPr>
        <w:pStyle w:val="Heading2"/>
        <w:keepNext w:val="0"/>
        <w:widowControl w:val="0"/>
        <w:ind w:left="709" w:hanging="709"/>
        <w:rPr>
          <w:b w:val="0"/>
        </w:rPr>
      </w:pPr>
      <w:r>
        <w:rPr>
          <w:b w:val="0"/>
        </w:rPr>
        <w:t>TZV</w:t>
      </w:r>
      <w:r w:rsidR="00E3293B" w:rsidRPr="002F167A">
        <w:rPr>
          <w:b w:val="0"/>
        </w:rPr>
        <w:t xml:space="preserve"> is committed to th</w:t>
      </w:r>
      <w:r w:rsidR="006132B8" w:rsidRPr="002F167A">
        <w:rPr>
          <w:b w:val="0"/>
        </w:rPr>
        <w:t>e maintenance of comprehensive p</w:t>
      </w:r>
      <w:r w:rsidR="00682B72" w:rsidRPr="002F167A">
        <w:rPr>
          <w:b w:val="0"/>
        </w:rPr>
        <w:t xml:space="preserve">erformance, </w:t>
      </w:r>
      <w:r w:rsidR="006132B8" w:rsidRPr="002F167A">
        <w:rPr>
          <w:b w:val="0"/>
        </w:rPr>
        <w:t>d</w:t>
      </w:r>
      <w:r w:rsidR="00682B72" w:rsidRPr="002F167A">
        <w:rPr>
          <w:b w:val="0"/>
        </w:rPr>
        <w:t xml:space="preserve">evelopment and </w:t>
      </w:r>
      <w:r w:rsidR="006132B8" w:rsidRPr="002F167A">
        <w:rPr>
          <w:b w:val="0"/>
        </w:rPr>
        <w:t>r</w:t>
      </w:r>
      <w:r w:rsidR="00E3293B" w:rsidRPr="002F167A">
        <w:rPr>
          <w:b w:val="0"/>
        </w:rPr>
        <w:t>eview programs which provide position descriptions for each classification and regular consultation on such issues as performance criteria and measurement and training and development requirements.  Employees will be notified in writing of successful</w:t>
      </w:r>
      <w:r w:rsidR="00682B72" w:rsidRPr="002F167A">
        <w:rPr>
          <w:b w:val="0"/>
        </w:rPr>
        <w:t xml:space="preserve"> completion of training program</w:t>
      </w:r>
      <w:r w:rsidR="00E3293B" w:rsidRPr="002F167A">
        <w:rPr>
          <w:b w:val="0"/>
        </w:rPr>
        <w:t>s and resultant accreditation.</w:t>
      </w:r>
      <w:r w:rsidR="00B74F8C" w:rsidRPr="002F167A">
        <w:rPr>
          <w:b w:val="0"/>
        </w:rPr>
        <w:t xml:space="preserve"> </w:t>
      </w:r>
    </w:p>
    <w:p w14:paraId="027876F0" w14:textId="0BB793D6" w:rsidR="00E3293B" w:rsidRPr="002F167A" w:rsidRDefault="00B74F8C" w:rsidP="00B74F8C">
      <w:pPr>
        <w:pStyle w:val="Heading2"/>
        <w:keepNext w:val="0"/>
        <w:widowControl w:val="0"/>
        <w:ind w:left="709" w:hanging="709"/>
        <w:rPr>
          <w:b w:val="0"/>
        </w:rPr>
      </w:pPr>
      <w:r w:rsidRPr="002F167A">
        <w:rPr>
          <w:b w:val="0"/>
        </w:rPr>
        <w:t xml:space="preserve">Within six months of the commencement of the Agreement, the parties will finalise through consultation, the new Workplace Trainer Model. The model will be made up primarily of on shift training delivery and will include the definition of the role, duties/roles, duration of off shift periods, time allocation to perform duties outside of course delivery, professional development time, supervision and transition arrangements. The model will be included in </w:t>
      </w:r>
      <w:r w:rsidR="007D118C">
        <w:rPr>
          <w:b w:val="0"/>
        </w:rPr>
        <w:t>TZV</w:t>
      </w:r>
      <w:r w:rsidRPr="002F167A">
        <w:rPr>
          <w:b w:val="0"/>
        </w:rPr>
        <w:t xml:space="preserve">’s Training Policy. </w:t>
      </w:r>
    </w:p>
    <w:p w14:paraId="5C988901" w14:textId="06AAB8BF" w:rsidR="00BA1D75" w:rsidRPr="002F167A" w:rsidRDefault="00496497" w:rsidP="009967EE">
      <w:pPr>
        <w:pStyle w:val="Heading2"/>
        <w:keepNext w:val="0"/>
        <w:widowControl w:val="0"/>
        <w:ind w:left="709" w:hanging="709"/>
        <w:rPr>
          <w:b w:val="0"/>
        </w:rPr>
      </w:pPr>
      <w:bookmarkStart w:id="147" w:name="_Ref433192255"/>
      <w:r w:rsidRPr="002F167A">
        <w:rPr>
          <w:b w:val="0"/>
        </w:rPr>
        <w:t xml:space="preserve">The length of course, learner/trainer ratios and breaks between courses are specified in </w:t>
      </w:r>
      <w:r w:rsidR="007D118C">
        <w:rPr>
          <w:b w:val="0"/>
        </w:rPr>
        <w:t>TZV</w:t>
      </w:r>
      <w:r w:rsidRPr="002F167A">
        <w:rPr>
          <w:b w:val="0"/>
        </w:rPr>
        <w:t xml:space="preserve">'s Training Policy. </w:t>
      </w:r>
    </w:p>
    <w:p w14:paraId="62779267" w14:textId="706658C4" w:rsidR="003219CC" w:rsidRPr="002F167A" w:rsidRDefault="00B74F8C" w:rsidP="009967EE">
      <w:pPr>
        <w:pStyle w:val="Heading2"/>
        <w:keepNext w:val="0"/>
        <w:widowControl w:val="0"/>
        <w:ind w:left="709" w:hanging="709"/>
        <w:rPr>
          <w:b w:val="0"/>
        </w:rPr>
      </w:pPr>
      <w:r w:rsidRPr="002F167A">
        <w:rPr>
          <w:b w:val="0"/>
        </w:rPr>
        <w:t>The</w:t>
      </w:r>
      <w:r w:rsidR="00C468CC" w:rsidRPr="002F167A">
        <w:rPr>
          <w:b w:val="0"/>
        </w:rPr>
        <w:t xml:space="preserve"> Workplace Trainer Model will include the following: </w:t>
      </w:r>
      <w:r w:rsidRPr="002F167A">
        <w:rPr>
          <w:b w:val="0"/>
        </w:rPr>
        <w:t xml:space="preserve"> </w:t>
      </w:r>
      <w:bookmarkStart w:id="148" w:name="_Hlk174436222"/>
    </w:p>
    <w:bookmarkEnd w:id="148"/>
    <w:p w14:paraId="2038629F" w14:textId="5C34B069" w:rsidR="00A739BC" w:rsidRPr="002F167A" w:rsidRDefault="00A739BC" w:rsidP="007559A3">
      <w:pPr>
        <w:pStyle w:val="Heading3"/>
        <w:widowControl w:val="0"/>
        <w:ind w:left="1701" w:hanging="992"/>
        <w:rPr>
          <w:iCs/>
        </w:rPr>
      </w:pPr>
      <w:r w:rsidRPr="002F167A">
        <w:rPr>
          <w:iCs/>
        </w:rPr>
        <w:t>the training model will consist primarily</w:t>
      </w:r>
      <w:r w:rsidR="00E03ED9" w:rsidRPr="002F167A">
        <w:rPr>
          <w:iCs/>
        </w:rPr>
        <w:t xml:space="preserve"> of training conducted by On-Shift</w:t>
      </w:r>
      <w:r w:rsidR="00447575" w:rsidRPr="002F167A">
        <w:rPr>
          <w:iCs/>
        </w:rPr>
        <w:t xml:space="preserve"> Workplace</w:t>
      </w:r>
      <w:r w:rsidR="00E03ED9" w:rsidRPr="002F167A">
        <w:rPr>
          <w:iCs/>
        </w:rPr>
        <w:t xml:space="preserve"> Trainers</w:t>
      </w:r>
      <w:r w:rsidRPr="002F167A">
        <w:rPr>
          <w:iCs/>
        </w:rPr>
        <w:t xml:space="preserve"> </w:t>
      </w:r>
      <w:r w:rsidR="001B4882" w:rsidRPr="002F167A">
        <w:rPr>
          <w:iCs/>
        </w:rPr>
        <w:t>(with limited</w:t>
      </w:r>
      <w:r w:rsidR="00E03ED9" w:rsidRPr="002F167A">
        <w:rPr>
          <w:iCs/>
        </w:rPr>
        <w:t xml:space="preserve"> training being conducted by Off-Shift </w:t>
      </w:r>
      <w:r w:rsidR="00447575" w:rsidRPr="002F167A">
        <w:rPr>
          <w:iCs/>
        </w:rPr>
        <w:t xml:space="preserve">Workplace </w:t>
      </w:r>
      <w:r w:rsidR="00E03ED9" w:rsidRPr="002F167A">
        <w:rPr>
          <w:iCs/>
        </w:rPr>
        <w:t>Trainers</w:t>
      </w:r>
      <w:r w:rsidR="001B4882" w:rsidRPr="002F167A">
        <w:rPr>
          <w:iCs/>
        </w:rPr>
        <w:t xml:space="preserve">) </w:t>
      </w:r>
      <w:r w:rsidRPr="002F167A">
        <w:rPr>
          <w:iCs/>
        </w:rPr>
        <w:t xml:space="preserve">and will include definitions for the duties/roles, duration of off-shift </w:t>
      </w:r>
      <w:r w:rsidR="00E03ED9" w:rsidRPr="002F167A">
        <w:rPr>
          <w:iCs/>
        </w:rPr>
        <w:t xml:space="preserve">training </w:t>
      </w:r>
      <w:r w:rsidRPr="002F167A">
        <w:rPr>
          <w:iCs/>
        </w:rPr>
        <w:t>periods, time allocation to perform duties outside of course delivery, professional development time, supervision and transition arrangements;</w:t>
      </w:r>
    </w:p>
    <w:p w14:paraId="7BDA7848" w14:textId="74E0384B" w:rsidR="00B8567C" w:rsidRPr="002F167A" w:rsidRDefault="00B8567C" w:rsidP="007559A3">
      <w:pPr>
        <w:pStyle w:val="Heading3"/>
        <w:widowControl w:val="0"/>
        <w:ind w:left="1701" w:hanging="992"/>
        <w:rPr>
          <w:iCs/>
        </w:rPr>
      </w:pPr>
      <w:r w:rsidRPr="002F167A">
        <w:rPr>
          <w:iCs/>
        </w:rPr>
        <w:t>current Off-Shift Workplace Trainers will retain their present entitlements and working arrangements (unless varied by agreement);</w:t>
      </w:r>
    </w:p>
    <w:p w14:paraId="2E2C3924" w14:textId="385B34E7" w:rsidR="00A739BC" w:rsidRPr="002F167A" w:rsidRDefault="001B4882" w:rsidP="007559A3">
      <w:pPr>
        <w:pStyle w:val="Heading3"/>
        <w:widowControl w:val="0"/>
        <w:ind w:left="1701" w:hanging="992"/>
        <w:rPr>
          <w:iCs/>
        </w:rPr>
      </w:pPr>
      <w:bookmarkStart w:id="149" w:name="_Hlk174014866"/>
      <w:r w:rsidRPr="002F167A">
        <w:rPr>
          <w:iCs/>
        </w:rPr>
        <w:t xml:space="preserve">all </w:t>
      </w:r>
      <w:bookmarkStart w:id="150" w:name="_Hlk174436555"/>
      <w:r w:rsidRPr="002F167A">
        <w:rPr>
          <w:iCs/>
        </w:rPr>
        <w:t xml:space="preserve">future trainers will be paid entitlements including equivalent shift allowances, retain access to ROT/WIL and will not be worse off during the periods they are rostered off-shift for training or training related duties </w:t>
      </w:r>
      <w:r w:rsidRPr="00E67AB8">
        <w:rPr>
          <w:iCs/>
        </w:rPr>
        <w:t xml:space="preserve">(with no impact to current </w:t>
      </w:r>
      <w:r w:rsidR="00E03ED9" w:rsidRPr="00E67AB8">
        <w:rPr>
          <w:iCs/>
        </w:rPr>
        <w:t>O</w:t>
      </w:r>
      <w:r w:rsidRPr="00E67AB8">
        <w:rPr>
          <w:iCs/>
        </w:rPr>
        <w:t>n-</w:t>
      </w:r>
      <w:r w:rsidR="00E03ED9" w:rsidRPr="00E67AB8">
        <w:rPr>
          <w:iCs/>
        </w:rPr>
        <w:t>S</w:t>
      </w:r>
      <w:r w:rsidRPr="00E67AB8">
        <w:rPr>
          <w:iCs/>
        </w:rPr>
        <w:t>hift</w:t>
      </w:r>
      <w:r w:rsidR="00447575" w:rsidRPr="00E67AB8">
        <w:rPr>
          <w:iCs/>
        </w:rPr>
        <w:t xml:space="preserve"> Workplace</w:t>
      </w:r>
      <w:r w:rsidRPr="00E67AB8">
        <w:rPr>
          <w:iCs/>
        </w:rPr>
        <w:t xml:space="preserve"> </w:t>
      </w:r>
      <w:r w:rsidR="00E03ED9" w:rsidRPr="00E67AB8">
        <w:rPr>
          <w:iCs/>
        </w:rPr>
        <w:t>T</w:t>
      </w:r>
      <w:r w:rsidRPr="00E67AB8">
        <w:rPr>
          <w:iCs/>
        </w:rPr>
        <w:t>rainer conditions);</w:t>
      </w:r>
      <w:bookmarkEnd w:id="150"/>
    </w:p>
    <w:bookmarkEnd w:id="149"/>
    <w:p w14:paraId="7198E993" w14:textId="3D6D3C24" w:rsidR="001B4882" w:rsidRPr="002F167A" w:rsidRDefault="001B4882" w:rsidP="009967EE">
      <w:pPr>
        <w:pStyle w:val="Heading3"/>
        <w:widowControl w:val="0"/>
        <w:ind w:left="1701" w:hanging="992"/>
        <w:rPr>
          <w:iCs/>
        </w:rPr>
      </w:pPr>
      <w:r w:rsidRPr="002F167A">
        <w:rPr>
          <w:iCs/>
        </w:rPr>
        <w:t xml:space="preserve">no new </w:t>
      </w:r>
      <w:r w:rsidR="00E03ED9" w:rsidRPr="002F167A">
        <w:rPr>
          <w:iCs/>
        </w:rPr>
        <w:t>O</w:t>
      </w:r>
      <w:r w:rsidRPr="002F167A">
        <w:rPr>
          <w:iCs/>
        </w:rPr>
        <w:t>n-</w:t>
      </w:r>
      <w:r w:rsidR="00E03ED9" w:rsidRPr="002F167A">
        <w:rPr>
          <w:iCs/>
        </w:rPr>
        <w:t>S</w:t>
      </w:r>
      <w:r w:rsidRPr="002F167A">
        <w:rPr>
          <w:iCs/>
        </w:rPr>
        <w:t>hift</w:t>
      </w:r>
      <w:r w:rsidR="00447575" w:rsidRPr="002F167A">
        <w:rPr>
          <w:iCs/>
        </w:rPr>
        <w:t xml:space="preserve"> Workplace</w:t>
      </w:r>
      <w:r w:rsidRPr="002F167A">
        <w:rPr>
          <w:iCs/>
        </w:rPr>
        <w:t xml:space="preserve"> </w:t>
      </w:r>
      <w:r w:rsidR="00E03ED9" w:rsidRPr="002F167A">
        <w:rPr>
          <w:iCs/>
        </w:rPr>
        <w:t>T</w:t>
      </w:r>
      <w:r w:rsidRPr="002F167A">
        <w:rPr>
          <w:iCs/>
        </w:rPr>
        <w:t>rainers will be moved off-shift permanently;</w:t>
      </w:r>
    </w:p>
    <w:p w14:paraId="1245A1E5" w14:textId="22A8F9FC" w:rsidR="001B4882" w:rsidRPr="002F167A" w:rsidRDefault="001B4882" w:rsidP="007559A3">
      <w:pPr>
        <w:pStyle w:val="Heading3"/>
        <w:widowControl w:val="0"/>
        <w:ind w:left="1701" w:hanging="992"/>
        <w:rPr>
          <w:iCs/>
        </w:rPr>
      </w:pPr>
      <w:r w:rsidRPr="002F167A">
        <w:rPr>
          <w:iCs/>
        </w:rPr>
        <w:t xml:space="preserve">Workplace Trainers will be selected for training/assessment work </w:t>
      </w:r>
      <w:r w:rsidR="009967EE" w:rsidRPr="002F167A">
        <w:rPr>
          <w:iCs/>
        </w:rPr>
        <w:t>at least</w:t>
      </w:r>
      <w:r w:rsidRPr="002F167A">
        <w:rPr>
          <w:iCs/>
        </w:rPr>
        <w:t xml:space="preserve"> eight weeks in advance </w:t>
      </w:r>
      <w:r w:rsidR="00CF1E60" w:rsidRPr="002F167A">
        <w:rPr>
          <w:iCs/>
        </w:rPr>
        <w:t>(inclu</w:t>
      </w:r>
      <w:r w:rsidR="0000376E" w:rsidRPr="002F167A">
        <w:rPr>
          <w:iCs/>
        </w:rPr>
        <w:t xml:space="preserve">sive </w:t>
      </w:r>
      <w:r w:rsidR="00CF1E60" w:rsidRPr="002F167A">
        <w:rPr>
          <w:iCs/>
        </w:rPr>
        <w:t>of a</w:t>
      </w:r>
      <w:r w:rsidR="0000376E" w:rsidRPr="002F167A">
        <w:rPr>
          <w:iCs/>
        </w:rPr>
        <w:t>ny</w:t>
      </w:r>
      <w:r w:rsidR="00CF1E60" w:rsidRPr="002F167A">
        <w:rPr>
          <w:iCs/>
        </w:rPr>
        <w:t xml:space="preserve"> requirement to change their roster to complete off-shift training duties) </w:t>
      </w:r>
      <w:r w:rsidRPr="002F167A">
        <w:rPr>
          <w:iCs/>
        </w:rPr>
        <w:t>and will be provided equitable opportunities to conduct training and assessment;</w:t>
      </w:r>
      <w:r w:rsidR="00B8567C" w:rsidRPr="002F167A">
        <w:rPr>
          <w:iCs/>
        </w:rPr>
        <w:t xml:space="preserve"> </w:t>
      </w:r>
    </w:p>
    <w:p w14:paraId="14607A7A" w14:textId="05A7089A" w:rsidR="003879B7" w:rsidRPr="002F167A" w:rsidRDefault="00CF1E60" w:rsidP="009967EE">
      <w:pPr>
        <w:pStyle w:val="Heading3"/>
        <w:widowControl w:val="0"/>
        <w:ind w:left="1701" w:hanging="992"/>
        <w:rPr>
          <w:iCs/>
        </w:rPr>
      </w:pPr>
      <w:r w:rsidRPr="002F167A">
        <w:rPr>
          <w:iCs/>
        </w:rPr>
        <w:t>Workplace Trainers will be provided with a minimum break of 60 hours when moving back on shift after off</w:t>
      </w:r>
      <w:r w:rsidR="0000376E" w:rsidRPr="002F167A">
        <w:rPr>
          <w:iCs/>
        </w:rPr>
        <w:t>-</w:t>
      </w:r>
      <w:r w:rsidRPr="002F167A">
        <w:rPr>
          <w:iCs/>
        </w:rPr>
        <w:t>shi</w:t>
      </w:r>
      <w:r w:rsidR="0000376E" w:rsidRPr="002F167A">
        <w:rPr>
          <w:iCs/>
        </w:rPr>
        <w:t>f</w:t>
      </w:r>
      <w:r w:rsidRPr="002F167A">
        <w:rPr>
          <w:iCs/>
        </w:rPr>
        <w:t>t training</w:t>
      </w:r>
      <w:r w:rsidR="00DF1A41" w:rsidRPr="002F167A">
        <w:rPr>
          <w:iCs/>
        </w:rPr>
        <w:t>;</w:t>
      </w:r>
      <w:r w:rsidR="00B15265" w:rsidRPr="002F167A">
        <w:rPr>
          <w:iCs/>
        </w:rPr>
        <w:t xml:space="preserve"> and</w:t>
      </w:r>
    </w:p>
    <w:p w14:paraId="2D8EFFDD" w14:textId="6C60A394" w:rsidR="00DF1A41" w:rsidRPr="002F167A" w:rsidRDefault="00DF1A41" w:rsidP="009967EE">
      <w:pPr>
        <w:pStyle w:val="Heading3"/>
        <w:widowControl w:val="0"/>
        <w:ind w:left="1701" w:hanging="992"/>
        <w:rPr>
          <w:iCs/>
        </w:rPr>
      </w:pPr>
      <w:r w:rsidRPr="002F167A">
        <w:rPr>
          <w:iCs/>
        </w:rPr>
        <w:t>where a</w:t>
      </w:r>
      <w:r w:rsidR="00EC10D3" w:rsidRPr="002F167A">
        <w:rPr>
          <w:iCs/>
        </w:rPr>
        <w:t xml:space="preserve"> </w:t>
      </w:r>
      <w:r w:rsidR="00F212FC" w:rsidRPr="002F167A">
        <w:rPr>
          <w:iCs/>
        </w:rPr>
        <w:t xml:space="preserve">Workplace Trainer </w:t>
      </w:r>
      <w:r w:rsidR="00C76A2F" w:rsidRPr="002F167A">
        <w:rPr>
          <w:iCs/>
        </w:rPr>
        <w:t xml:space="preserve"> has a</w:t>
      </w:r>
      <w:r w:rsidRPr="002F167A">
        <w:rPr>
          <w:iCs/>
        </w:rPr>
        <w:t xml:space="preserve"> Cert IV</w:t>
      </w:r>
      <w:r w:rsidR="00C76A2F" w:rsidRPr="002F167A">
        <w:rPr>
          <w:iCs/>
        </w:rPr>
        <w:t>,</w:t>
      </w:r>
      <w:r w:rsidRPr="002F167A">
        <w:rPr>
          <w:iCs/>
        </w:rPr>
        <w:t xml:space="preserve"> they will be </w:t>
      </w:r>
      <w:r w:rsidR="00EC10D3" w:rsidRPr="002F167A">
        <w:rPr>
          <w:iCs/>
        </w:rPr>
        <w:t xml:space="preserve">given preference </w:t>
      </w:r>
      <w:r w:rsidRPr="002F167A">
        <w:rPr>
          <w:iCs/>
        </w:rPr>
        <w:t>as lead trainer or assessor.</w:t>
      </w:r>
    </w:p>
    <w:p w14:paraId="15AD8835" w14:textId="26CC8E27" w:rsidR="00B74F8C" w:rsidRPr="002F167A" w:rsidRDefault="00B74F8C" w:rsidP="00B74F8C">
      <w:pPr>
        <w:pStyle w:val="Heading2"/>
        <w:keepNext w:val="0"/>
        <w:widowControl w:val="0"/>
        <w:ind w:left="709" w:hanging="709"/>
        <w:rPr>
          <w:b w:val="0"/>
        </w:rPr>
      </w:pPr>
      <w:r w:rsidRPr="002F167A">
        <w:rPr>
          <w:b w:val="0"/>
        </w:rPr>
        <w:t>Proposed changes to the</w:t>
      </w:r>
      <w:r w:rsidR="00217A6A" w:rsidRPr="002F167A">
        <w:rPr>
          <w:b w:val="0"/>
        </w:rPr>
        <w:t xml:space="preserve"> </w:t>
      </w:r>
      <w:r w:rsidR="007D118C">
        <w:rPr>
          <w:b w:val="0"/>
        </w:rPr>
        <w:t>TZV</w:t>
      </w:r>
      <w:r w:rsidRPr="002F167A">
        <w:rPr>
          <w:b w:val="0"/>
        </w:rPr>
        <w:t xml:space="preserve"> Training Policy, including those to the</w:t>
      </w:r>
      <w:r w:rsidR="00C468CC" w:rsidRPr="002F167A">
        <w:rPr>
          <w:b w:val="0"/>
        </w:rPr>
        <w:t xml:space="preserve"> Workplace Trainer</w:t>
      </w:r>
      <w:r w:rsidRPr="002F167A">
        <w:rPr>
          <w:b w:val="0"/>
        </w:rPr>
        <w:t xml:space="preserve"> Model in clause 24.5</w:t>
      </w:r>
      <w:r w:rsidR="00CE12D9" w:rsidRPr="002F167A">
        <w:rPr>
          <w:b w:val="0"/>
        </w:rPr>
        <w:t>,</w:t>
      </w:r>
      <w:r w:rsidRPr="002F167A">
        <w:rPr>
          <w:b w:val="0"/>
        </w:rPr>
        <w:t xml:space="preserve"> will be subject to consultation with the parties to this Agreement pursuant to the consultative arrangements under clause </w:t>
      </w:r>
      <w:bookmarkStart w:id="151" w:name="_Hlk174436136"/>
      <w:r w:rsidR="00D14209">
        <w:rPr>
          <w:b w:val="0"/>
        </w:rPr>
        <w:t>32</w:t>
      </w:r>
      <w:bookmarkEnd w:id="151"/>
      <w:r w:rsidR="00E67AB8">
        <w:rPr>
          <w:b w:val="0"/>
        </w:rPr>
        <w:t xml:space="preserve"> </w:t>
      </w:r>
      <w:r w:rsidRPr="002F167A">
        <w:rPr>
          <w:b w:val="0"/>
        </w:rPr>
        <w:t xml:space="preserve">(Union Consultative Committee) within six months of the commencement of this Agreement.  </w:t>
      </w:r>
    </w:p>
    <w:p w14:paraId="54475B35" w14:textId="17C4F600" w:rsidR="00E3293B" w:rsidRPr="002F167A" w:rsidRDefault="00E3293B" w:rsidP="00D64B6F">
      <w:pPr>
        <w:pStyle w:val="Heading2"/>
        <w:keepNext w:val="0"/>
        <w:widowControl w:val="0"/>
        <w:ind w:left="709" w:hanging="709"/>
        <w:rPr>
          <w:b w:val="0"/>
        </w:rPr>
      </w:pPr>
      <w:r w:rsidRPr="002F167A">
        <w:rPr>
          <w:b w:val="0"/>
        </w:rPr>
        <w:t xml:space="preserve">Employees are entitled to undertake training to qualify or progress towards qualifying for advancement to </w:t>
      </w:r>
      <w:r w:rsidRPr="002F167A">
        <w:rPr>
          <w:b w:val="0"/>
        </w:rPr>
        <w:lastRenderedPageBreak/>
        <w:t xml:space="preserve">a higher classification covered by this Agreement, subject to training resource capacity, </w:t>
      </w:r>
      <w:r w:rsidR="007D118C">
        <w:rPr>
          <w:b w:val="0"/>
        </w:rPr>
        <w:t>TZV</w:t>
      </w:r>
      <w:r w:rsidR="00F3424B" w:rsidRPr="002F167A">
        <w:rPr>
          <w:b w:val="0"/>
        </w:rPr>
        <w:t>'s</w:t>
      </w:r>
      <w:r w:rsidR="00EF593E" w:rsidRPr="002F167A">
        <w:rPr>
          <w:b w:val="0"/>
        </w:rPr>
        <w:t xml:space="preserve"> </w:t>
      </w:r>
      <w:r w:rsidRPr="002F167A">
        <w:rPr>
          <w:b w:val="0"/>
        </w:rPr>
        <w:t xml:space="preserve">assessment of the </w:t>
      </w:r>
      <w:r w:rsidR="008F186D" w:rsidRPr="002F167A">
        <w:rPr>
          <w:b w:val="0"/>
        </w:rPr>
        <w:t>E</w:t>
      </w:r>
      <w:r w:rsidRPr="002F167A">
        <w:rPr>
          <w:b w:val="0"/>
        </w:rPr>
        <w:t>mployee</w:t>
      </w:r>
      <w:r w:rsidR="00682B72" w:rsidRPr="002F167A">
        <w:rPr>
          <w:b w:val="0"/>
        </w:rPr>
        <w:t>'</w:t>
      </w:r>
      <w:r w:rsidRPr="002F167A">
        <w:rPr>
          <w:b w:val="0"/>
        </w:rPr>
        <w:t xml:space="preserve">s suitability (i.e. their current performance would need to be satisfactory and they would need to meet prescribed entry level requirements) and the </w:t>
      </w:r>
      <w:r w:rsidR="008F186D" w:rsidRPr="002F167A">
        <w:rPr>
          <w:b w:val="0"/>
        </w:rPr>
        <w:t>E</w:t>
      </w:r>
      <w:r w:rsidRPr="002F167A">
        <w:rPr>
          <w:b w:val="0"/>
        </w:rPr>
        <w:t>mployee</w:t>
      </w:r>
      <w:r w:rsidR="00682B72" w:rsidRPr="002F167A">
        <w:rPr>
          <w:b w:val="0"/>
        </w:rPr>
        <w:t>'</w:t>
      </w:r>
      <w:r w:rsidRPr="002F167A">
        <w:rPr>
          <w:b w:val="0"/>
        </w:rPr>
        <w:t xml:space="preserve">s availability. An </w:t>
      </w:r>
      <w:r w:rsidR="008F186D" w:rsidRPr="002F167A">
        <w:rPr>
          <w:b w:val="0"/>
        </w:rPr>
        <w:t>E</w:t>
      </w:r>
      <w:r w:rsidRPr="002F167A">
        <w:rPr>
          <w:b w:val="0"/>
        </w:rPr>
        <w:t xml:space="preserve">mployee’s temporary unavailability, because of operational or other reasons, will only impact on the timing of the training. Such training will occur in paid time and at </w:t>
      </w:r>
      <w:r w:rsidR="007D118C">
        <w:rPr>
          <w:b w:val="0"/>
        </w:rPr>
        <w:t>TZV</w:t>
      </w:r>
      <w:r w:rsidRPr="002F167A">
        <w:rPr>
          <w:b w:val="0"/>
        </w:rPr>
        <w:t>’s expense.</w:t>
      </w:r>
      <w:bookmarkEnd w:id="147"/>
    </w:p>
    <w:p w14:paraId="5082E5A2" w14:textId="6E473356" w:rsidR="00E3293B" w:rsidRDefault="00E3293B" w:rsidP="00D64B6F">
      <w:pPr>
        <w:pStyle w:val="Heading2"/>
        <w:keepNext w:val="0"/>
        <w:widowControl w:val="0"/>
        <w:ind w:left="709" w:hanging="709"/>
        <w:rPr>
          <w:b w:val="0"/>
        </w:rPr>
      </w:pPr>
      <w:r w:rsidRPr="002F167A">
        <w:rPr>
          <w:b w:val="0"/>
        </w:rPr>
        <w:t>Selection for training will be on an equitable basis, subject to</w:t>
      </w:r>
      <w:r w:rsidR="00C468CC" w:rsidRPr="002F167A">
        <w:rPr>
          <w:b w:val="0"/>
        </w:rPr>
        <w:t xml:space="preserve"> the provisions of</w:t>
      </w:r>
      <w:r w:rsidRPr="002F167A">
        <w:rPr>
          <w:b w:val="0"/>
        </w:rPr>
        <w:t xml:space="preserve"> clause </w:t>
      </w:r>
      <w:r w:rsidR="00B87845" w:rsidRPr="002F167A">
        <w:rPr>
          <w:b w:val="0"/>
        </w:rPr>
        <w:t>24</w:t>
      </w:r>
      <w:r w:rsidR="00062D0D" w:rsidRPr="002F167A">
        <w:rPr>
          <w:b w:val="0"/>
        </w:rPr>
        <w:t>.7</w:t>
      </w:r>
      <w:r w:rsidRPr="002F167A">
        <w:rPr>
          <w:b w:val="0"/>
        </w:rPr>
        <w:t>.</w:t>
      </w:r>
    </w:p>
    <w:p w14:paraId="3C896D84" w14:textId="26CF8DD0" w:rsidR="00765C8D" w:rsidRPr="00E67AB8" w:rsidRDefault="00765C8D" w:rsidP="00765C8D">
      <w:pPr>
        <w:pStyle w:val="Heading2"/>
        <w:keepNext w:val="0"/>
        <w:widowControl w:val="0"/>
        <w:ind w:left="709" w:hanging="709"/>
        <w:rPr>
          <w:b w:val="0"/>
        </w:rPr>
      </w:pPr>
      <w:r w:rsidRPr="00E67AB8">
        <w:rPr>
          <w:b w:val="0"/>
        </w:rPr>
        <w:t>Assessments will not occur between 23</w:t>
      </w:r>
      <w:r w:rsidR="00FA67FE" w:rsidRPr="00E67AB8">
        <w:rPr>
          <w:b w:val="0"/>
        </w:rPr>
        <w:t>:</w:t>
      </w:r>
      <w:r w:rsidRPr="00E67AB8">
        <w:rPr>
          <w:b w:val="0"/>
        </w:rPr>
        <w:t>00 and 06</w:t>
      </w:r>
      <w:r w:rsidR="00FA67FE" w:rsidRPr="00E67AB8">
        <w:rPr>
          <w:b w:val="0"/>
        </w:rPr>
        <w:t>:</w:t>
      </w:r>
      <w:r w:rsidRPr="00E67AB8">
        <w:rPr>
          <w:b w:val="0"/>
        </w:rPr>
        <w:t>00 and Training may only occur between 23.00 and 06</w:t>
      </w:r>
      <w:r w:rsidR="00FA67FE" w:rsidRPr="00E67AB8">
        <w:rPr>
          <w:b w:val="0"/>
        </w:rPr>
        <w:t>:</w:t>
      </w:r>
      <w:r w:rsidRPr="00E67AB8">
        <w:rPr>
          <w:b w:val="0"/>
        </w:rPr>
        <w:t>00 with the agreement of the WPT and the participants.</w:t>
      </w:r>
    </w:p>
    <w:p w14:paraId="48B04879" w14:textId="77777777" w:rsidR="00CE4AA7" w:rsidRPr="002F167A" w:rsidRDefault="00CE4AA7" w:rsidP="00FF6FE9">
      <w:pPr>
        <w:pStyle w:val="Heading2"/>
        <w:widowControl w:val="0"/>
        <w:ind w:left="709" w:hanging="709"/>
      </w:pPr>
      <w:r w:rsidRPr="002F167A">
        <w:t>Training Accreditation</w:t>
      </w:r>
    </w:p>
    <w:p w14:paraId="2DD934E2" w14:textId="6917DA9C" w:rsidR="00CE4AA7" w:rsidRPr="002F167A" w:rsidRDefault="001D00D0" w:rsidP="00B74F8C">
      <w:pPr>
        <w:pStyle w:val="Heading3"/>
        <w:keepNext/>
        <w:widowControl w:val="0"/>
        <w:numPr>
          <w:ilvl w:val="0"/>
          <w:numId w:val="0"/>
        </w:numPr>
        <w:ind w:left="851"/>
      </w:pPr>
      <w:r w:rsidRPr="002F167A">
        <w:t xml:space="preserve">As a Registered Training Organisation, </w:t>
      </w:r>
      <w:r w:rsidR="007D118C">
        <w:t>TZV</w:t>
      </w:r>
      <w:r w:rsidR="00283BAC" w:rsidRPr="002F167A">
        <w:t xml:space="preserve"> </w:t>
      </w:r>
      <w:r w:rsidRPr="002F167A">
        <w:t xml:space="preserve">will accommodate the training and accreditation of all </w:t>
      </w:r>
      <w:r w:rsidR="007D118C">
        <w:t>TZV</w:t>
      </w:r>
      <w:r w:rsidRPr="002F167A">
        <w:t xml:space="preserve"> </w:t>
      </w:r>
      <w:r w:rsidR="00674724" w:rsidRPr="002F167A">
        <w:t>E</w:t>
      </w:r>
      <w:r w:rsidRPr="002F167A">
        <w:t>mployees in call</w:t>
      </w:r>
      <w:r w:rsidR="00674724" w:rsidRPr="002F167A">
        <w:t>-</w:t>
      </w:r>
      <w:r w:rsidRPr="002F167A">
        <w:t>taking and dispatching competencies to Certificate III (</w:t>
      </w:r>
      <w:r w:rsidR="0002610F" w:rsidRPr="002F167A">
        <w:t>or as updated by the Victorian Registr</w:t>
      </w:r>
      <w:r w:rsidR="008C660C" w:rsidRPr="002F167A">
        <w:t>ation Qualifications Authority</w:t>
      </w:r>
      <w:r w:rsidR="00283BAC" w:rsidRPr="002F167A">
        <w:t xml:space="preserve"> (</w:t>
      </w:r>
      <w:r w:rsidR="00283BAC" w:rsidRPr="002F167A">
        <w:rPr>
          <w:b/>
          <w:bCs/>
        </w:rPr>
        <w:t>VRQ</w:t>
      </w:r>
      <w:r w:rsidR="00EF0C0D" w:rsidRPr="002F167A">
        <w:rPr>
          <w:b/>
          <w:bCs/>
        </w:rPr>
        <w:t>A</w:t>
      </w:r>
      <w:r w:rsidR="00283BAC" w:rsidRPr="002F167A">
        <w:t>)</w:t>
      </w:r>
      <w:r w:rsidR="008C660C" w:rsidRPr="002F167A">
        <w:t>)</w:t>
      </w:r>
      <w:r w:rsidRPr="002F167A">
        <w:t xml:space="preserve">, and </w:t>
      </w:r>
      <w:r w:rsidR="00456EC5" w:rsidRPr="002F167A">
        <w:t xml:space="preserve">a Diploma of Management </w:t>
      </w:r>
      <w:r w:rsidRPr="002F167A">
        <w:t>or equivalent for Team Leaders</w:t>
      </w:r>
      <w:r w:rsidR="000D2A6F" w:rsidRPr="002F167A">
        <w:t>,</w:t>
      </w:r>
      <w:r w:rsidRPr="002F167A">
        <w:t xml:space="preserve"> as determined by the </w:t>
      </w:r>
      <w:r w:rsidR="0002610F" w:rsidRPr="002F167A">
        <w:t>VRQ</w:t>
      </w:r>
      <w:r w:rsidR="000166E1" w:rsidRPr="002F167A">
        <w:t>A</w:t>
      </w:r>
      <w:r w:rsidR="0002610F" w:rsidRPr="002F167A">
        <w:t xml:space="preserve"> or its successor</w:t>
      </w:r>
      <w:r w:rsidRPr="002F167A">
        <w:t xml:space="preserve"> du</w:t>
      </w:r>
      <w:r w:rsidR="008C660C" w:rsidRPr="002F167A">
        <w:t>ring the life of this Agreement</w:t>
      </w:r>
      <w:r w:rsidR="003C4600" w:rsidRPr="002F167A">
        <w:t>.</w:t>
      </w:r>
      <w:r w:rsidR="003219CC" w:rsidRPr="002F167A">
        <w:t xml:space="preserve">  As set out </w:t>
      </w:r>
      <w:r w:rsidR="00D500E9" w:rsidRPr="002F167A">
        <w:t xml:space="preserve">in </w:t>
      </w:r>
      <w:r w:rsidR="003219CC" w:rsidRPr="002F167A">
        <w:t xml:space="preserve">Schedule 1 of the Agreement, </w:t>
      </w:r>
      <w:r w:rsidR="00581818" w:rsidRPr="002F167A">
        <w:t xml:space="preserve">the </w:t>
      </w:r>
      <w:r w:rsidR="003219CC" w:rsidRPr="002F167A">
        <w:t>education and training requirements</w:t>
      </w:r>
      <w:r w:rsidR="00581818" w:rsidRPr="002F167A">
        <w:t xml:space="preserve"> of Team Leaders and Assistant Team Leaders</w:t>
      </w:r>
      <w:r w:rsidR="003219CC" w:rsidRPr="002F167A">
        <w:t xml:space="preserve"> are to be reviewed </w:t>
      </w:r>
      <w:r w:rsidR="00B87845" w:rsidRPr="002F167A">
        <w:t>within the first 12 months of commencement of th</w:t>
      </w:r>
      <w:r w:rsidR="001D5B08" w:rsidRPr="002F167A">
        <w:t>e</w:t>
      </w:r>
      <w:r w:rsidR="00B87845" w:rsidRPr="002F167A">
        <w:t xml:space="preserve"> Agreement</w:t>
      </w:r>
      <w:r w:rsidR="003219CC" w:rsidRPr="002F167A">
        <w:t>.</w:t>
      </w:r>
    </w:p>
    <w:p w14:paraId="00CE7D4D" w14:textId="77777777" w:rsidR="001D00D0" w:rsidRPr="002F167A" w:rsidRDefault="001D00D0" w:rsidP="00483838">
      <w:pPr>
        <w:pStyle w:val="Heading2"/>
        <w:widowControl w:val="0"/>
        <w:ind w:left="709" w:hanging="709"/>
        <w:rPr>
          <w:b w:val="0"/>
        </w:rPr>
      </w:pPr>
      <w:r w:rsidRPr="002F167A">
        <w:t>Continuing Education</w:t>
      </w:r>
    </w:p>
    <w:p w14:paraId="0CA9931F" w14:textId="77777777" w:rsidR="001D00D0" w:rsidRPr="002F167A" w:rsidRDefault="001D00D0" w:rsidP="00483838">
      <w:pPr>
        <w:pStyle w:val="Heading3"/>
        <w:keepNext/>
        <w:widowControl w:val="0"/>
        <w:ind w:left="1701" w:hanging="992"/>
        <w:rPr>
          <w:i/>
        </w:rPr>
      </w:pPr>
      <w:r w:rsidRPr="002F167A">
        <w:rPr>
          <w:i/>
        </w:rPr>
        <w:t>Education Assistance</w:t>
      </w:r>
    </w:p>
    <w:p w14:paraId="607DBCD1" w14:textId="1CD0239E" w:rsidR="001D00D0" w:rsidRPr="002F167A" w:rsidRDefault="007D118C" w:rsidP="00483838">
      <w:pPr>
        <w:pStyle w:val="Heading4"/>
        <w:keepNext/>
        <w:widowControl w:val="0"/>
        <w:ind w:left="2268" w:hanging="567"/>
      </w:pPr>
      <w:r>
        <w:t>TZV</w:t>
      </w:r>
      <w:r w:rsidR="001D00D0" w:rsidRPr="002F167A">
        <w:t xml:space="preserve"> support for continuing education may be available subject to existing </w:t>
      </w:r>
      <w:r>
        <w:t>TZV</w:t>
      </w:r>
      <w:r w:rsidR="001D00D0" w:rsidRPr="002F167A">
        <w:t xml:space="preserve"> policy. This is subject to the course being approved by </w:t>
      </w:r>
      <w:r>
        <w:t>TZV</w:t>
      </w:r>
      <w:r w:rsidR="001D00D0" w:rsidRPr="002F167A">
        <w:t xml:space="preserve"> as relevant to the </w:t>
      </w:r>
      <w:r w:rsidR="008F186D" w:rsidRPr="002F167A">
        <w:t>E</w:t>
      </w:r>
      <w:r w:rsidR="001D00D0" w:rsidRPr="002F167A">
        <w:t xml:space="preserve">mployee’s career development within </w:t>
      </w:r>
      <w:r>
        <w:t>TZV</w:t>
      </w:r>
      <w:r w:rsidR="001D00D0" w:rsidRPr="002F167A">
        <w:t>.</w:t>
      </w:r>
    </w:p>
    <w:p w14:paraId="52C177E0" w14:textId="655E9462" w:rsidR="001D00D0" w:rsidRPr="002F167A" w:rsidRDefault="001D00D0">
      <w:pPr>
        <w:pStyle w:val="Heading4"/>
        <w:widowControl w:val="0"/>
        <w:ind w:left="2268" w:hanging="567"/>
      </w:pPr>
      <w:r w:rsidRPr="002F167A">
        <w:t xml:space="preserve">Assistance can be provided for reimbursement of costs associated with tuition fees and prescribed </w:t>
      </w:r>
      <w:r w:rsidR="000D2A6F" w:rsidRPr="002F167A">
        <w:t>textbooks</w:t>
      </w:r>
      <w:r w:rsidRPr="002F167A">
        <w:t xml:space="preserve"> and materials up to the limits prescribed in the policy. </w:t>
      </w:r>
    </w:p>
    <w:p w14:paraId="6320BBB7" w14:textId="77777777" w:rsidR="00CE4AA7" w:rsidRPr="002F167A" w:rsidRDefault="00CE4AA7" w:rsidP="005C3406">
      <w:pPr>
        <w:pStyle w:val="Heading3"/>
        <w:widowControl w:val="0"/>
        <w:ind w:left="1701" w:hanging="992"/>
        <w:rPr>
          <w:i/>
        </w:rPr>
      </w:pPr>
      <w:r w:rsidRPr="002F167A">
        <w:rPr>
          <w:i/>
        </w:rPr>
        <w:t>Study Leave</w:t>
      </w:r>
    </w:p>
    <w:p w14:paraId="79CE5888" w14:textId="46F59ADF" w:rsidR="001D00D0" w:rsidRPr="002F167A" w:rsidRDefault="001D00D0" w:rsidP="00A15213">
      <w:pPr>
        <w:pStyle w:val="Heading4"/>
        <w:widowControl w:val="0"/>
        <w:numPr>
          <w:ilvl w:val="0"/>
          <w:numId w:val="0"/>
        </w:numPr>
        <w:ind w:left="1701"/>
      </w:pPr>
      <w:r w:rsidRPr="002F167A">
        <w:t>Study leave is available for attendance at an educational institution</w:t>
      </w:r>
      <w:r w:rsidR="003C4600" w:rsidRPr="002F167A">
        <w:t>,</w:t>
      </w:r>
      <w:r w:rsidRPr="002F167A">
        <w:t xml:space="preserve"> and attendance at and preparation for examinations.  Details are provided in the </w:t>
      </w:r>
      <w:r w:rsidR="007D118C">
        <w:t>TZV</w:t>
      </w:r>
      <w:r w:rsidRPr="002F167A">
        <w:t xml:space="preserve"> policy.</w:t>
      </w:r>
    </w:p>
    <w:p w14:paraId="7C275FAD" w14:textId="77777777" w:rsidR="00F51CE7" w:rsidRPr="002F167A" w:rsidRDefault="00F51CE7" w:rsidP="00FF6FE9">
      <w:pPr>
        <w:pStyle w:val="Heading1"/>
        <w:ind w:left="567" w:hanging="567"/>
      </w:pPr>
      <w:bookmarkStart w:id="152" w:name="_Toc163655692"/>
      <w:bookmarkStart w:id="153" w:name="_Toc170728801"/>
      <w:r w:rsidRPr="002F167A">
        <w:t>Fire Calls to Police</w:t>
      </w:r>
      <w:bookmarkEnd w:id="152"/>
      <w:bookmarkEnd w:id="153"/>
    </w:p>
    <w:p w14:paraId="0D8E5CDF" w14:textId="77777777" w:rsidR="00F51CE7" w:rsidRPr="002F167A" w:rsidRDefault="00F51CE7" w:rsidP="009F3CE8">
      <w:pPr>
        <w:pStyle w:val="Heading2"/>
        <w:ind w:left="567"/>
        <w:rPr>
          <w:b w:val="0"/>
          <w:bCs/>
        </w:rPr>
      </w:pPr>
      <w:r w:rsidRPr="002F167A">
        <w:rPr>
          <w:b w:val="0"/>
          <w:bCs/>
        </w:rPr>
        <w:t>The practice of Police Call</w:t>
      </w:r>
      <w:r w:rsidR="007477CA" w:rsidRPr="002F167A">
        <w:rPr>
          <w:b w:val="0"/>
          <w:bCs/>
        </w:rPr>
        <w:t>-</w:t>
      </w:r>
      <w:r w:rsidRPr="002F167A">
        <w:rPr>
          <w:b w:val="0"/>
          <w:bCs/>
        </w:rPr>
        <w:t>Takers processing misdirected fire calls will be reviewed within 6 months of the commencement of the Agreement.</w:t>
      </w:r>
    </w:p>
    <w:p w14:paraId="298D9594" w14:textId="77777777" w:rsidR="00F51CE7" w:rsidRPr="002F167A" w:rsidRDefault="00F51CE7" w:rsidP="009F3CE8">
      <w:pPr>
        <w:pStyle w:val="Heading2"/>
        <w:ind w:left="567"/>
        <w:rPr>
          <w:b w:val="0"/>
          <w:bCs/>
        </w:rPr>
      </w:pPr>
      <w:r w:rsidRPr="002F167A">
        <w:rPr>
          <w:b w:val="0"/>
          <w:bCs/>
        </w:rPr>
        <w:t>The review will be undertaken in consultation with the UCC and stakeholders.</w:t>
      </w:r>
    </w:p>
    <w:p w14:paraId="37B01BF1" w14:textId="77777777" w:rsidR="00F51CE7" w:rsidRPr="002F167A" w:rsidRDefault="00F51CE7" w:rsidP="00FF6FE9">
      <w:pPr>
        <w:pStyle w:val="Heading2"/>
        <w:ind w:left="567"/>
      </w:pPr>
      <w:r w:rsidRPr="002F167A">
        <w:rPr>
          <w:b w:val="0"/>
          <w:bCs/>
        </w:rPr>
        <w:t>Should the review identify alternative work practices that do not adversely impact safety and operational responsiveness, the current practice will be ceased in favour of those arrangements.</w:t>
      </w:r>
    </w:p>
    <w:p w14:paraId="7A2CC9D5" w14:textId="77777777" w:rsidR="00EF0C60" w:rsidRPr="002F167A" w:rsidRDefault="00EF0C60" w:rsidP="00BB4D25">
      <w:pPr>
        <w:pStyle w:val="Heading1"/>
        <w:keepNext w:val="0"/>
        <w:widowControl w:val="0"/>
        <w:ind w:left="709" w:hanging="709"/>
        <w:rPr>
          <w:szCs w:val="22"/>
        </w:rPr>
      </w:pPr>
      <w:bookmarkStart w:id="154" w:name="_Ref10125579"/>
      <w:bookmarkStart w:id="155" w:name="_Toc10125956"/>
      <w:bookmarkStart w:id="156" w:name="_Toc163655693"/>
      <w:bookmarkStart w:id="157" w:name="_Toc170728802"/>
      <w:bookmarkStart w:id="158" w:name="_Ref433192206"/>
      <w:bookmarkStart w:id="159" w:name="_Ref433377175"/>
      <w:r w:rsidRPr="002F167A">
        <w:rPr>
          <w:szCs w:val="22"/>
        </w:rPr>
        <w:t>Classifications and Remuneration</w:t>
      </w:r>
      <w:bookmarkEnd w:id="154"/>
      <w:bookmarkEnd w:id="155"/>
      <w:bookmarkEnd w:id="156"/>
      <w:bookmarkEnd w:id="157"/>
    </w:p>
    <w:p w14:paraId="2347F60E" w14:textId="77777777" w:rsidR="00EF0C60" w:rsidRPr="002F167A" w:rsidRDefault="00EF0C60" w:rsidP="005C3406">
      <w:pPr>
        <w:pStyle w:val="Heading2"/>
        <w:keepNext w:val="0"/>
        <w:widowControl w:val="0"/>
        <w:ind w:left="709" w:hanging="709"/>
        <w:rPr>
          <w:rFonts w:cs="Arial"/>
        </w:rPr>
      </w:pPr>
      <w:bookmarkStart w:id="160" w:name="_Ref169877672"/>
      <w:r w:rsidRPr="002F167A">
        <w:t>Increases</w:t>
      </w:r>
      <w:r w:rsidRPr="002F167A">
        <w:rPr>
          <w:rFonts w:cs="Arial"/>
        </w:rPr>
        <w:t xml:space="preserve"> to remuneration</w:t>
      </w:r>
      <w:bookmarkEnd w:id="160"/>
    </w:p>
    <w:p w14:paraId="1AB72C5D" w14:textId="77777777" w:rsidR="00882C29" w:rsidRPr="002F167A" w:rsidRDefault="00EF0C60" w:rsidP="00A15213">
      <w:pPr>
        <w:pStyle w:val="Heading3"/>
        <w:widowControl w:val="0"/>
        <w:numPr>
          <w:ilvl w:val="0"/>
          <w:numId w:val="0"/>
        </w:numPr>
        <w:ind w:left="709"/>
      </w:pPr>
      <w:r w:rsidRPr="002F167A">
        <w:t xml:space="preserve">Over the life of this Agreement, Employee remuneration will increase </w:t>
      </w:r>
      <w:r w:rsidR="00882C29" w:rsidRPr="002F167A">
        <w:t xml:space="preserve">as follows: </w:t>
      </w:r>
    </w:p>
    <w:p w14:paraId="002DA4E2" w14:textId="77777777" w:rsidR="00882C29" w:rsidRPr="002F167A" w:rsidRDefault="00882C29" w:rsidP="001B7936">
      <w:pPr>
        <w:pStyle w:val="Heading3"/>
        <w:widowControl w:val="0"/>
        <w:numPr>
          <w:ilvl w:val="0"/>
          <w:numId w:val="30"/>
        </w:numPr>
      </w:pPr>
      <w:r w:rsidRPr="002F167A">
        <w:t xml:space="preserve">3% from the first full </w:t>
      </w:r>
      <w:r w:rsidR="006D2FF8" w:rsidRPr="002F167A">
        <w:t>P</w:t>
      </w:r>
      <w:r w:rsidRPr="002F167A">
        <w:t xml:space="preserve">ay </w:t>
      </w:r>
      <w:r w:rsidR="006D2FF8" w:rsidRPr="002F167A">
        <w:t>P</w:t>
      </w:r>
      <w:r w:rsidRPr="002F167A">
        <w:t>eriod on or after 3 April 2024;</w:t>
      </w:r>
    </w:p>
    <w:p w14:paraId="721B354F" w14:textId="77777777" w:rsidR="00882C29" w:rsidRPr="002F167A" w:rsidRDefault="00882C29" w:rsidP="001B7936">
      <w:pPr>
        <w:pStyle w:val="Heading3"/>
        <w:widowControl w:val="0"/>
        <w:numPr>
          <w:ilvl w:val="0"/>
          <w:numId w:val="30"/>
        </w:numPr>
      </w:pPr>
      <w:r w:rsidRPr="002F167A">
        <w:t xml:space="preserve">3% from the first full </w:t>
      </w:r>
      <w:r w:rsidR="006D2FF8" w:rsidRPr="002F167A">
        <w:t>P</w:t>
      </w:r>
      <w:r w:rsidRPr="002F167A">
        <w:t xml:space="preserve">ay </w:t>
      </w:r>
      <w:r w:rsidR="006D2FF8" w:rsidRPr="002F167A">
        <w:t>P</w:t>
      </w:r>
      <w:r w:rsidRPr="002F167A">
        <w:t>eriod on or after 3 April 2025;</w:t>
      </w:r>
    </w:p>
    <w:p w14:paraId="18D91549" w14:textId="2D1DE401" w:rsidR="00882C29" w:rsidRPr="002F167A" w:rsidRDefault="00882C29" w:rsidP="001B7936">
      <w:pPr>
        <w:pStyle w:val="Heading3"/>
        <w:widowControl w:val="0"/>
        <w:numPr>
          <w:ilvl w:val="0"/>
          <w:numId w:val="30"/>
        </w:numPr>
      </w:pPr>
      <w:r w:rsidRPr="002F167A">
        <w:lastRenderedPageBreak/>
        <w:t xml:space="preserve">3% from the first full </w:t>
      </w:r>
      <w:r w:rsidR="006D2FF8" w:rsidRPr="002F167A">
        <w:t>P</w:t>
      </w:r>
      <w:r w:rsidRPr="002F167A">
        <w:t xml:space="preserve">ay </w:t>
      </w:r>
      <w:r w:rsidR="006D2FF8" w:rsidRPr="002F167A">
        <w:t>P</w:t>
      </w:r>
      <w:r w:rsidRPr="002F167A">
        <w:t>eriod on or after 3 April 2026;</w:t>
      </w:r>
      <w:r w:rsidR="000D2A6F" w:rsidRPr="002F167A">
        <w:t xml:space="preserve"> and</w:t>
      </w:r>
    </w:p>
    <w:p w14:paraId="5B123D80" w14:textId="5EE8300C" w:rsidR="00EF0C60" w:rsidRPr="002F167A" w:rsidRDefault="00882C29" w:rsidP="001B7936">
      <w:pPr>
        <w:pStyle w:val="Heading3"/>
        <w:widowControl w:val="0"/>
        <w:numPr>
          <w:ilvl w:val="0"/>
          <w:numId w:val="30"/>
        </w:numPr>
      </w:pPr>
      <w:r w:rsidRPr="002F167A">
        <w:t xml:space="preserve">3% from the first full </w:t>
      </w:r>
      <w:r w:rsidR="006D2FF8" w:rsidRPr="002F167A">
        <w:t>P</w:t>
      </w:r>
      <w:r w:rsidRPr="002F167A">
        <w:t xml:space="preserve">ay </w:t>
      </w:r>
      <w:r w:rsidR="006D2FF8" w:rsidRPr="002F167A">
        <w:t>P</w:t>
      </w:r>
      <w:r w:rsidRPr="002F167A">
        <w:t>eriod on or after 3 April 2027.</w:t>
      </w:r>
    </w:p>
    <w:p w14:paraId="65CE493D" w14:textId="77777777" w:rsidR="006B592D" w:rsidRPr="002F167A" w:rsidRDefault="006B592D" w:rsidP="006B592D">
      <w:pPr>
        <w:pStyle w:val="Heading2"/>
        <w:ind w:left="851"/>
      </w:pPr>
      <w:r w:rsidRPr="002F167A">
        <w:t>Classifications and rates of pay</w:t>
      </w:r>
    </w:p>
    <w:p w14:paraId="35DC9F06" w14:textId="2774AC94" w:rsidR="006B592D" w:rsidRPr="002F167A" w:rsidRDefault="006B592D">
      <w:pPr>
        <w:pStyle w:val="BodyIndent1"/>
      </w:pPr>
      <w:r w:rsidRPr="002F167A">
        <w:t>Refer to Schedule 1 for classifications and rates of pay under this Agreement.</w:t>
      </w:r>
    </w:p>
    <w:p w14:paraId="420D7572" w14:textId="0ACEA115" w:rsidR="00234695" w:rsidRPr="002F167A" w:rsidRDefault="00234695" w:rsidP="006F28C7">
      <w:pPr>
        <w:pStyle w:val="Heading2"/>
        <w:ind w:left="851"/>
      </w:pPr>
      <w:r w:rsidRPr="002F167A">
        <w:t xml:space="preserve">Sign </w:t>
      </w:r>
      <w:r w:rsidR="00E33CAF" w:rsidRPr="002F167A">
        <w:t>o</w:t>
      </w:r>
      <w:r w:rsidRPr="002F167A">
        <w:t xml:space="preserve">n </w:t>
      </w:r>
      <w:r w:rsidR="00E33CAF" w:rsidRPr="002F167A">
        <w:t>payment</w:t>
      </w:r>
    </w:p>
    <w:p w14:paraId="7DE6FC05" w14:textId="2C7B960B" w:rsidR="00234695" w:rsidRPr="002F167A" w:rsidRDefault="00234695" w:rsidP="000D2A6F">
      <w:pPr>
        <w:pStyle w:val="BodyIndent1"/>
      </w:pPr>
      <w:bookmarkStart w:id="161" w:name="_Hlk174437269"/>
      <w:r w:rsidRPr="00E67AB8">
        <w:t>A one-off $5,5</w:t>
      </w:r>
      <w:r w:rsidR="00971D8F" w:rsidRPr="00E67AB8">
        <w:t>53</w:t>
      </w:r>
      <w:r w:rsidRPr="00E67AB8">
        <w:t xml:space="preserve"> </w:t>
      </w:r>
      <w:bookmarkEnd w:id="161"/>
      <w:r w:rsidRPr="00E67AB8">
        <w:t>payment</w:t>
      </w:r>
      <w:r w:rsidRPr="002F167A">
        <w:t xml:space="preserve"> </w:t>
      </w:r>
      <w:r w:rsidR="000D2A6F" w:rsidRPr="002F167A">
        <w:t xml:space="preserve">will be made to </w:t>
      </w:r>
      <w:r w:rsidRPr="002F167A">
        <w:t xml:space="preserve">all permanent </w:t>
      </w:r>
      <w:r w:rsidR="000D2A6F" w:rsidRPr="002F167A">
        <w:t>E</w:t>
      </w:r>
      <w:r w:rsidRPr="002F167A">
        <w:t xml:space="preserve">mployees covered by </w:t>
      </w:r>
      <w:r w:rsidR="000D2A6F" w:rsidRPr="002F167A">
        <w:t>this</w:t>
      </w:r>
      <w:r w:rsidRPr="002F167A">
        <w:t xml:space="preserve"> </w:t>
      </w:r>
      <w:r w:rsidR="000D2A6F" w:rsidRPr="002F167A">
        <w:t>A</w:t>
      </w:r>
      <w:r w:rsidRPr="002F167A">
        <w:t>greement</w:t>
      </w:r>
      <w:r w:rsidR="000D2A6F" w:rsidRPr="002F167A">
        <w:t xml:space="preserve"> at its commencement, with the </w:t>
      </w:r>
      <w:r w:rsidRPr="002F167A">
        <w:t xml:space="preserve">payment </w:t>
      </w:r>
      <w:r w:rsidR="000D2A6F" w:rsidRPr="002F167A">
        <w:t xml:space="preserve">to </w:t>
      </w:r>
      <w:r w:rsidRPr="002F167A">
        <w:t xml:space="preserve">be pro-rated for part-time employees. </w:t>
      </w:r>
      <w:r w:rsidR="000D2A6F" w:rsidRPr="002F167A">
        <w:t xml:space="preserve"> Employees whose substantive role is covered by this Agreement but who are seconded to a role covered by the </w:t>
      </w:r>
      <w:r w:rsidR="000D2A6F" w:rsidRPr="002F167A">
        <w:rPr>
          <w:i/>
          <w:iCs/>
        </w:rPr>
        <w:t>Emergency Services Telecommunications Authority Support Staff Enterprise Agreement 2021</w:t>
      </w:r>
      <w:r w:rsidR="000D2A6F" w:rsidRPr="002F167A">
        <w:t xml:space="preserve"> will be eligible for the payment, provided that they have not received a </w:t>
      </w:r>
      <w:r w:rsidR="006B645F" w:rsidRPr="002F167A">
        <w:t>like payment under that agreement.</w:t>
      </w:r>
      <w:r w:rsidR="000D2A6F" w:rsidRPr="002F167A">
        <w:t xml:space="preserve">  </w:t>
      </w:r>
      <w:r w:rsidRPr="002F167A">
        <w:t xml:space="preserve">Casual </w:t>
      </w:r>
      <w:r w:rsidR="000D2A6F" w:rsidRPr="002F167A">
        <w:t xml:space="preserve">Employees </w:t>
      </w:r>
      <w:r w:rsidRPr="002F167A">
        <w:t xml:space="preserve">will not be eligible for this payment. </w:t>
      </w:r>
    </w:p>
    <w:p w14:paraId="38351C02" w14:textId="77777777" w:rsidR="00C907EF" w:rsidRPr="002F167A" w:rsidRDefault="00C907EF" w:rsidP="00483838">
      <w:pPr>
        <w:pStyle w:val="Heading2"/>
        <w:widowControl w:val="0"/>
        <w:ind w:left="709" w:hanging="709"/>
      </w:pPr>
      <w:bookmarkStart w:id="162" w:name="_Toc433372621"/>
      <w:bookmarkStart w:id="163" w:name="_Ref433192484"/>
      <w:bookmarkEnd w:id="158"/>
      <w:bookmarkEnd w:id="159"/>
      <w:bookmarkEnd w:id="162"/>
      <w:r w:rsidRPr="002F167A">
        <w:t>Mentor</w:t>
      </w:r>
      <w:r w:rsidR="00B4054C" w:rsidRPr="002F167A">
        <w:t xml:space="preserve">s and </w:t>
      </w:r>
      <w:r w:rsidR="00064D10" w:rsidRPr="002F167A">
        <w:t xml:space="preserve">the </w:t>
      </w:r>
      <w:r w:rsidR="00B4054C" w:rsidRPr="002F167A">
        <w:t>Mentor</w:t>
      </w:r>
      <w:r w:rsidRPr="002F167A">
        <w:t xml:space="preserve"> Allowance</w:t>
      </w:r>
    </w:p>
    <w:p w14:paraId="6880497F" w14:textId="3B00E0B3" w:rsidR="00C907EF" w:rsidRPr="002F167A" w:rsidRDefault="00B4054C" w:rsidP="00483838">
      <w:pPr>
        <w:pStyle w:val="Heading3"/>
        <w:keepNext/>
        <w:widowControl w:val="0"/>
        <w:ind w:left="1701" w:hanging="992"/>
      </w:pPr>
      <w:r w:rsidRPr="002F167A">
        <w:t>Mentors must have 12 months' experience and/or F</w:t>
      </w:r>
      <w:r w:rsidR="00283BAC" w:rsidRPr="002F167A">
        <w:t xml:space="preserve">inal </w:t>
      </w:r>
      <w:r w:rsidRPr="002F167A">
        <w:t>Q</w:t>
      </w:r>
      <w:r w:rsidR="00283BAC" w:rsidRPr="002F167A">
        <w:t xml:space="preserve">ualification </w:t>
      </w:r>
      <w:r w:rsidRPr="002F167A">
        <w:t>A</w:t>
      </w:r>
      <w:r w:rsidR="00283BAC" w:rsidRPr="002F167A">
        <w:t>ssessment</w:t>
      </w:r>
      <w:r w:rsidRPr="002F167A">
        <w:t xml:space="preserve"> </w:t>
      </w:r>
      <w:r w:rsidR="00AF6D18" w:rsidRPr="002F167A">
        <w:t xml:space="preserve">(whichever happens later) </w:t>
      </w:r>
      <w:r w:rsidRPr="002F167A">
        <w:t xml:space="preserve">prior to mentoring in a </w:t>
      </w:r>
      <w:r w:rsidR="006B645F" w:rsidRPr="002F167A">
        <w:t>S</w:t>
      </w:r>
      <w:r w:rsidRPr="002F167A">
        <w:t>kill</w:t>
      </w:r>
      <w:r w:rsidR="000166E1" w:rsidRPr="002F167A">
        <w:t xml:space="preserve"> of that service</w:t>
      </w:r>
      <w:r w:rsidRPr="002F167A">
        <w:t>.</w:t>
      </w:r>
    </w:p>
    <w:p w14:paraId="1C908600" w14:textId="474EA9DE" w:rsidR="00B4054C" w:rsidRPr="002F167A" w:rsidRDefault="00B4054C" w:rsidP="00483838">
      <w:pPr>
        <w:pStyle w:val="Heading3"/>
        <w:keepNext/>
        <w:widowControl w:val="0"/>
        <w:ind w:left="1701" w:hanging="992"/>
      </w:pPr>
      <w:r w:rsidRPr="002F167A">
        <w:t xml:space="preserve">The </w:t>
      </w:r>
      <w:r w:rsidR="00064D10" w:rsidRPr="002F167A">
        <w:t xml:space="preserve">parties will endeavour to determine the </w:t>
      </w:r>
      <w:r w:rsidRPr="002F167A">
        <w:t xml:space="preserve">qualification to be a Mentor through consultation between the parties within six months of the commencement of this Agreement. </w:t>
      </w:r>
      <w:r w:rsidR="00064D10" w:rsidRPr="002F167A">
        <w:t xml:space="preserve"> </w:t>
      </w:r>
      <w:r w:rsidRPr="002F167A">
        <w:t>This will include how the training to obtain the qualification is delivered and accessed.</w:t>
      </w:r>
      <w:r w:rsidR="00932F5A" w:rsidRPr="002F167A">
        <w:t xml:space="preserve">  Until new arrangements are determined, the status quo will apply, and Mentors will need to complete the current qualification as set by </w:t>
      </w:r>
      <w:r w:rsidR="007D118C">
        <w:t>TZV</w:t>
      </w:r>
      <w:r w:rsidR="00932F5A" w:rsidRPr="002F167A">
        <w:t>.</w:t>
      </w:r>
    </w:p>
    <w:p w14:paraId="6F7160F3" w14:textId="7C714655" w:rsidR="00B4054C" w:rsidRPr="002F167A" w:rsidRDefault="00B4054C" w:rsidP="00A15213">
      <w:pPr>
        <w:pStyle w:val="Heading3"/>
        <w:widowControl w:val="0"/>
        <w:ind w:left="1701" w:hanging="992"/>
      </w:pPr>
      <w:r w:rsidRPr="002F167A">
        <w:t xml:space="preserve">The qualification </w:t>
      </w:r>
      <w:r w:rsidR="00AF6D18" w:rsidRPr="002F167A">
        <w:t xml:space="preserve">required </w:t>
      </w:r>
      <w:r w:rsidRPr="002F167A">
        <w:t xml:space="preserve">will be meaningful but not onerous and will be tailored to the specific requirements of </w:t>
      </w:r>
      <w:r w:rsidR="007D118C">
        <w:t>TZV</w:t>
      </w:r>
      <w:r w:rsidRPr="002F167A">
        <w:t xml:space="preserve"> as far as is practicable.</w:t>
      </w:r>
      <w:r w:rsidR="005F22CE" w:rsidRPr="002F167A">
        <w:t xml:space="preserve"> </w:t>
      </w:r>
    </w:p>
    <w:p w14:paraId="6BA137E5" w14:textId="2BB9059A" w:rsidR="00B4054C" w:rsidRPr="002F167A" w:rsidRDefault="00932F5A" w:rsidP="00B4054C">
      <w:pPr>
        <w:pStyle w:val="Heading3"/>
        <w:widowControl w:val="0"/>
        <w:ind w:left="1701" w:hanging="992"/>
      </w:pPr>
      <w:r w:rsidRPr="002F167A">
        <w:t xml:space="preserve">New </w:t>
      </w:r>
      <w:bookmarkStart w:id="164" w:name="_Hlk174015623"/>
      <w:r w:rsidR="00B4054C" w:rsidRPr="002F167A">
        <w:t>Mentors</w:t>
      </w:r>
      <w:r w:rsidRPr="002F167A">
        <w:t xml:space="preserve"> will be required to </w:t>
      </w:r>
      <w:r w:rsidR="00AF6D18" w:rsidRPr="002F167A">
        <w:t>complete the relevant training qualification within</w:t>
      </w:r>
      <w:r w:rsidR="00B4054C" w:rsidRPr="002F167A">
        <w:t xml:space="preserve"> six months of becoming a </w:t>
      </w:r>
      <w:r w:rsidRPr="002F167A">
        <w:t>M</w:t>
      </w:r>
      <w:r w:rsidR="00B4054C" w:rsidRPr="002F167A">
        <w:t>entor</w:t>
      </w:r>
      <w:r w:rsidR="00AF6D18" w:rsidRPr="002F167A">
        <w:t>,</w:t>
      </w:r>
      <w:r w:rsidR="00B4054C" w:rsidRPr="002F167A">
        <w:t xml:space="preserve"> or within six months of the relevant qualification becoming available, whichever is the </w:t>
      </w:r>
      <w:r w:rsidR="00AF6D18" w:rsidRPr="002F167A">
        <w:t>la</w:t>
      </w:r>
      <w:r w:rsidR="00B4054C" w:rsidRPr="002F167A">
        <w:t>ter.</w:t>
      </w:r>
      <w:bookmarkEnd w:id="164"/>
    </w:p>
    <w:p w14:paraId="03EB323B" w14:textId="77777777" w:rsidR="00B4054C" w:rsidRPr="002F167A" w:rsidRDefault="00B4054C" w:rsidP="004B6243">
      <w:pPr>
        <w:pStyle w:val="Heading2"/>
        <w:ind w:left="851" w:hanging="851"/>
      </w:pPr>
      <w:bookmarkStart w:id="165" w:name="_Ref433380538"/>
      <w:bookmarkStart w:id="166" w:name="_Ref30687095"/>
      <w:r w:rsidRPr="002F167A">
        <w:t>Mentor</w:t>
      </w:r>
      <w:r w:rsidR="00064D10" w:rsidRPr="002F167A">
        <w:t xml:space="preserve"> </w:t>
      </w:r>
      <w:r w:rsidRPr="002F167A">
        <w:t>Allowance</w:t>
      </w:r>
    </w:p>
    <w:p w14:paraId="70F2BCA0" w14:textId="56B383C0" w:rsidR="00B4054C" w:rsidRPr="002F167A" w:rsidRDefault="0079284F" w:rsidP="00FF6FE9">
      <w:pPr>
        <w:pStyle w:val="Heading3"/>
        <w:ind w:left="1701" w:hanging="1003"/>
      </w:pPr>
      <w:r w:rsidRPr="002F167A">
        <w:t xml:space="preserve">A Mentor Allowance shall be paid to all </w:t>
      </w:r>
      <w:r w:rsidR="007D118C">
        <w:t>TZV</w:t>
      </w:r>
      <w:r w:rsidRPr="002F167A">
        <w:t xml:space="preserve"> accredited Mentors while they are performing their mentoring duties.</w:t>
      </w:r>
    </w:p>
    <w:p w14:paraId="2B3B32FF" w14:textId="500FBBC7" w:rsidR="0079284F" w:rsidRPr="002F167A" w:rsidRDefault="0079284F" w:rsidP="00FF6FE9">
      <w:pPr>
        <w:pStyle w:val="Heading3"/>
        <w:ind w:left="1701" w:hanging="1002"/>
      </w:pPr>
      <w:r w:rsidRPr="002F167A">
        <w:t xml:space="preserve">The Mentor Allowance </w:t>
      </w:r>
      <w:r w:rsidR="00064D10" w:rsidRPr="002F167A">
        <w:t>will commence at</w:t>
      </w:r>
      <w:r w:rsidRPr="002F167A">
        <w:t xml:space="preserve"> $7.00 per hour </w:t>
      </w:r>
      <w:r w:rsidR="00064D10" w:rsidRPr="002F167A">
        <w:t xml:space="preserve">and </w:t>
      </w:r>
      <w:r w:rsidRPr="002F167A">
        <w:t>will increase by 3%</w:t>
      </w:r>
      <w:r w:rsidR="003879B7" w:rsidRPr="002F167A">
        <w:t xml:space="preserve"> per annum</w:t>
      </w:r>
      <w:r w:rsidRPr="002F167A">
        <w:t xml:space="preserve"> </w:t>
      </w:r>
      <w:r w:rsidR="003879B7" w:rsidRPr="002F167A">
        <w:t>as follows</w:t>
      </w:r>
      <w:r w:rsidRPr="002F167A">
        <w:t>:</w:t>
      </w:r>
    </w:p>
    <w:p w14:paraId="192037A2" w14:textId="3CD5CF95" w:rsidR="0079284F" w:rsidRPr="002F167A" w:rsidRDefault="003879B7" w:rsidP="0079284F">
      <w:pPr>
        <w:pStyle w:val="Heading4"/>
        <w:widowControl w:val="0"/>
        <w:ind w:left="2268" w:hanging="567"/>
      </w:pPr>
      <w:r w:rsidRPr="002F167A">
        <w:t>f</w:t>
      </w:r>
      <w:r w:rsidR="0079284F" w:rsidRPr="002F167A">
        <w:t xml:space="preserve">rom the first full </w:t>
      </w:r>
      <w:r w:rsidRPr="002F167A">
        <w:t>P</w:t>
      </w:r>
      <w:r w:rsidR="0079284F" w:rsidRPr="002F167A">
        <w:t xml:space="preserve">ay </w:t>
      </w:r>
      <w:r w:rsidRPr="002F167A">
        <w:t>P</w:t>
      </w:r>
      <w:r w:rsidR="0079284F" w:rsidRPr="002F167A">
        <w:t xml:space="preserve">eriod on or after 3 </w:t>
      </w:r>
      <w:r w:rsidRPr="002F167A">
        <w:t>April</w:t>
      </w:r>
      <w:r w:rsidR="0079284F" w:rsidRPr="002F167A">
        <w:t xml:space="preserve"> 2025 — $7.21;</w:t>
      </w:r>
    </w:p>
    <w:p w14:paraId="0402F0E9" w14:textId="418234EF" w:rsidR="0079284F" w:rsidRPr="002F167A" w:rsidRDefault="003879B7" w:rsidP="0079284F">
      <w:pPr>
        <w:pStyle w:val="Heading4"/>
        <w:widowControl w:val="0"/>
        <w:ind w:left="2268" w:hanging="567"/>
      </w:pPr>
      <w:r w:rsidRPr="002F167A">
        <w:t>f</w:t>
      </w:r>
      <w:r w:rsidR="0079284F" w:rsidRPr="002F167A">
        <w:t xml:space="preserve">rom the first full </w:t>
      </w:r>
      <w:r w:rsidRPr="002F167A">
        <w:t>P</w:t>
      </w:r>
      <w:r w:rsidR="0079284F" w:rsidRPr="002F167A">
        <w:t xml:space="preserve">ay </w:t>
      </w:r>
      <w:r w:rsidRPr="002F167A">
        <w:t>P</w:t>
      </w:r>
      <w:r w:rsidR="0079284F" w:rsidRPr="002F167A">
        <w:t xml:space="preserve">eriod on or after 3 </w:t>
      </w:r>
      <w:r w:rsidRPr="002F167A">
        <w:t>April</w:t>
      </w:r>
      <w:r w:rsidR="0079284F" w:rsidRPr="002F167A">
        <w:t xml:space="preserve"> 2026 — $7.4</w:t>
      </w:r>
      <w:r w:rsidR="009967EE" w:rsidRPr="002F167A">
        <w:t>2</w:t>
      </w:r>
      <w:r w:rsidR="0079284F" w:rsidRPr="002F167A">
        <w:t>;</w:t>
      </w:r>
      <w:r w:rsidR="006B645F" w:rsidRPr="002F167A">
        <w:t xml:space="preserve"> and</w:t>
      </w:r>
    </w:p>
    <w:p w14:paraId="7FE0D0D0" w14:textId="0C4E8381" w:rsidR="0079284F" w:rsidRPr="002F167A" w:rsidRDefault="003879B7" w:rsidP="00FF6FE9">
      <w:pPr>
        <w:pStyle w:val="Heading4"/>
        <w:widowControl w:val="0"/>
        <w:ind w:left="2268" w:hanging="567"/>
      </w:pPr>
      <w:r w:rsidRPr="002F167A">
        <w:t>f</w:t>
      </w:r>
      <w:r w:rsidR="0079284F" w:rsidRPr="002F167A">
        <w:t xml:space="preserve">rom the first full </w:t>
      </w:r>
      <w:r w:rsidRPr="002F167A">
        <w:t>P</w:t>
      </w:r>
      <w:r w:rsidR="0079284F" w:rsidRPr="002F167A">
        <w:t xml:space="preserve">ay </w:t>
      </w:r>
      <w:r w:rsidRPr="002F167A">
        <w:t>P</w:t>
      </w:r>
      <w:r w:rsidR="0079284F" w:rsidRPr="002F167A">
        <w:t xml:space="preserve">eriod on or after 3 </w:t>
      </w:r>
      <w:r w:rsidRPr="002F167A">
        <w:t>April</w:t>
      </w:r>
      <w:r w:rsidR="0079284F" w:rsidRPr="002F167A">
        <w:t xml:space="preserve"> 2027 — $7</w:t>
      </w:r>
      <w:r w:rsidR="00064D10" w:rsidRPr="002F167A">
        <w:t>.</w:t>
      </w:r>
      <w:r w:rsidR="009967EE" w:rsidRPr="002F167A">
        <w:t>64</w:t>
      </w:r>
      <w:r w:rsidR="0079284F" w:rsidRPr="002F167A">
        <w:t>.</w:t>
      </w:r>
    </w:p>
    <w:p w14:paraId="6EB7C846" w14:textId="77777777" w:rsidR="004B6243" w:rsidRPr="002F167A" w:rsidRDefault="004B6243" w:rsidP="004B6243">
      <w:pPr>
        <w:pStyle w:val="Heading2"/>
        <w:ind w:left="851" w:hanging="851"/>
      </w:pPr>
      <w:r w:rsidRPr="002F167A">
        <w:t>Hourly Rate</w:t>
      </w:r>
      <w:bookmarkEnd w:id="165"/>
      <w:bookmarkEnd w:id="166"/>
    </w:p>
    <w:p w14:paraId="1B8B2A6E" w14:textId="4C709E8D" w:rsidR="004B6243" w:rsidRPr="002F167A" w:rsidRDefault="004B6243" w:rsidP="004B6243">
      <w:pPr>
        <w:pStyle w:val="BodyIndent1"/>
      </w:pPr>
      <w:r w:rsidRPr="002F167A">
        <w:t xml:space="preserve">The hourly pay rate will be based on the number of average Full-time Ordinary Hours of work stipulated in </w:t>
      </w:r>
      <w:r w:rsidR="006B645F" w:rsidRPr="002F167A">
        <w:t>c</w:t>
      </w:r>
      <w:r w:rsidRPr="002F167A">
        <w:t xml:space="preserve">lause </w:t>
      </w:r>
      <w:r w:rsidRPr="002F167A">
        <w:fldChar w:fldCharType="begin"/>
      </w:r>
      <w:r w:rsidRPr="002F167A">
        <w:instrText xml:space="preserve"> REF _Ref433192387 \w \h </w:instrText>
      </w:r>
      <w:r w:rsidR="00FF6FE9" w:rsidRPr="002F167A">
        <w:instrText xml:space="preserve"> \* MERGEFORMAT </w:instrText>
      </w:r>
      <w:r w:rsidRPr="002F167A">
        <w:fldChar w:fldCharType="separate"/>
      </w:r>
      <w:r w:rsidR="00FA67FE">
        <w:t>12</w:t>
      </w:r>
      <w:r w:rsidRPr="002F167A">
        <w:fldChar w:fldCharType="end"/>
      </w:r>
      <w:r w:rsidRPr="002F167A">
        <w:t>, as per the following formula:</w:t>
      </w:r>
    </w:p>
    <w:p w14:paraId="44E78152" w14:textId="77777777" w:rsidR="004B6243" w:rsidRPr="002F167A" w:rsidRDefault="004B6243" w:rsidP="004B6243">
      <w:pPr>
        <w:pStyle w:val="BodyIndent1"/>
      </w:pPr>
      <w:r w:rsidRPr="002F167A">
        <w:tab/>
      </w:r>
      <w:r w:rsidRPr="002F167A">
        <w:rPr>
          <w:u w:val="single"/>
        </w:rPr>
        <w:t xml:space="preserve">           gross annual salary            </w:t>
      </w:r>
      <w:r w:rsidRPr="002F167A">
        <w:tab/>
      </w:r>
      <w:r w:rsidRPr="002F167A">
        <w:tab/>
        <w:t>=   $ hourly rate</w:t>
      </w:r>
      <w:r w:rsidRPr="002F167A">
        <w:br/>
      </w:r>
      <w:r w:rsidRPr="002F167A">
        <w:tab/>
        <w:t>average Full-time Ordinary Hours per annum</w:t>
      </w:r>
    </w:p>
    <w:p w14:paraId="00590BF2" w14:textId="77777777" w:rsidR="004B6243" w:rsidRPr="002F167A" w:rsidRDefault="004B6243" w:rsidP="003E5C83">
      <w:pPr>
        <w:pStyle w:val="BodyIndent1"/>
      </w:pPr>
      <w:r w:rsidRPr="002F167A">
        <w:t>The “$ hourly rate” is multiplied by 38 hours to ca</w:t>
      </w:r>
      <w:r w:rsidR="003E5C83" w:rsidRPr="002F167A">
        <w:t>lculate an average weekly rate.</w:t>
      </w:r>
    </w:p>
    <w:p w14:paraId="732BFEA1" w14:textId="77777777" w:rsidR="00BB260E" w:rsidRPr="002F167A" w:rsidRDefault="00BB260E" w:rsidP="00BB4D25">
      <w:pPr>
        <w:pStyle w:val="Heading1"/>
        <w:keepNext w:val="0"/>
        <w:widowControl w:val="0"/>
        <w:ind w:left="709" w:hanging="709"/>
        <w:rPr>
          <w:szCs w:val="22"/>
        </w:rPr>
      </w:pPr>
      <w:bookmarkStart w:id="167" w:name="_Ref433192462"/>
      <w:bookmarkStart w:id="168" w:name="_Toc163655694"/>
      <w:bookmarkStart w:id="169" w:name="_Toc170728803"/>
      <w:bookmarkEnd w:id="163"/>
      <w:r w:rsidRPr="002F167A">
        <w:rPr>
          <w:szCs w:val="22"/>
        </w:rPr>
        <w:lastRenderedPageBreak/>
        <w:t xml:space="preserve">Shift </w:t>
      </w:r>
      <w:r w:rsidR="00F8031B" w:rsidRPr="002F167A">
        <w:rPr>
          <w:szCs w:val="22"/>
        </w:rPr>
        <w:t>P</w:t>
      </w:r>
      <w:r w:rsidRPr="002F167A">
        <w:rPr>
          <w:szCs w:val="22"/>
        </w:rPr>
        <w:t>enalties</w:t>
      </w:r>
      <w:bookmarkEnd w:id="167"/>
      <w:bookmarkEnd w:id="168"/>
      <w:bookmarkEnd w:id="169"/>
      <w:r w:rsidR="00F04F3A" w:rsidRPr="002F167A">
        <w:rPr>
          <w:szCs w:val="22"/>
        </w:rPr>
        <w:t xml:space="preserve"> </w:t>
      </w:r>
    </w:p>
    <w:p w14:paraId="79D45DC6" w14:textId="77777777" w:rsidR="00493857" w:rsidRPr="002F167A" w:rsidRDefault="00BB260E" w:rsidP="00561EC2">
      <w:pPr>
        <w:pStyle w:val="Heading2"/>
        <w:keepNext w:val="0"/>
        <w:widowControl w:val="0"/>
        <w:ind w:left="576"/>
        <w:rPr>
          <w:b w:val="0"/>
        </w:rPr>
      </w:pPr>
      <w:bookmarkStart w:id="170" w:name="_Ref433192465"/>
      <w:r w:rsidRPr="002F167A">
        <w:rPr>
          <w:b w:val="0"/>
        </w:rPr>
        <w:t>The following shift penalties apply:</w:t>
      </w:r>
      <w:bookmarkEnd w:id="170"/>
    </w:p>
    <w:p w14:paraId="631E63BF" w14:textId="77777777" w:rsidR="00E3293B" w:rsidRPr="002F167A" w:rsidRDefault="00E3293B" w:rsidP="003E5C83">
      <w:pPr>
        <w:pStyle w:val="Heading2"/>
        <w:keepNext w:val="0"/>
        <w:widowControl w:val="0"/>
        <w:numPr>
          <w:ilvl w:val="0"/>
          <w:numId w:val="0"/>
        </w:numPr>
        <w:rPr>
          <w:b w:val="0"/>
        </w:rPr>
      </w:pPr>
    </w:p>
    <w:tbl>
      <w:tblPr>
        <w:tblW w:w="4443" w:type="pct"/>
        <w:tblInd w:w="81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085"/>
        <w:gridCol w:w="5956"/>
        <w:gridCol w:w="894"/>
      </w:tblGrid>
      <w:tr w:rsidR="00BB260E" w:rsidRPr="002F167A" w14:paraId="341BC00D" w14:textId="77777777" w:rsidTr="00483838">
        <w:trPr>
          <w:trHeight w:val="390"/>
          <w:tblHeader/>
        </w:trPr>
        <w:tc>
          <w:tcPr>
            <w:tcW w:w="1167" w:type="pct"/>
            <w:shd w:val="clear" w:color="auto" w:fill="D9D9D9"/>
            <w:vAlign w:val="center"/>
          </w:tcPr>
          <w:p w14:paraId="1FE5891B" w14:textId="77777777" w:rsidR="00BB260E" w:rsidRPr="002F167A" w:rsidRDefault="00610CE9" w:rsidP="00BB4D25">
            <w:pPr>
              <w:widowControl w:val="0"/>
              <w:autoSpaceDE w:val="0"/>
              <w:autoSpaceDN w:val="0"/>
              <w:adjustRightInd w:val="0"/>
              <w:ind w:left="720" w:hanging="246"/>
              <w:rPr>
                <w:rFonts w:cs="Arial"/>
                <w:b/>
                <w:noProof/>
              </w:rPr>
            </w:pPr>
            <w:r w:rsidRPr="002F167A">
              <w:rPr>
                <w:rFonts w:cs="Arial"/>
                <w:b/>
                <w:noProof/>
              </w:rPr>
              <w:t>Shift</w:t>
            </w:r>
          </w:p>
        </w:tc>
        <w:tc>
          <w:tcPr>
            <w:tcW w:w="3333" w:type="pct"/>
            <w:shd w:val="clear" w:color="auto" w:fill="D9D9D9"/>
            <w:vAlign w:val="center"/>
          </w:tcPr>
          <w:p w14:paraId="43C987CE" w14:textId="77777777" w:rsidR="00BB260E" w:rsidRPr="002F167A" w:rsidRDefault="00610CE9" w:rsidP="00BB4D25">
            <w:pPr>
              <w:widowControl w:val="0"/>
              <w:autoSpaceDE w:val="0"/>
              <w:autoSpaceDN w:val="0"/>
              <w:adjustRightInd w:val="0"/>
              <w:ind w:left="720" w:firstLine="831"/>
              <w:rPr>
                <w:rFonts w:cs="Arial"/>
                <w:b/>
                <w:noProof/>
              </w:rPr>
            </w:pPr>
            <w:r w:rsidRPr="002F167A">
              <w:rPr>
                <w:rFonts w:cs="Arial"/>
                <w:b/>
                <w:noProof/>
              </w:rPr>
              <w:t>Definition</w:t>
            </w:r>
          </w:p>
        </w:tc>
        <w:tc>
          <w:tcPr>
            <w:tcW w:w="500" w:type="pct"/>
            <w:shd w:val="clear" w:color="auto" w:fill="D9D9D9"/>
            <w:vAlign w:val="center"/>
          </w:tcPr>
          <w:p w14:paraId="256BD01D" w14:textId="77777777" w:rsidR="00BB260E" w:rsidRPr="002F167A" w:rsidRDefault="00610CE9" w:rsidP="00BB4D25">
            <w:pPr>
              <w:widowControl w:val="0"/>
              <w:autoSpaceDE w:val="0"/>
              <w:autoSpaceDN w:val="0"/>
              <w:adjustRightInd w:val="0"/>
              <w:ind w:left="720" w:hanging="686"/>
              <w:rPr>
                <w:rFonts w:cs="Arial"/>
                <w:b/>
                <w:noProof/>
              </w:rPr>
            </w:pPr>
            <w:r w:rsidRPr="002F167A">
              <w:rPr>
                <w:rFonts w:cs="Arial"/>
                <w:b/>
                <w:noProof/>
              </w:rPr>
              <w:t>Rate</w:t>
            </w:r>
          </w:p>
        </w:tc>
      </w:tr>
      <w:tr w:rsidR="00BB260E" w:rsidRPr="002F167A" w14:paraId="64D3BED5" w14:textId="77777777" w:rsidTr="00EB6F9E">
        <w:tc>
          <w:tcPr>
            <w:tcW w:w="1167" w:type="pct"/>
          </w:tcPr>
          <w:p w14:paraId="27A3928F" w14:textId="77777777" w:rsidR="00BB260E" w:rsidRPr="002F167A" w:rsidRDefault="00BB260E" w:rsidP="00BB4D25">
            <w:pPr>
              <w:widowControl w:val="0"/>
              <w:autoSpaceDE w:val="0"/>
              <w:autoSpaceDN w:val="0"/>
              <w:adjustRightInd w:val="0"/>
              <w:ind w:left="23"/>
              <w:rPr>
                <w:rFonts w:cs="Arial"/>
                <w:noProof/>
              </w:rPr>
            </w:pPr>
            <w:r w:rsidRPr="002F167A">
              <w:rPr>
                <w:rFonts w:cs="Arial"/>
                <w:noProof/>
              </w:rPr>
              <w:t>Afternoon</w:t>
            </w:r>
          </w:p>
          <w:p w14:paraId="493A37A3" w14:textId="77777777" w:rsidR="00BB260E" w:rsidRPr="002F167A" w:rsidRDefault="00BB260E" w:rsidP="00BB4D25">
            <w:pPr>
              <w:widowControl w:val="0"/>
              <w:autoSpaceDE w:val="0"/>
              <w:autoSpaceDN w:val="0"/>
              <w:adjustRightInd w:val="0"/>
              <w:ind w:left="23"/>
              <w:rPr>
                <w:rFonts w:cs="Arial"/>
                <w:noProof/>
              </w:rPr>
            </w:pPr>
            <w:r w:rsidRPr="002F167A">
              <w:rPr>
                <w:rFonts w:cs="Arial"/>
                <w:noProof/>
              </w:rPr>
              <w:t>(Monday to Friday)</w:t>
            </w:r>
          </w:p>
        </w:tc>
        <w:tc>
          <w:tcPr>
            <w:tcW w:w="3333" w:type="pct"/>
          </w:tcPr>
          <w:p w14:paraId="59755130" w14:textId="77777777" w:rsidR="00BB260E" w:rsidRPr="002F167A" w:rsidRDefault="00BB260E" w:rsidP="00BB4D25">
            <w:pPr>
              <w:widowControl w:val="0"/>
              <w:numPr>
                <w:ilvl w:val="0"/>
                <w:numId w:val="10"/>
              </w:numPr>
              <w:tabs>
                <w:tab w:val="clear" w:pos="-1080"/>
              </w:tabs>
              <w:autoSpaceDE w:val="0"/>
              <w:autoSpaceDN w:val="0"/>
              <w:adjustRightInd w:val="0"/>
              <w:ind w:left="286" w:hanging="284"/>
              <w:jc w:val="both"/>
              <w:rPr>
                <w:rFonts w:cs="Arial"/>
                <w:noProof/>
              </w:rPr>
            </w:pPr>
            <w:r w:rsidRPr="002F167A">
              <w:rPr>
                <w:rFonts w:cs="Arial"/>
                <w:noProof/>
              </w:rPr>
              <w:t>A shift commencing after noon where at least half of the shift is worked after 6 pm.</w:t>
            </w:r>
          </w:p>
          <w:p w14:paraId="04B88AA3" w14:textId="04A101DF" w:rsidR="00BB260E" w:rsidRPr="002F167A" w:rsidRDefault="00BB260E" w:rsidP="00BB4D25">
            <w:pPr>
              <w:widowControl w:val="0"/>
              <w:numPr>
                <w:ilvl w:val="0"/>
                <w:numId w:val="10"/>
              </w:numPr>
              <w:tabs>
                <w:tab w:val="clear" w:pos="-1080"/>
              </w:tabs>
              <w:autoSpaceDE w:val="0"/>
              <w:autoSpaceDN w:val="0"/>
              <w:adjustRightInd w:val="0"/>
              <w:ind w:left="286" w:hanging="284"/>
              <w:jc w:val="both"/>
              <w:rPr>
                <w:rFonts w:cs="Arial"/>
                <w:noProof/>
              </w:rPr>
            </w:pPr>
            <w:r w:rsidRPr="002F167A">
              <w:rPr>
                <w:rFonts w:cs="Arial"/>
                <w:noProof/>
              </w:rPr>
              <w:t>11am to 11pm shift</w:t>
            </w:r>
            <w:r w:rsidR="000166E1" w:rsidRPr="002F167A">
              <w:rPr>
                <w:rFonts w:cs="Arial"/>
                <w:noProof/>
              </w:rPr>
              <w:t xml:space="preserve"> or 11.30am to 11.30pm shift</w:t>
            </w:r>
          </w:p>
        </w:tc>
        <w:tc>
          <w:tcPr>
            <w:tcW w:w="500" w:type="pct"/>
          </w:tcPr>
          <w:p w14:paraId="36AB4DC8" w14:textId="77777777" w:rsidR="00BB260E" w:rsidRPr="002F167A" w:rsidRDefault="00BB260E" w:rsidP="00BB4D25">
            <w:pPr>
              <w:widowControl w:val="0"/>
              <w:autoSpaceDE w:val="0"/>
              <w:autoSpaceDN w:val="0"/>
              <w:adjustRightInd w:val="0"/>
              <w:ind w:left="720" w:hanging="665"/>
              <w:jc w:val="center"/>
              <w:rPr>
                <w:rFonts w:cs="Arial"/>
                <w:noProof/>
              </w:rPr>
            </w:pPr>
            <w:r w:rsidRPr="002F167A">
              <w:rPr>
                <w:rFonts w:cs="Arial"/>
                <w:noProof/>
              </w:rPr>
              <w:t>15%</w:t>
            </w:r>
          </w:p>
        </w:tc>
      </w:tr>
      <w:tr w:rsidR="00BB260E" w:rsidRPr="002F167A" w14:paraId="02B07265" w14:textId="77777777" w:rsidTr="00EB6F9E">
        <w:tc>
          <w:tcPr>
            <w:tcW w:w="1167" w:type="pct"/>
          </w:tcPr>
          <w:p w14:paraId="2A4CCEAB" w14:textId="77777777" w:rsidR="00BB260E" w:rsidRPr="002F167A" w:rsidRDefault="00050B95" w:rsidP="00BB4D25">
            <w:pPr>
              <w:widowControl w:val="0"/>
              <w:autoSpaceDE w:val="0"/>
              <w:autoSpaceDN w:val="0"/>
              <w:adjustRightInd w:val="0"/>
              <w:rPr>
                <w:rFonts w:cs="Arial"/>
                <w:noProof/>
              </w:rPr>
            </w:pPr>
            <w:r w:rsidRPr="002F167A">
              <w:rPr>
                <w:rFonts w:cs="Arial"/>
                <w:noProof/>
              </w:rPr>
              <w:t xml:space="preserve">Weekday </w:t>
            </w:r>
            <w:r w:rsidR="00BB260E" w:rsidRPr="002F167A">
              <w:rPr>
                <w:rFonts w:cs="Arial"/>
                <w:noProof/>
              </w:rPr>
              <w:t xml:space="preserve">Night (Except where </w:t>
            </w:r>
            <w:r w:rsidR="006D2F80" w:rsidRPr="002F167A">
              <w:rPr>
                <w:rFonts w:cs="Arial"/>
                <w:noProof/>
              </w:rPr>
              <w:t xml:space="preserve">Friday Night, </w:t>
            </w:r>
            <w:r w:rsidR="00BB260E" w:rsidRPr="002F167A">
              <w:rPr>
                <w:rFonts w:cs="Arial"/>
                <w:noProof/>
              </w:rPr>
              <w:t>Saturday, Sunday or Public Holiday rates apply)</w:t>
            </w:r>
          </w:p>
        </w:tc>
        <w:tc>
          <w:tcPr>
            <w:tcW w:w="3333" w:type="pct"/>
          </w:tcPr>
          <w:p w14:paraId="45977AD0" w14:textId="54D6CDF4" w:rsidR="00BB260E" w:rsidRPr="002F167A" w:rsidRDefault="00BB260E" w:rsidP="0094280E">
            <w:pPr>
              <w:widowControl w:val="0"/>
              <w:numPr>
                <w:ilvl w:val="0"/>
                <w:numId w:val="11"/>
              </w:numPr>
              <w:tabs>
                <w:tab w:val="clear" w:pos="360"/>
              </w:tabs>
              <w:autoSpaceDE w:val="0"/>
              <w:autoSpaceDN w:val="0"/>
              <w:adjustRightInd w:val="0"/>
              <w:ind w:left="286" w:hanging="284"/>
              <w:jc w:val="both"/>
              <w:rPr>
                <w:rFonts w:cs="Arial"/>
                <w:noProof/>
              </w:rPr>
            </w:pPr>
            <w:r w:rsidRPr="002F167A">
              <w:rPr>
                <w:rFonts w:cs="Arial"/>
                <w:noProof/>
              </w:rPr>
              <w:t>Where at least half of the shift is worked after 11pm</w:t>
            </w:r>
            <w:r w:rsidR="00050B95" w:rsidRPr="002F167A">
              <w:rPr>
                <w:rFonts w:cs="Arial"/>
                <w:noProof/>
              </w:rPr>
              <w:t xml:space="preserve"> on a weekday</w:t>
            </w:r>
            <w:r w:rsidRPr="002F167A">
              <w:rPr>
                <w:rFonts w:cs="Arial"/>
                <w:noProof/>
              </w:rPr>
              <w:t xml:space="preserve">. </w:t>
            </w:r>
          </w:p>
        </w:tc>
        <w:tc>
          <w:tcPr>
            <w:tcW w:w="500" w:type="pct"/>
          </w:tcPr>
          <w:p w14:paraId="5F4F5D05" w14:textId="101CB75F" w:rsidR="00BB260E" w:rsidRPr="002F167A" w:rsidRDefault="00196E0A" w:rsidP="00BB4D25">
            <w:pPr>
              <w:widowControl w:val="0"/>
              <w:autoSpaceDE w:val="0"/>
              <w:autoSpaceDN w:val="0"/>
              <w:adjustRightInd w:val="0"/>
              <w:ind w:left="720" w:hanging="665"/>
              <w:jc w:val="center"/>
              <w:rPr>
                <w:rFonts w:cs="Arial"/>
                <w:noProof/>
              </w:rPr>
            </w:pPr>
            <w:r w:rsidRPr="002F167A">
              <w:rPr>
                <w:rFonts w:cs="Arial"/>
                <w:noProof/>
              </w:rPr>
              <w:t>3</w:t>
            </w:r>
            <w:r w:rsidR="00BB260E" w:rsidRPr="002F167A">
              <w:rPr>
                <w:rFonts w:cs="Arial"/>
                <w:noProof/>
              </w:rPr>
              <w:t>5%</w:t>
            </w:r>
          </w:p>
        </w:tc>
      </w:tr>
      <w:tr w:rsidR="006D2F80" w:rsidRPr="002F167A" w14:paraId="266995A4" w14:textId="77777777" w:rsidTr="00EB6F9E">
        <w:tc>
          <w:tcPr>
            <w:tcW w:w="1167" w:type="pct"/>
          </w:tcPr>
          <w:p w14:paraId="46213D8B" w14:textId="77777777" w:rsidR="006D2F80" w:rsidRPr="002F167A" w:rsidRDefault="006D2F80" w:rsidP="00BB4D25">
            <w:pPr>
              <w:widowControl w:val="0"/>
              <w:autoSpaceDE w:val="0"/>
              <w:autoSpaceDN w:val="0"/>
              <w:adjustRightInd w:val="0"/>
              <w:rPr>
                <w:rFonts w:cs="Arial"/>
                <w:noProof/>
              </w:rPr>
            </w:pPr>
            <w:r w:rsidRPr="002F167A">
              <w:rPr>
                <w:rFonts w:cs="Arial"/>
                <w:noProof/>
              </w:rPr>
              <w:t>Friday Night</w:t>
            </w:r>
          </w:p>
        </w:tc>
        <w:tc>
          <w:tcPr>
            <w:tcW w:w="3333" w:type="pct"/>
          </w:tcPr>
          <w:p w14:paraId="0442E7D3" w14:textId="77777777" w:rsidR="006D2F80" w:rsidRPr="002F167A" w:rsidRDefault="006D2F80" w:rsidP="00BB4D25">
            <w:pPr>
              <w:widowControl w:val="0"/>
              <w:numPr>
                <w:ilvl w:val="0"/>
                <w:numId w:val="11"/>
              </w:numPr>
              <w:tabs>
                <w:tab w:val="clear" w:pos="360"/>
              </w:tabs>
              <w:autoSpaceDE w:val="0"/>
              <w:autoSpaceDN w:val="0"/>
              <w:adjustRightInd w:val="0"/>
              <w:ind w:left="286" w:hanging="284"/>
              <w:jc w:val="both"/>
              <w:rPr>
                <w:rFonts w:cs="Arial"/>
                <w:noProof/>
              </w:rPr>
            </w:pPr>
            <w:r w:rsidRPr="002F167A">
              <w:rPr>
                <w:rFonts w:cs="Arial"/>
                <w:noProof/>
              </w:rPr>
              <w:t>A shift commencing on Friday night where at least half of the shift is worked after midnight</w:t>
            </w:r>
            <w:r w:rsidR="00050B95" w:rsidRPr="002F167A">
              <w:rPr>
                <w:rFonts w:cs="Arial"/>
                <w:noProof/>
              </w:rPr>
              <w:t>.</w:t>
            </w:r>
          </w:p>
        </w:tc>
        <w:tc>
          <w:tcPr>
            <w:tcW w:w="500" w:type="pct"/>
          </w:tcPr>
          <w:p w14:paraId="15C44A78" w14:textId="77777777" w:rsidR="006D2F80" w:rsidRPr="002F167A" w:rsidRDefault="006D2F80" w:rsidP="00BB4D25">
            <w:pPr>
              <w:widowControl w:val="0"/>
              <w:autoSpaceDE w:val="0"/>
              <w:autoSpaceDN w:val="0"/>
              <w:adjustRightInd w:val="0"/>
              <w:ind w:left="720" w:hanging="665"/>
              <w:jc w:val="center"/>
              <w:rPr>
                <w:rFonts w:cs="Arial"/>
                <w:noProof/>
              </w:rPr>
            </w:pPr>
            <w:r w:rsidRPr="002F167A">
              <w:rPr>
                <w:rFonts w:cs="Arial"/>
                <w:noProof/>
              </w:rPr>
              <w:t>60%</w:t>
            </w:r>
          </w:p>
        </w:tc>
      </w:tr>
      <w:tr w:rsidR="00BB260E" w:rsidRPr="002F167A" w14:paraId="3C4C9C6D" w14:textId="77777777" w:rsidTr="00EB6F9E">
        <w:tc>
          <w:tcPr>
            <w:tcW w:w="1167" w:type="pct"/>
          </w:tcPr>
          <w:p w14:paraId="3B9E8953" w14:textId="77777777" w:rsidR="00BB260E" w:rsidRPr="002F167A" w:rsidRDefault="00BB260E" w:rsidP="00A15213">
            <w:pPr>
              <w:widowControl w:val="0"/>
              <w:autoSpaceDE w:val="0"/>
              <w:autoSpaceDN w:val="0"/>
              <w:adjustRightInd w:val="0"/>
              <w:rPr>
                <w:rFonts w:cs="Arial"/>
                <w:noProof/>
              </w:rPr>
            </w:pPr>
            <w:r w:rsidRPr="002F167A">
              <w:rPr>
                <w:rFonts w:cs="Arial"/>
                <w:noProof/>
              </w:rPr>
              <w:t>Saturday</w:t>
            </w:r>
          </w:p>
        </w:tc>
        <w:tc>
          <w:tcPr>
            <w:tcW w:w="3333" w:type="pct"/>
          </w:tcPr>
          <w:p w14:paraId="4C06F956" w14:textId="59DF3242" w:rsidR="00050B95" w:rsidRPr="002F167A" w:rsidRDefault="00BB260E" w:rsidP="00BB4D25">
            <w:pPr>
              <w:widowControl w:val="0"/>
              <w:numPr>
                <w:ilvl w:val="0"/>
                <w:numId w:val="12"/>
              </w:numPr>
              <w:tabs>
                <w:tab w:val="clear" w:pos="360"/>
              </w:tabs>
              <w:autoSpaceDE w:val="0"/>
              <w:autoSpaceDN w:val="0"/>
              <w:adjustRightInd w:val="0"/>
              <w:ind w:left="318" w:hanging="283"/>
              <w:jc w:val="both"/>
              <w:rPr>
                <w:rFonts w:cs="Arial"/>
                <w:noProof/>
              </w:rPr>
            </w:pPr>
            <w:r w:rsidRPr="002F167A">
              <w:rPr>
                <w:rFonts w:cs="Arial"/>
                <w:noProof/>
              </w:rPr>
              <w:t xml:space="preserve">Where at least half of the shift is worked </w:t>
            </w:r>
            <w:r w:rsidR="00050B95" w:rsidRPr="002F167A">
              <w:rPr>
                <w:rFonts w:cs="Arial"/>
                <w:noProof/>
              </w:rPr>
              <w:t>on</w:t>
            </w:r>
            <w:r w:rsidR="00273042" w:rsidRPr="002F167A">
              <w:rPr>
                <w:rFonts w:cs="Arial"/>
                <w:noProof/>
              </w:rPr>
              <w:t xml:space="preserve"> Saturday, except w</w:t>
            </w:r>
            <w:r w:rsidRPr="002F167A">
              <w:rPr>
                <w:rFonts w:cs="Arial"/>
                <w:noProof/>
              </w:rPr>
              <w:t>here</w:t>
            </w:r>
            <w:r w:rsidR="00050B95" w:rsidRPr="002F167A">
              <w:rPr>
                <w:rFonts w:cs="Arial"/>
                <w:noProof/>
              </w:rPr>
              <w:t>:</w:t>
            </w:r>
          </w:p>
          <w:p w14:paraId="42983D52" w14:textId="6297E7E4" w:rsidR="00050B95" w:rsidRPr="002F167A" w:rsidRDefault="00050B95" w:rsidP="009F3CE8">
            <w:pPr>
              <w:widowControl w:val="0"/>
              <w:numPr>
                <w:ilvl w:val="1"/>
                <w:numId w:val="12"/>
              </w:numPr>
              <w:autoSpaceDE w:val="0"/>
              <w:autoSpaceDN w:val="0"/>
              <w:adjustRightInd w:val="0"/>
              <w:jc w:val="both"/>
              <w:rPr>
                <w:rFonts w:cs="Arial"/>
                <w:noProof/>
              </w:rPr>
            </w:pPr>
            <w:r w:rsidRPr="002F167A">
              <w:rPr>
                <w:rFonts w:cs="Arial"/>
                <w:noProof/>
              </w:rPr>
              <w:t>the shift meets the definition of a Friday Night shift and the Friday Night rate applies; or</w:t>
            </w:r>
          </w:p>
          <w:p w14:paraId="65754DE6" w14:textId="78A7EE77" w:rsidR="00BB260E" w:rsidRPr="002F167A" w:rsidRDefault="00BB260E" w:rsidP="00FF6FE9">
            <w:pPr>
              <w:widowControl w:val="0"/>
              <w:numPr>
                <w:ilvl w:val="1"/>
                <w:numId w:val="12"/>
              </w:numPr>
              <w:autoSpaceDE w:val="0"/>
              <w:autoSpaceDN w:val="0"/>
              <w:adjustRightInd w:val="0"/>
              <w:jc w:val="both"/>
              <w:rPr>
                <w:rFonts w:cs="Arial"/>
                <w:noProof/>
              </w:rPr>
            </w:pPr>
            <w:r w:rsidRPr="002F167A">
              <w:rPr>
                <w:rFonts w:cs="Arial"/>
                <w:noProof/>
              </w:rPr>
              <w:t>an equal number of hours are worked before and after midnight Saturday</w:t>
            </w:r>
            <w:r w:rsidR="00050B95" w:rsidRPr="002F167A">
              <w:rPr>
                <w:rFonts w:cs="Arial"/>
                <w:noProof/>
              </w:rPr>
              <w:t xml:space="preserve"> and </w:t>
            </w:r>
            <w:r w:rsidRPr="002F167A">
              <w:rPr>
                <w:rFonts w:cs="Arial"/>
                <w:noProof/>
              </w:rPr>
              <w:t xml:space="preserve">the Sunday rate applies.   </w:t>
            </w:r>
          </w:p>
        </w:tc>
        <w:tc>
          <w:tcPr>
            <w:tcW w:w="500" w:type="pct"/>
          </w:tcPr>
          <w:p w14:paraId="603A6BF6" w14:textId="77777777" w:rsidR="00BB260E" w:rsidRPr="002F167A" w:rsidRDefault="00BB260E" w:rsidP="00BB4D25">
            <w:pPr>
              <w:widowControl w:val="0"/>
              <w:autoSpaceDE w:val="0"/>
              <w:autoSpaceDN w:val="0"/>
              <w:adjustRightInd w:val="0"/>
              <w:ind w:left="720" w:hanging="665"/>
              <w:jc w:val="center"/>
              <w:rPr>
                <w:rFonts w:cs="Arial"/>
                <w:noProof/>
              </w:rPr>
            </w:pPr>
            <w:r w:rsidRPr="002F167A">
              <w:rPr>
                <w:rFonts w:cs="Arial"/>
                <w:noProof/>
              </w:rPr>
              <w:t>50%</w:t>
            </w:r>
          </w:p>
        </w:tc>
      </w:tr>
      <w:tr w:rsidR="00BB260E" w:rsidRPr="002F167A" w14:paraId="5C27EB5F" w14:textId="77777777" w:rsidTr="00EB6F9E">
        <w:tc>
          <w:tcPr>
            <w:tcW w:w="1167" w:type="pct"/>
          </w:tcPr>
          <w:p w14:paraId="6219D631" w14:textId="77777777" w:rsidR="00BB260E" w:rsidRPr="002F167A" w:rsidRDefault="00BB260E" w:rsidP="00A15213">
            <w:pPr>
              <w:widowControl w:val="0"/>
              <w:autoSpaceDE w:val="0"/>
              <w:autoSpaceDN w:val="0"/>
              <w:adjustRightInd w:val="0"/>
              <w:rPr>
                <w:rFonts w:cs="Arial"/>
                <w:noProof/>
              </w:rPr>
            </w:pPr>
            <w:r w:rsidRPr="002F167A">
              <w:rPr>
                <w:rFonts w:cs="Arial"/>
                <w:noProof/>
              </w:rPr>
              <w:t>Sunday</w:t>
            </w:r>
          </w:p>
        </w:tc>
        <w:tc>
          <w:tcPr>
            <w:tcW w:w="3333" w:type="pct"/>
          </w:tcPr>
          <w:p w14:paraId="143AF26A" w14:textId="77777777" w:rsidR="00BB260E" w:rsidRPr="002F167A" w:rsidRDefault="00BB260E" w:rsidP="00BB4D25">
            <w:pPr>
              <w:widowControl w:val="0"/>
              <w:numPr>
                <w:ilvl w:val="0"/>
                <w:numId w:val="13"/>
              </w:numPr>
              <w:tabs>
                <w:tab w:val="clear" w:pos="360"/>
              </w:tabs>
              <w:autoSpaceDE w:val="0"/>
              <w:autoSpaceDN w:val="0"/>
              <w:adjustRightInd w:val="0"/>
              <w:ind w:left="318" w:hanging="283"/>
              <w:jc w:val="both"/>
              <w:rPr>
                <w:rFonts w:cs="Arial"/>
                <w:noProof/>
              </w:rPr>
            </w:pPr>
            <w:r w:rsidRPr="002F167A">
              <w:rPr>
                <w:rFonts w:cs="Arial"/>
                <w:noProof/>
              </w:rPr>
              <w:t>Where at least half of the shift is worked between midnig</w:t>
            </w:r>
            <w:r w:rsidR="00DC276D" w:rsidRPr="002F167A">
              <w:rPr>
                <w:rFonts w:cs="Arial"/>
                <w:noProof/>
              </w:rPr>
              <w:t>ht Saturday and midnight Sunday.</w:t>
            </w:r>
          </w:p>
          <w:p w14:paraId="34729377" w14:textId="77777777" w:rsidR="00462DC2" w:rsidRPr="002F167A" w:rsidRDefault="00462DC2" w:rsidP="00BB4D25">
            <w:pPr>
              <w:widowControl w:val="0"/>
              <w:numPr>
                <w:ilvl w:val="0"/>
                <w:numId w:val="13"/>
              </w:numPr>
              <w:tabs>
                <w:tab w:val="clear" w:pos="360"/>
              </w:tabs>
              <w:autoSpaceDE w:val="0"/>
              <w:autoSpaceDN w:val="0"/>
              <w:adjustRightInd w:val="0"/>
              <w:ind w:left="318" w:hanging="283"/>
              <w:jc w:val="both"/>
              <w:rPr>
                <w:rFonts w:cs="Arial"/>
                <w:noProof/>
              </w:rPr>
            </w:pPr>
            <w:r w:rsidRPr="002F167A">
              <w:rPr>
                <w:rFonts w:cs="Arial"/>
                <w:noProof/>
              </w:rPr>
              <w:t>6:30</w:t>
            </w:r>
            <w:r w:rsidR="00BB260E" w:rsidRPr="002F167A">
              <w:rPr>
                <w:rFonts w:cs="Arial"/>
                <w:noProof/>
              </w:rPr>
              <w:t xml:space="preserve">pm Sunday to </w:t>
            </w:r>
            <w:r w:rsidR="00273042" w:rsidRPr="002F167A">
              <w:rPr>
                <w:rFonts w:cs="Arial"/>
                <w:noProof/>
              </w:rPr>
              <w:t>6:</w:t>
            </w:r>
            <w:r w:rsidRPr="002F167A">
              <w:rPr>
                <w:rFonts w:cs="Arial"/>
                <w:noProof/>
              </w:rPr>
              <w:t>30</w:t>
            </w:r>
            <w:r w:rsidR="00DC276D" w:rsidRPr="002F167A">
              <w:rPr>
                <w:rFonts w:cs="Arial"/>
                <w:noProof/>
              </w:rPr>
              <w:t>am Monday shift.</w:t>
            </w:r>
          </w:p>
          <w:p w14:paraId="2A901698" w14:textId="77777777" w:rsidR="00DC276D" w:rsidRPr="002F167A" w:rsidRDefault="00DC276D" w:rsidP="00BB4D25">
            <w:pPr>
              <w:widowControl w:val="0"/>
              <w:numPr>
                <w:ilvl w:val="0"/>
                <w:numId w:val="13"/>
              </w:numPr>
              <w:tabs>
                <w:tab w:val="clear" w:pos="360"/>
              </w:tabs>
              <w:autoSpaceDE w:val="0"/>
              <w:autoSpaceDN w:val="0"/>
              <w:adjustRightInd w:val="0"/>
              <w:ind w:left="318" w:hanging="283"/>
              <w:jc w:val="both"/>
              <w:rPr>
                <w:rFonts w:cs="Arial"/>
                <w:noProof/>
              </w:rPr>
            </w:pPr>
            <w:r w:rsidRPr="002F167A">
              <w:rPr>
                <w:rFonts w:cs="Arial"/>
                <w:noProof/>
              </w:rPr>
              <w:t>7pm Sunday to 7am Monday shift.</w:t>
            </w:r>
          </w:p>
        </w:tc>
        <w:tc>
          <w:tcPr>
            <w:tcW w:w="500" w:type="pct"/>
          </w:tcPr>
          <w:p w14:paraId="74BFA14D" w14:textId="77777777" w:rsidR="00BB260E" w:rsidRPr="002F167A" w:rsidRDefault="00BB260E" w:rsidP="00BB4D25">
            <w:pPr>
              <w:widowControl w:val="0"/>
              <w:autoSpaceDE w:val="0"/>
              <w:autoSpaceDN w:val="0"/>
              <w:adjustRightInd w:val="0"/>
              <w:ind w:left="720" w:hanging="665"/>
              <w:jc w:val="center"/>
              <w:rPr>
                <w:rFonts w:cs="Arial"/>
                <w:noProof/>
              </w:rPr>
            </w:pPr>
            <w:r w:rsidRPr="002F167A">
              <w:rPr>
                <w:rFonts w:cs="Arial"/>
                <w:noProof/>
              </w:rPr>
              <w:t>100%</w:t>
            </w:r>
          </w:p>
          <w:p w14:paraId="769C103D" w14:textId="77777777" w:rsidR="00BB260E" w:rsidRPr="002F167A" w:rsidRDefault="00BB260E" w:rsidP="00BB4D25">
            <w:pPr>
              <w:widowControl w:val="0"/>
              <w:autoSpaceDE w:val="0"/>
              <w:autoSpaceDN w:val="0"/>
              <w:adjustRightInd w:val="0"/>
              <w:ind w:left="720" w:hanging="665"/>
              <w:jc w:val="center"/>
              <w:rPr>
                <w:rFonts w:cs="Arial"/>
                <w:noProof/>
              </w:rPr>
            </w:pPr>
          </w:p>
        </w:tc>
      </w:tr>
      <w:tr w:rsidR="00BB260E" w:rsidRPr="002F167A" w14:paraId="07B3AD9A" w14:textId="77777777" w:rsidTr="00EB6F9E">
        <w:trPr>
          <w:trHeight w:val="1000"/>
        </w:trPr>
        <w:tc>
          <w:tcPr>
            <w:tcW w:w="1167" w:type="pct"/>
          </w:tcPr>
          <w:p w14:paraId="027D750E" w14:textId="77777777" w:rsidR="00BB260E" w:rsidRPr="002F167A" w:rsidRDefault="00BB260E" w:rsidP="00A15213">
            <w:pPr>
              <w:widowControl w:val="0"/>
              <w:autoSpaceDE w:val="0"/>
              <w:autoSpaceDN w:val="0"/>
              <w:adjustRightInd w:val="0"/>
              <w:rPr>
                <w:rFonts w:cs="Arial"/>
                <w:noProof/>
              </w:rPr>
            </w:pPr>
            <w:r w:rsidRPr="002F167A">
              <w:rPr>
                <w:rFonts w:cs="Arial"/>
                <w:noProof/>
              </w:rPr>
              <w:t>Public Holiday</w:t>
            </w:r>
          </w:p>
        </w:tc>
        <w:tc>
          <w:tcPr>
            <w:tcW w:w="3333" w:type="pct"/>
          </w:tcPr>
          <w:p w14:paraId="22004FE3" w14:textId="77777777" w:rsidR="00BB260E" w:rsidRPr="002F167A" w:rsidRDefault="00BB260E" w:rsidP="00BB4D25">
            <w:pPr>
              <w:widowControl w:val="0"/>
              <w:numPr>
                <w:ilvl w:val="0"/>
                <w:numId w:val="14"/>
              </w:numPr>
              <w:tabs>
                <w:tab w:val="clear" w:pos="360"/>
              </w:tabs>
              <w:autoSpaceDE w:val="0"/>
              <w:autoSpaceDN w:val="0"/>
              <w:adjustRightInd w:val="0"/>
              <w:ind w:left="318" w:hanging="283"/>
              <w:jc w:val="both"/>
              <w:rPr>
                <w:rFonts w:cs="Arial"/>
                <w:noProof/>
              </w:rPr>
            </w:pPr>
            <w:r w:rsidRPr="002F167A">
              <w:rPr>
                <w:rFonts w:cs="Arial"/>
                <w:noProof/>
              </w:rPr>
              <w:t>Where at least half of the shift is performed on the public holiday.</w:t>
            </w:r>
          </w:p>
          <w:p w14:paraId="01057AFB" w14:textId="77777777" w:rsidR="00BB260E" w:rsidRPr="002F167A" w:rsidRDefault="00BB260E" w:rsidP="00BB4D25">
            <w:pPr>
              <w:widowControl w:val="0"/>
              <w:numPr>
                <w:ilvl w:val="0"/>
                <w:numId w:val="14"/>
              </w:numPr>
              <w:tabs>
                <w:tab w:val="clear" w:pos="360"/>
              </w:tabs>
              <w:autoSpaceDE w:val="0"/>
              <w:autoSpaceDN w:val="0"/>
              <w:adjustRightInd w:val="0"/>
              <w:ind w:left="318" w:hanging="283"/>
              <w:jc w:val="both"/>
              <w:rPr>
                <w:rFonts w:cs="Arial"/>
                <w:noProof/>
              </w:rPr>
            </w:pPr>
            <w:r w:rsidRPr="002F167A">
              <w:rPr>
                <w:rFonts w:cs="Arial"/>
                <w:noProof/>
              </w:rPr>
              <w:t xml:space="preserve">Where the shift commences at </w:t>
            </w:r>
            <w:r w:rsidR="00462DC2" w:rsidRPr="002F167A">
              <w:rPr>
                <w:rFonts w:cs="Arial"/>
                <w:noProof/>
              </w:rPr>
              <w:t>6</w:t>
            </w:r>
            <w:r w:rsidR="00273042" w:rsidRPr="002F167A">
              <w:rPr>
                <w:rFonts w:cs="Arial"/>
                <w:noProof/>
              </w:rPr>
              <w:t>:</w:t>
            </w:r>
            <w:r w:rsidR="00462DC2" w:rsidRPr="002F167A">
              <w:rPr>
                <w:rFonts w:cs="Arial"/>
                <w:noProof/>
              </w:rPr>
              <w:t>30</w:t>
            </w:r>
            <w:r w:rsidRPr="002F167A">
              <w:rPr>
                <w:rFonts w:cs="Arial"/>
                <w:noProof/>
              </w:rPr>
              <w:t xml:space="preserve">pm on the Public Holiday and concludes at </w:t>
            </w:r>
            <w:r w:rsidR="00462DC2" w:rsidRPr="002F167A">
              <w:rPr>
                <w:rFonts w:cs="Arial"/>
                <w:noProof/>
              </w:rPr>
              <w:t>6:30</w:t>
            </w:r>
            <w:r w:rsidRPr="002F167A">
              <w:rPr>
                <w:rFonts w:cs="Arial"/>
                <w:noProof/>
              </w:rPr>
              <w:t>am the following day.</w:t>
            </w:r>
          </w:p>
          <w:p w14:paraId="4A4BAC8D" w14:textId="77777777" w:rsidR="00DC276D" w:rsidRPr="002F167A" w:rsidRDefault="00DC276D" w:rsidP="00BB4D25">
            <w:pPr>
              <w:widowControl w:val="0"/>
              <w:numPr>
                <w:ilvl w:val="0"/>
                <w:numId w:val="14"/>
              </w:numPr>
              <w:tabs>
                <w:tab w:val="clear" w:pos="360"/>
              </w:tabs>
              <w:autoSpaceDE w:val="0"/>
              <w:autoSpaceDN w:val="0"/>
              <w:adjustRightInd w:val="0"/>
              <w:ind w:left="318" w:hanging="283"/>
              <w:jc w:val="both"/>
              <w:rPr>
                <w:rFonts w:cs="Arial"/>
                <w:noProof/>
              </w:rPr>
            </w:pPr>
            <w:r w:rsidRPr="002F167A">
              <w:rPr>
                <w:rFonts w:cs="Arial"/>
                <w:noProof/>
              </w:rPr>
              <w:t>Where the shift commences at 7pm on the Public Holiday and concludes at 7am the following day.</w:t>
            </w:r>
          </w:p>
        </w:tc>
        <w:tc>
          <w:tcPr>
            <w:tcW w:w="500" w:type="pct"/>
          </w:tcPr>
          <w:p w14:paraId="54276DFF" w14:textId="77777777" w:rsidR="00BB260E" w:rsidRPr="002F167A" w:rsidRDefault="00BB260E" w:rsidP="00BB4D25">
            <w:pPr>
              <w:widowControl w:val="0"/>
              <w:autoSpaceDE w:val="0"/>
              <w:autoSpaceDN w:val="0"/>
              <w:adjustRightInd w:val="0"/>
              <w:ind w:left="720" w:hanging="665"/>
              <w:jc w:val="center"/>
              <w:rPr>
                <w:rFonts w:cs="Arial"/>
                <w:noProof/>
              </w:rPr>
            </w:pPr>
            <w:r w:rsidRPr="002F167A">
              <w:rPr>
                <w:rFonts w:cs="Arial"/>
                <w:noProof/>
              </w:rPr>
              <w:t>150%</w:t>
            </w:r>
          </w:p>
        </w:tc>
      </w:tr>
    </w:tbl>
    <w:p w14:paraId="131797E2" w14:textId="77777777" w:rsidR="00E568E5" w:rsidRPr="002F167A" w:rsidRDefault="00E568E5" w:rsidP="00A15213">
      <w:pPr>
        <w:pStyle w:val="Heading2"/>
        <w:keepNext w:val="0"/>
        <w:widowControl w:val="0"/>
        <w:ind w:left="709" w:hanging="709"/>
      </w:pPr>
      <w:bookmarkStart w:id="171" w:name="_Toc433372682"/>
      <w:bookmarkEnd w:id="171"/>
      <w:r w:rsidRPr="002F167A">
        <w:t>Shift Penalty Application</w:t>
      </w:r>
    </w:p>
    <w:p w14:paraId="0B2A6FA7" w14:textId="0DB8691B" w:rsidR="00E568E5" w:rsidRPr="002F167A" w:rsidRDefault="00147041" w:rsidP="00A15213">
      <w:pPr>
        <w:pStyle w:val="Heading3"/>
        <w:widowControl w:val="0"/>
        <w:ind w:left="1701" w:hanging="992"/>
      </w:pPr>
      <w:r w:rsidRPr="002F167A">
        <w:t>P</w:t>
      </w:r>
      <w:r w:rsidR="00E568E5" w:rsidRPr="002F167A">
        <w:t xml:space="preserve">enalties are paid for all the </w:t>
      </w:r>
      <w:r w:rsidR="0006308B" w:rsidRPr="002F167A">
        <w:t>O</w:t>
      </w:r>
      <w:r w:rsidR="00E568E5" w:rsidRPr="002F167A">
        <w:t xml:space="preserve">rdinary </w:t>
      </w:r>
      <w:r w:rsidR="0006308B" w:rsidRPr="002F167A">
        <w:t>H</w:t>
      </w:r>
      <w:r w:rsidR="00E568E5" w:rsidRPr="002F167A">
        <w:t xml:space="preserve">ours worked in the particular shift as well as for the hours worked outside the </w:t>
      </w:r>
      <w:r w:rsidR="0006308B" w:rsidRPr="002F167A">
        <w:t>O</w:t>
      </w:r>
      <w:r w:rsidR="00E568E5" w:rsidRPr="002F167A">
        <w:t xml:space="preserve">rdinary </w:t>
      </w:r>
      <w:r w:rsidR="0006308B" w:rsidRPr="002F167A">
        <w:t>H</w:t>
      </w:r>
      <w:r w:rsidR="00E568E5" w:rsidRPr="002F167A">
        <w:t xml:space="preserve">ours in respect of which the benefits prescribed at </w:t>
      </w:r>
      <w:r w:rsidR="008260A4" w:rsidRPr="002F167A">
        <w:t>c</w:t>
      </w:r>
      <w:r w:rsidR="00E568E5" w:rsidRPr="002F167A">
        <w:t xml:space="preserve">lause </w:t>
      </w:r>
      <w:r w:rsidR="008260A4" w:rsidRPr="002F167A">
        <w:fldChar w:fldCharType="begin"/>
      </w:r>
      <w:r w:rsidR="008260A4" w:rsidRPr="002F167A">
        <w:instrText xml:space="preserve"> REF _Ref17624459 \w \h </w:instrText>
      </w:r>
      <w:r w:rsidR="004A32EF" w:rsidRPr="002F167A">
        <w:instrText xml:space="preserve"> \* MERGEFORMAT </w:instrText>
      </w:r>
      <w:r w:rsidR="008260A4" w:rsidRPr="002F167A">
        <w:fldChar w:fldCharType="separate"/>
      </w:r>
      <w:r w:rsidR="00FA67FE">
        <w:t>14</w:t>
      </w:r>
      <w:r w:rsidR="008260A4" w:rsidRPr="002F167A">
        <w:fldChar w:fldCharType="end"/>
      </w:r>
      <w:r w:rsidR="00E568E5" w:rsidRPr="002F167A">
        <w:t xml:space="preserve"> </w:t>
      </w:r>
      <w:r w:rsidR="006B645F" w:rsidRPr="002F167A">
        <w:t xml:space="preserve">(Week in Lieu) </w:t>
      </w:r>
      <w:r w:rsidR="00E568E5" w:rsidRPr="002F167A">
        <w:t>accrue.</w:t>
      </w:r>
    </w:p>
    <w:p w14:paraId="760A1622" w14:textId="77777777" w:rsidR="00E568E5" w:rsidRPr="002F167A" w:rsidRDefault="00147041" w:rsidP="00A15213">
      <w:pPr>
        <w:pStyle w:val="Heading3"/>
        <w:widowControl w:val="0"/>
        <w:ind w:left="1701" w:hanging="992"/>
      </w:pPr>
      <w:r w:rsidRPr="002F167A">
        <w:t>P</w:t>
      </w:r>
      <w:r w:rsidR="00E568E5" w:rsidRPr="002F167A">
        <w:t xml:space="preserve">enalties are applied to the </w:t>
      </w:r>
      <w:r w:rsidR="0006308B" w:rsidRPr="002F167A">
        <w:t>O</w:t>
      </w:r>
      <w:r w:rsidR="00E568E5" w:rsidRPr="002F167A">
        <w:t xml:space="preserve">rdinary </w:t>
      </w:r>
      <w:r w:rsidR="0006308B" w:rsidRPr="002F167A">
        <w:t>H</w:t>
      </w:r>
      <w:r w:rsidR="00E568E5" w:rsidRPr="002F167A">
        <w:t>ours rate for the shift.</w:t>
      </w:r>
    </w:p>
    <w:p w14:paraId="7C000697" w14:textId="75D710D3" w:rsidR="00E568E5" w:rsidRPr="002F167A" w:rsidRDefault="00147041" w:rsidP="00A15213">
      <w:pPr>
        <w:pStyle w:val="Heading3"/>
        <w:widowControl w:val="0"/>
        <w:ind w:left="1701" w:hanging="992"/>
      </w:pPr>
      <w:r w:rsidRPr="002F167A">
        <w:t>P</w:t>
      </w:r>
      <w:r w:rsidR="00E568E5" w:rsidRPr="002F167A">
        <w:t>enalties are not payable during periods of leave</w:t>
      </w:r>
      <w:r w:rsidR="00B87845" w:rsidRPr="002F167A">
        <w:t xml:space="preserve"> (except for Clause 43 Blood Donation Leave)</w:t>
      </w:r>
      <w:r w:rsidR="00E568E5" w:rsidRPr="002F167A">
        <w:t>.</w:t>
      </w:r>
    </w:p>
    <w:p w14:paraId="2809D2F5" w14:textId="77777777" w:rsidR="00E568E5" w:rsidRPr="002F167A" w:rsidRDefault="00147041" w:rsidP="00A15213">
      <w:pPr>
        <w:pStyle w:val="Heading3"/>
        <w:widowControl w:val="0"/>
        <w:ind w:left="1701" w:hanging="992"/>
      </w:pPr>
      <w:r w:rsidRPr="002F167A">
        <w:t>P</w:t>
      </w:r>
      <w:r w:rsidR="00E568E5" w:rsidRPr="002F167A">
        <w:t xml:space="preserve">enalties are not payable during periods of </w:t>
      </w:r>
      <w:r w:rsidR="0006308B" w:rsidRPr="002F167A">
        <w:t>O</w:t>
      </w:r>
      <w:r w:rsidR="00E568E5" w:rsidRPr="002F167A">
        <w:t xml:space="preserve">vertime. </w:t>
      </w:r>
    </w:p>
    <w:p w14:paraId="1BEEBD79" w14:textId="2A7966BC" w:rsidR="00822B13" w:rsidRPr="002F167A" w:rsidRDefault="00E568E5" w:rsidP="00A15213">
      <w:pPr>
        <w:pStyle w:val="Heading3"/>
        <w:widowControl w:val="0"/>
        <w:ind w:left="1701" w:hanging="992"/>
      </w:pPr>
      <w:r w:rsidRPr="002F167A">
        <w:t xml:space="preserve">Where a Workplace Trainer, Mentor or other </w:t>
      </w:r>
      <w:r w:rsidR="00970C54" w:rsidRPr="002F167A">
        <w:t>E</w:t>
      </w:r>
      <w:r w:rsidRPr="002F167A">
        <w:t xml:space="preserve">mployee is required to change from their normal rostered shift(s) in order to either conduct or participate in </w:t>
      </w:r>
      <w:r w:rsidR="007D118C">
        <w:t>TZV</w:t>
      </w:r>
      <w:r w:rsidRPr="002F167A">
        <w:t xml:space="preserve"> training, and, for the period of that change the amount of shift penalty (or penalties) payable would be less than that which would have been payable had the change not taken place, the </w:t>
      </w:r>
      <w:r w:rsidR="00970C54" w:rsidRPr="002F167A">
        <w:t>E</w:t>
      </w:r>
      <w:r w:rsidRPr="002F167A">
        <w:t>mployee shall be paid the penalty (or penalties) which would have been paid but for the change.</w:t>
      </w:r>
    </w:p>
    <w:p w14:paraId="30E794D6" w14:textId="77777777" w:rsidR="0061066E" w:rsidRPr="002F167A" w:rsidRDefault="00E568E5" w:rsidP="00211223">
      <w:pPr>
        <w:pStyle w:val="Heading1"/>
        <w:widowControl w:val="0"/>
        <w:ind w:left="709" w:hanging="709"/>
      </w:pPr>
      <w:bookmarkStart w:id="172" w:name="_Ref433377416"/>
      <w:bookmarkStart w:id="173" w:name="_Toc163655695"/>
      <w:bookmarkStart w:id="174" w:name="_Toc170728804"/>
      <w:r w:rsidRPr="002F167A">
        <w:lastRenderedPageBreak/>
        <w:t xml:space="preserve">Higher </w:t>
      </w:r>
      <w:r w:rsidR="00F8031B" w:rsidRPr="002F167A">
        <w:t>D</w:t>
      </w:r>
      <w:r w:rsidRPr="002F167A">
        <w:t>uties</w:t>
      </w:r>
      <w:bookmarkEnd w:id="172"/>
      <w:bookmarkEnd w:id="173"/>
      <w:bookmarkEnd w:id="174"/>
    </w:p>
    <w:p w14:paraId="3F45B354" w14:textId="3E2F7A0C" w:rsidR="00E568E5" w:rsidRPr="002F167A" w:rsidRDefault="00E568E5" w:rsidP="00211223">
      <w:pPr>
        <w:pStyle w:val="Heading2"/>
        <w:widowControl w:val="0"/>
        <w:ind w:left="576"/>
        <w:rPr>
          <w:b w:val="0"/>
        </w:rPr>
      </w:pPr>
      <w:r w:rsidRPr="002F167A">
        <w:rPr>
          <w:b w:val="0"/>
        </w:rPr>
        <w:t>Employees engaged temporarily in duties of a classification higher than their own, will be paid the higher</w:t>
      </w:r>
      <w:r w:rsidR="00E14D97" w:rsidRPr="002F167A">
        <w:rPr>
          <w:b w:val="0"/>
        </w:rPr>
        <w:t xml:space="preserve"> ECO</w:t>
      </w:r>
      <w:r w:rsidRPr="002F167A">
        <w:rPr>
          <w:b w:val="0"/>
        </w:rPr>
        <w:t xml:space="preserve"> classification rate</w:t>
      </w:r>
      <w:r w:rsidR="00E14D97" w:rsidRPr="002F167A">
        <w:rPr>
          <w:b w:val="0"/>
        </w:rPr>
        <w:t xml:space="preserve"> in accordance with Schedule 1 of this Agreement,</w:t>
      </w:r>
      <w:r w:rsidRPr="002F167A">
        <w:rPr>
          <w:b w:val="0"/>
        </w:rPr>
        <w:t xml:space="preserve"> provided the higher duties a</w:t>
      </w:r>
      <w:r w:rsidR="00BD60D3" w:rsidRPr="002F167A">
        <w:rPr>
          <w:b w:val="0"/>
        </w:rPr>
        <w:t xml:space="preserve">re performed for at least two </w:t>
      </w:r>
      <w:r w:rsidRPr="002F167A">
        <w:rPr>
          <w:b w:val="0"/>
        </w:rPr>
        <w:t>hours in the shift.</w:t>
      </w:r>
      <w:r w:rsidR="00D02FEF" w:rsidRPr="002F167A">
        <w:rPr>
          <w:b w:val="0"/>
        </w:rPr>
        <w:t xml:space="preserve"> A period of higher duties will not count for the purpose</w:t>
      </w:r>
      <w:r w:rsidR="00A70428" w:rsidRPr="002F167A">
        <w:rPr>
          <w:b w:val="0"/>
        </w:rPr>
        <w:t xml:space="preserve"> of</w:t>
      </w:r>
      <w:r w:rsidR="00D02FEF" w:rsidRPr="002F167A">
        <w:rPr>
          <w:b w:val="0"/>
        </w:rPr>
        <w:t xml:space="preserve"> accruing years of service in the higher </w:t>
      </w:r>
      <w:proofErr w:type="gramStart"/>
      <w:r w:rsidR="00D02FEF" w:rsidRPr="002F167A">
        <w:rPr>
          <w:b w:val="0"/>
        </w:rPr>
        <w:t>duties</w:t>
      </w:r>
      <w:proofErr w:type="gramEnd"/>
      <w:r w:rsidR="00D02FEF" w:rsidRPr="002F167A">
        <w:rPr>
          <w:b w:val="0"/>
        </w:rPr>
        <w:t xml:space="preserve"> role. </w:t>
      </w:r>
    </w:p>
    <w:p w14:paraId="6FFD7255" w14:textId="77777777" w:rsidR="00E568E5" w:rsidRPr="002F167A" w:rsidRDefault="00E568E5" w:rsidP="00245E89">
      <w:pPr>
        <w:pStyle w:val="Heading2"/>
        <w:keepNext w:val="0"/>
        <w:widowControl w:val="0"/>
        <w:ind w:left="576"/>
        <w:rPr>
          <w:b w:val="0"/>
        </w:rPr>
      </w:pPr>
      <w:r w:rsidRPr="002F167A">
        <w:rPr>
          <w:b w:val="0"/>
        </w:rPr>
        <w:t xml:space="preserve">An </w:t>
      </w:r>
      <w:r w:rsidR="00970C54" w:rsidRPr="002F167A">
        <w:rPr>
          <w:b w:val="0"/>
        </w:rPr>
        <w:t>E</w:t>
      </w:r>
      <w:r w:rsidRPr="002F167A">
        <w:rPr>
          <w:b w:val="0"/>
        </w:rPr>
        <w:t>mployee who is being paid for higher duties in respect of an absence, event or circ</w:t>
      </w:r>
      <w:r w:rsidR="00BD60D3" w:rsidRPr="002F167A">
        <w:rPr>
          <w:b w:val="0"/>
        </w:rPr>
        <w:t>umstance, for more than four</w:t>
      </w:r>
      <w:r w:rsidRPr="002F167A">
        <w:rPr>
          <w:b w:val="0"/>
        </w:rPr>
        <w:t xml:space="preserve"> shifts, shall continue to be paid for the higher duties while on leave, provided the leave commences after the commencement of the higher duties and the </w:t>
      </w:r>
      <w:r w:rsidR="00970C54" w:rsidRPr="002F167A">
        <w:rPr>
          <w:b w:val="0"/>
        </w:rPr>
        <w:t>E</w:t>
      </w:r>
      <w:r w:rsidRPr="002F167A">
        <w:rPr>
          <w:b w:val="0"/>
        </w:rPr>
        <w:t xml:space="preserve">mployee resumes duty after the leave in the same higher position in circumstances where the period of higher duties would have been continuous but for the period of the </w:t>
      </w:r>
      <w:r w:rsidR="00970C54" w:rsidRPr="002F167A">
        <w:rPr>
          <w:b w:val="0"/>
        </w:rPr>
        <w:t>E</w:t>
      </w:r>
      <w:r w:rsidRPr="002F167A">
        <w:rPr>
          <w:b w:val="0"/>
        </w:rPr>
        <w:t>mployee</w:t>
      </w:r>
      <w:r w:rsidR="00970C54" w:rsidRPr="002F167A">
        <w:rPr>
          <w:b w:val="0"/>
        </w:rPr>
        <w:t>'</w:t>
      </w:r>
      <w:r w:rsidRPr="002F167A">
        <w:rPr>
          <w:b w:val="0"/>
        </w:rPr>
        <w:t xml:space="preserve">s absence. </w:t>
      </w:r>
    </w:p>
    <w:p w14:paraId="5C566928" w14:textId="0353A5BE" w:rsidR="00E568E5" w:rsidRPr="002F167A" w:rsidDel="00BD2C2F" w:rsidRDefault="00E568E5" w:rsidP="00FF6FE9">
      <w:pPr>
        <w:pStyle w:val="Heading2"/>
        <w:keepNext w:val="0"/>
        <w:widowControl w:val="0"/>
        <w:ind w:left="576"/>
      </w:pPr>
      <w:bookmarkStart w:id="175" w:name="_Ref433360761"/>
      <w:r w:rsidRPr="002F167A" w:rsidDel="00BD2C2F">
        <w:rPr>
          <w:b w:val="0"/>
        </w:rPr>
        <w:t xml:space="preserve">An </w:t>
      </w:r>
      <w:r w:rsidR="00970C54" w:rsidRPr="002F167A">
        <w:rPr>
          <w:b w:val="0"/>
        </w:rPr>
        <w:t>E</w:t>
      </w:r>
      <w:r w:rsidRPr="002F167A" w:rsidDel="00BD2C2F">
        <w:rPr>
          <w:b w:val="0"/>
        </w:rPr>
        <w:t>mployee selected as an Assistant Team Leader will be paid at the</w:t>
      </w:r>
      <w:r w:rsidR="00974EF9" w:rsidRPr="002F167A">
        <w:rPr>
          <w:b w:val="0"/>
        </w:rPr>
        <w:t xml:space="preserve"> </w:t>
      </w:r>
      <w:r w:rsidR="00974EF9" w:rsidRPr="002F167A">
        <w:rPr>
          <w:b w:val="0"/>
          <w:bCs/>
        </w:rPr>
        <w:t>starting</w:t>
      </w:r>
      <w:r w:rsidRPr="002F167A" w:rsidDel="00BD2C2F">
        <w:rPr>
          <w:b w:val="0"/>
          <w:bCs/>
        </w:rPr>
        <w:t xml:space="preserve"> </w:t>
      </w:r>
      <w:r w:rsidRPr="002F167A" w:rsidDel="00BD2C2F">
        <w:rPr>
          <w:b w:val="0"/>
        </w:rPr>
        <w:t>Team Leader rate of pay</w:t>
      </w:r>
      <w:r w:rsidR="00CA7831" w:rsidRPr="002F167A">
        <w:rPr>
          <w:b w:val="0"/>
        </w:rPr>
        <w:t xml:space="preserve"> </w:t>
      </w:r>
      <w:r w:rsidR="00CA7831" w:rsidRPr="002F167A">
        <w:rPr>
          <w:b w:val="0"/>
          <w:bCs/>
        </w:rPr>
        <w:t xml:space="preserve">(Level </w:t>
      </w:r>
      <w:r w:rsidR="00974EF9" w:rsidRPr="002F167A">
        <w:rPr>
          <w:b w:val="0"/>
          <w:bCs/>
        </w:rPr>
        <w:t>ECO</w:t>
      </w:r>
      <w:r w:rsidR="00CA7831" w:rsidRPr="002F167A">
        <w:rPr>
          <w:b w:val="0"/>
          <w:bCs/>
        </w:rPr>
        <w:t>7.1)</w:t>
      </w:r>
      <w:r w:rsidRPr="002F167A" w:rsidDel="00BD2C2F">
        <w:rPr>
          <w:b w:val="0"/>
        </w:rPr>
        <w:t xml:space="preserve"> when acting in the Team Leader position.</w:t>
      </w:r>
      <w:r w:rsidR="008F000E" w:rsidRPr="002F167A">
        <w:rPr>
          <w:b w:val="0"/>
        </w:rPr>
        <w:t xml:space="preserve"> </w:t>
      </w:r>
      <w:bookmarkEnd w:id="175"/>
    </w:p>
    <w:p w14:paraId="7A0D15B8" w14:textId="77777777" w:rsidR="00E568E5" w:rsidRPr="002F167A" w:rsidRDefault="00E568E5" w:rsidP="00FF6FE9">
      <w:pPr>
        <w:pStyle w:val="Heading1"/>
        <w:widowControl w:val="0"/>
        <w:ind w:left="567" w:hanging="567"/>
      </w:pPr>
      <w:bookmarkStart w:id="176" w:name="_Toc163655696"/>
      <w:bookmarkStart w:id="177" w:name="_Toc170728805"/>
      <w:r w:rsidRPr="002F167A">
        <w:t>Overtime</w:t>
      </w:r>
      <w:bookmarkEnd w:id="176"/>
      <w:bookmarkEnd w:id="177"/>
    </w:p>
    <w:p w14:paraId="63072D27" w14:textId="31EA32C2" w:rsidR="00E568E5" w:rsidRPr="002F167A" w:rsidRDefault="00E568E5" w:rsidP="00A15213">
      <w:pPr>
        <w:pStyle w:val="Heading2"/>
        <w:keepNext w:val="0"/>
        <w:widowControl w:val="0"/>
        <w:ind w:left="576"/>
      </w:pPr>
      <w:r w:rsidRPr="002F167A">
        <w:rPr>
          <w:b w:val="0"/>
        </w:rPr>
        <w:t xml:space="preserve">Subject to </w:t>
      </w:r>
      <w:r w:rsidR="0040366B" w:rsidRPr="002F167A">
        <w:rPr>
          <w:b w:val="0"/>
        </w:rPr>
        <w:t>c</w:t>
      </w:r>
      <w:r w:rsidRPr="002F167A">
        <w:rPr>
          <w:b w:val="0"/>
        </w:rPr>
        <w:t xml:space="preserve">lause </w:t>
      </w:r>
      <w:r w:rsidR="0040366B" w:rsidRPr="002F167A">
        <w:rPr>
          <w:b w:val="0"/>
        </w:rPr>
        <w:fldChar w:fldCharType="begin"/>
      </w:r>
      <w:r w:rsidR="0040366B" w:rsidRPr="002F167A">
        <w:rPr>
          <w:b w:val="0"/>
        </w:rPr>
        <w:instrText xml:space="preserve"> REF _Ref17629035 \w \h </w:instrText>
      </w:r>
      <w:r w:rsidR="004A32EF" w:rsidRPr="002F167A">
        <w:rPr>
          <w:b w:val="0"/>
        </w:rPr>
        <w:instrText xml:space="preserve"> \* MERGEFORMAT </w:instrText>
      </w:r>
      <w:r w:rsidR="0040366B" w:rsidRPr="002F167A">
        <w:rPr>
          <w:b w:val="0"/>
        </w:rPr>
      </w:r>
      <w:r w:rsidR="0040366B" w:rsidRPr="002F167A">
        <w:rPr>
          <w:b w:val="0"/>
        </w:rPr>
        <w:fldChar w:fldCharType="separate"/>
      </w:r>
      <w:r w:rsidR="00FA67FE">
        <w:rPr>
          <w:b w:val="0"/>
        </w:rPr>
        <w:t>29.5</w:t>
      </w:r>
      <w:r w:rsidR="0040366B" w:rsidRPr="002F167A">
        <w:rPr>
          <w:b w:val="0"/>
        </w:rPr>
        <w:fldChar w:fldCharType="end"/>
      </w:r>
      <w:r w:rsidRPr="002F167A">
        <w:rPr>
          <w:b w:val="0"/>
        </w:rPr>
        <w:t xml:space="preserve">, </w:t>
      </w:r>
      <w:r w:rsidR="0006308B" w:rsidRPr="002F167A">
        <w:rPr>
          <w:b w:val="0"/>
        </w:rPr>
        <w:t>O</w:t>
      </w:r>
      <w:r w:rsidRPr="002F167A">
        <w:rPr>
          <w:b w:val="0"/>
        </w:rPr>
        <w:t xml:space="preserve">vertime, except for </w:t>
      </w:r>
      <w:r w:rsidR="00196E0A" w:rsidRPr="002F167A">
        <w:rPr>
          <w:b w:val="0"/>
        </w:rPr>
        <w:t>Overtime worked between Friday 1800 and Monday 0700</w:t>
      </w:r>
      <w:r w:rsidRPr="002F167A">
        <w:rPr>
          <w:b w:val="0"/>
        </w:rPr>
        <w:t xml:space="preserve">, will be paid at the rate of time and a half for the first two hours, double time thereafter, and shall be calculated on a daily basis. </w:t>
      </w:r>
      <w:r w:rsidR="007A62DD" w:rsidRPr="002F167A">
        <w:rPr>
          <w:b w:val="0"/>
        </w:rPr>
        <w:t xml:space="preserve">All </w:t>
      </w:r>
      <w:r w:rsidR="00196E0A" w:rsidRPr="002F167A">
        <w:rPr>
          <w:b w:val="0"/>
        </w:rPr>
        <w:t>Overtime worked between Friday 1800 and Monday 0700</w:t>
      </w:r>
      <w:r w:rsidRPr="002F167A">
        <w:rPr>
          <w:b w:val="0"/>
        </w:rPr>
        <w:t xml:space="preserve"> will be paid at double time.</w:t>
      </w:r>
    </w:p>
    <w:p w14:paraId="255C0E02" w14:textId="77777777" w:rsidR="00E568E5" w:rsidRPr="002F167A" w:rsidRDefault="00E568E5" w:rsidP="00A15213">
      <w:pPr>
        <w:pStyle w:val="Heading2"/>
        <w:keepNext w:val="0"/>
        <w:widowControl w:val="0"/>
        <w:ind w:left="576"/>
      </w:pPr>
      <w:bookmarkStart w:id="178" w:name="_Ref433192251"/>
      <w:r w:rsidRPr="002F167A">
        <w:rPr>
          <w:b w:val="0"/>
        </w:rPr>
        <w:t xml:space="preserve">An </w:t>
      </w:r>
      <w:r w:rsidR="00970C54" w:rsidRPr="002F167A">
        <w:rPr>
          <w:b w:val="0"/>
        </w:rPr>
        <w:t>E</w:t>
      </w:r>
      <w:r w:rsidRPr="002F167A">
        <w:rPr>
          <w:b w:val="0"/>
        </w:rPr>
        <w:t xml:space="preserve">mployee shall work a reasonable amount of </w:t>
      </w:r>
      <w:r w:rsidR="0006308B" w:rsidRPr="002F167A">
        <w:rPr>
          <w:b w:val="0"/>
        </w:rPr>
        <w:t>O</w:t>
      </w:r>
      <w:r w:rsidRPr="002F167A">
        <w:rPr>
          <w:b w:val="0"/>
        </w:rPr>
        <w:t xml:space="preserve">vertime if requested. An </w:t>
      </w:r>
      <w:r w:rsidR="00970C54" w:rsidRPr="002F167A">
        <w:rPr>
          <w:b w:val="0"/>
        </w:rPr>
        <w:t>E</w:t>
      </w:r>
      <w:r w:rsidRPr="002F167A">
        <w:rPr>
          <w:b w:val="0"/>
        </w:rPr>
        <w:t xml:space="preserve">mployee may refuse to work </w:t>
      </w:r>
      <w:r w:rsidR="0006308B" w:rsidRPr="002F167A">
        <w:rPr>
          <w:b w:val="0"/>
        </w:rPr>
        <w:t>O</w:t>
      </w:r>
      <w:r w:rsidRPr="002F167A">
        <w:rPr>
          <w:b w:val="0"/>
        </w:rPr>
        <w:t xml:space="preserve">vertime in circumstances where the working of such </w:t>
      </w:r>
      <w:r w:rsidR="0006308B" w:rsidRPr="002F167A">
        <w:rPr>
          <w:b w:val="0"/>
        </w:rPr>
        <w:t>O</w:t>
      </w:r>
      <w:r w:rsidRPr="002F167A">
        <w:rPr>
          <w:b w:val="0"/>
        </w:rPr>
        <w:t xml:space="preserve">vertime would result in the </w:t>
      </w:r>
      <w:r w:rsidR="00970C54" w:rsidRPr="002F167A">
        <w:rPr>
          <w:b w:val="0"/>
        </w:rPr>
        <w:t>E</w:t>
      </w:r>
      <w:r w:rsidRPr="002F167A">
        <w:rPr>
          <w:b w:val="0"/>
        </w:rPr>
        <w:t>mployee working hours which are unreasonable having regard to:</w:t>
      </w:r>
      <w:bookmarkEnd w:id="178"/>
    </w:p>
    <w:p w14:paraId="57921839" w14:textId="77777777" w:rsidR="00E568E5" w:rsidRPr="002F167A" w:rsidRDefault="00E568E5" w:rsidP="00A15213">
      <w:pPr>
        <w:pStyle w:val="Heading3"/>
        <w:widowControl w:val="0"/>
        <w:ind w:left="1701" w:hanging="992"/>
      </w:pPr>
      <w:r w:rsidRPr="002F167A">
        <w:t xml:space="preserve">any risk to </w:t>
      </w:r>
      <w:r w:rsidR="00970C54" w:rsidRPr="002F167A">
        <w:t>E</w:t>
      </w:r>
      <w:r w:rsidRPr="002F167A">
        <w:t xml:space="preserve">mployee health and safety; </w:t>
      </w:r>
    </w:p>
    <w:p w14:paraId="1AB83713" w14:textId="77777777" w:rsidR="00E568E5" w:rsidRPr="002F167A" w:rsidRDefault="00E568E5" w:rsidP="00A15213">
      <w:pPr>
        <w:pStyle w:val="Heading3"/>
        <w:widowControl w:val="0"/>
        <w:ind w:left="1701" w:hanging="992"/>
      </w:pPr>
      <w:r w:rsidRPr="002F167A">
        <w:t xml:space="preserve">the </w:t>
      </w:r>
      <w:r w:rsidR="00970C54" w:rsidRPr="002F167A">
        <w:t>E</w:t>
      </w:r>
      <w:r w:rsidRPr="002F167A">
        <w:t>mployee's personal circumstances including any family responsibilities;</w:t>
      </w:r>
    </w:p>
    <w:p w14:paraId="28258AC0" w14:textId="77777777" w:rsidR="00E568E5" w:rsidRPr="002F167A" w:rsidRDefault="00E568E5" w:rsidP="00A15213">
      <w:pPr>
        <w:pStyle w:val="Heading3"/>
        <w:widowControl w:val="0"/>
        <w:ind w:left="1701" w:hanging="992"/>
      </w:pPr>
      <w:r w:rsidRPr="002F167A">
        <w:t>the needs of the workplace or enterprise;</w:t>
      </w:r>
    </w:p>
    <w:p w14:paraId="4348C017" w14:textId="214BCD9C" w:rsidR="00E568E5" w:rsidRPr="002F167A" w:rsidRDefault="00E568E5" w:rsidP="00A15213">
      <w:pPr>
        <w:pStyle w:val="Heading3"/>
        <w:widowControl w:val="0"/>
        <w:ind w:left="1701" w:hanging="992"/>
      </w:pPr>
      <w:r w:rsidRPr="002F167A">
        <w:t xml:space="preserve">the notice (if any) given by </w:t>
      </w:r>
      <w:r w:rsidR="007D118C">
        <w:t>TZV</w:t>
      </w:r>
      <w:r w:rsidRPr="002F167A">
        <w:t xml:space="preserve"> of the </w:t>
      </w:r>
      <w:r w:rsidR="0006308B" w:rsidRPr="002F167A">
        <w:t>O</w:t>
      </w:r>
      <w:r w:rsidRPr="002F167A">
        <w:t xml:space="preserve">vertime and by the </w:t>
      </w:r>
      <w:r w:rsidR="00970C54" w:rsidRPr="002F167A">
        <w:t>E</w:t>
      </w:r>
      <w:r w:rsidRPr="002F167A">
        <w:t xml:space="preserve">mployee of </w:t>
      </w:r>
      <w:r w:rsidR="007024E9" w:rsidRPr="002F167A">
        <w:t>their</w:t>
      </w:r>
      <w:r w:rsidRPr="002F167A">
        <w:t xml:space="preserve"> intention to refuse it; and </w:t>
      </w:r>
    </w:p>
    <w:p w14:paraId="58FE121D" w14:textId="77777777" w:rsidR="00E568E5" w:rsidRPr="002F167A" w:rsidRDefault="00E568E5" w:rsidP="00A15213">
      <w:pPr>
        <w:pStyle w:val="Heading3"/>
        <w:widowControl w:val="0"/>
        <w:ind w:left="1701" w:hanging="992"/>
      </w:pPr>
      <w:r w:rsidRPr="002F167A">
        <w:t>any other relevant matter.</w:t>
      </w:r>
    </w:p>
    <w:p w14:paraId="2609C19F" w14:textId="0478BDF5" w:rsidR="00E568E5" w:rsidRPr="002F167A" w:rsidRDefault="00E568E5" w:rsidP="00A15213">
      <w:pPr>
        <w:pStyle w:val="Heading2"/>
        <w:keepNext w:val="0"/>
        <w:widowControl w:val="0"/>
        <w:ind w:left="576"/>
      </w:pPr>
      <w:r w:rsidRPr="002F167A">
        <w:rPr>
          <w:b w:val="0"/>
        </w:rPr>
        <w:t xml:space="preserve">An </w:t>
      </w:r>
      <w:r w:rsidR="00970C54" w:rsidRPr="002F167A">
        <w:rPr>
          <w:b w:val="0"/>
        </w:rPr>
        <w:t>E</w:t>
      </w:r>
      <w:r w:rsidRPr="002F167A">
        <w:rPr>
          <w:b w:val="0"/>
        </w:rPr>
        <w:t xml:space="preserve">mployee recalled </w:t>
      </w:r>
      <w:proofErr w:type="gramStart"/>
      <w:r w:rsidRPr="002F167A">
        <w:rPr>
          <w:b w:val="0"/>
        </w:rPr>
        <w:t>to work</w:t>
      </w:r>
      <w:proofErr w:type="gramEnd"/>
      <w:r w:rsidRPr="002F167A">
        <w:rPr>
          <w:b w:val="0"/>
        </w:rPr>
        <w:t xml:space="preserve"> </w:t>
      </w:r>
      <w:r w:rsidR="0006308B" w:rsidRPr="002F167A">
        <w:rPr>
          <w:b w:val="0"/>
        </w:rPr>
        <w:t>O</w:t>
      </w:r>
      <w:r w:rsidRPr="002F167A">
        <w:rPr>
          <w:b w:val="0"/>
        </w:rPr>
        <w:t>vertime after leaving work shal</w:t>
      </w:r>
      <w:r w:rsidR="00BD60D3" w:rsidRPr="002F167A">
        <w:rPr>
          <w:b w:val="0"/>
        </w:rPr>
        <w:t xml:space="preserve">l be paid a minimum of four </w:t>
      </w:r>
      <w:r w:rsidRPr="002F167A">
        <w:rPr>
          <w:b w:val="0"/>
        </w:rPr>
        <w:t xml:space="preserve">hours at </w:t>
      </w:r>
      <w:r w:rsidR="0006308B" w:rsidRPr="002F167A">
        <w:rPr>
          <w:b w:val="0"/>
        </w:rPr>
        <w:t>O</w:t>
      </w:r>
      <w:r w:rsidRPr="002F167A">
        <w:rPr>
          <w:b w:val="0"/>
        </w:rPr>
        <w:t xml:space="preserve">vertime rates.  </w:t>
      </w:r>
      <w:r w:rsidR="00C468CC" w:rsidRPr="002F167A">
        <w:rPr>
          <w:b w:val="0"/>
        </w:rPr>
        <w:t>Where</w:t>
      </w:r>
      <w:r w:rsidRPr="002F167A">
        <w:rPr>
          <w:b w:val="0"/>
        </w:rPr>
        <w:t xml:space="preserve"> an </w:t>
      </w:r>
      <w:r w:rsidR="00970C54" w:rsidRPr="002F167A">
        <w:rPr>
          <w:b w:val="0"/>
        </w:rPr>
        <w:t>E</w:t>
      </w:r>
      <w:r w:rsidRPr="002F167A">
        <w:rPr>
          <w:b w:val="0"/>
        </w:rPr>
        <w:t>mployee request</w:t>
      </w:r>
      <w:r w:rsidR="00C468CC" w:rsidRPr="002F167A">
        <w:rPr>
          <w:b w:val="0"/>
        </w:rPr>
        <w:t>s</w:t>
      </w:r>
      <w:r w:rsidRPr="002F167A">
        <w:rPr>
          <w:b w:val="0"/>
        </w:rPr>
        <w:t xml:space="preserve"> to commence a shift early, </w:t>
      </w:r>
      <w:r w:rsidR="00B74F8C" w:rsidRPr="002F167A">
        <w:rPr>
          <w:b w:val="0"/>
        </w:rPr>
        <w:t xml:space="preserve">they </w:t>
      </w:r>
      <w:r w:rsidRPr="002F167A">
        <w:rPr>
          <w:b w:val="0"/>
        </w:rPr>
        <w:t xml:space="preserve">shall be paid </w:t>
      </w:r>
      <w:r w:rsidR="0006308B" w:rsidRPr="002F167A">
        <w:rPr>
          <w:b w:val="0"/>
        </w:rPr>
        <w:t>O</w:t>
      </w:r>
      <w:r w:rsidRPr="002F167A">
        <w:rPr>
          <w:b w:val="0"/>
        </w:rPr>
        <w:t>vertime only for the hours worked prior to the normal shift commencement.</w:t>
      </w:r>
    </w:p>
    <w:p w14:paraId="5F55B77E" w14:textId="7BBA9073" w:rsidR="00E568E5" w:rsidRPr="002F167A" w:rsidRDefault="00E568E5" w:rsidP="00A15213">
      <w:pPr>
        <w:pStyle w:val="Heading2"/>
        <w:keepNext w:val="0"/>
        <w:widowControl w:val="0"/>
        <w:ind w:left="576"/>
      </w:pPr>
      <w:r w:rsidRPr="002F167A">
        <w:rPr>
          <w:b w:val="0"/>
        </w:rPr>
        <w:t xml:space="preserve">Except as provided in clause </w:t>
      </w:r>
      <w:r w:rsidR="00A937B8" w:rsidRPr="002F167A">
        <w:rPr>
          <w:b w:val="0"/>
        </w:rPr>
        <w:fldChar w:fldCharType="begin"/>
      </w:r>
      <w:r w:rsidR="00A937B8" w:rsidRPr="002F167A">
        <w:rPr>
          <w:b w:val="0"/>
        </w:rPr>
        <w:instrText xml:space="preserve"> REF _Ref433192394 \w \h </w:instrText>
      </w:r>
      <w:r w:rsidR="00FF6FE9" w:rsidRPr="002F167A">
        <w:rPr>
          <w:b w:val="0"/>
        </w:rPr>
        <w:instrText xml:space="preserve"> \* MERGEFORMAT </w:instrText>
      </w:r>
      <w:r w:rsidR="00A937B8" w:rsidRPr="002F167A">
        <w:rPr>
          <w:b w:val="0"/>
        </w:rPr>
      </w:r>
      <w:r w:rsidR="00A937B8" w:rsidRPr="002F167A">
        <w:rPr>
          <w:b w:val="0"/>
        </w:rPr>
        <w:fldChar w:fldCharType="separate"/>
      </w:r>
      <w:r w:rsidR="00FA67FE">
        <w:rPr>
          <w:b w:val="0"/>
        </w:rPr>
        <w:t>51.5</w:t>
      </w:r>
      <w:r w:rsidR="00A937B8" w:rsidRPr="002F167A">
        <w:rPr>
          <w:b w:val="0"/>
        </w:rPr>
        <w:fldChar w:fldCharType="end"/>
      </w:r>
      <w:r w:rsidRPr="002F167A">
        <w:rPr>
          <w:b w:val="0"/>
        </w:rPr>
        <w:t xml:space="preserve">, time worked in excess of rostered ordinary time hours per shift, and, for </w:t>
      </w:r>
      <w:r w:rsidR="00970C54" w:rsidRPr="002F167A">
        <w:rPr>
          <w:b w:val="0"/>
        </w:rPr>
        <w:t>F</w:t>
      </w:r>
      <w:r w:rsidRPr="002F167A">
        <w:rPr>
          <w:b w:val="0"/>
        </w:rPr>
        <w:t>ull</w:t>
      </w:r>
      <w:r w:rsidR="00970C54" w:rsidRPr="002F167A">
        <w:rPr>
          <w:b w:val="0"/>
        </w:rPr>
        <w:t>-</w:t>
      </w:r>
      <w:r w:rsidRPr="002F167A">
        <w:rPr>
          <w:b w:val="0"/>
        </w:rPr>
        <w:t xml:space="preserve">time </w:t>
      </w:r>
      <w:r w:rsidR="00970C54" w:rsidRPr="002F167A">
        <w:rPr>
          <w:b w:val="0"/>
        </w:rPr>
        <w:t>E</w:t>
      </w:r>
      <w:r w:rsidRPr="002F167A">
        <w:rPr>
          <w:b w:val="0"/>
        </w:rPr>
        <w:t xml:space="preserve">mployees, in excess of 40 ordinary time hours per week for </w:t>
      </w:r>
      <w:r w:rsidR="00970C54" w:rsidRPr="002F167A">
        <w:rPr>
          <w:b w:val="0"/>
        </w:rPr>
        <w:t>E</w:t>
      </w:r>
      <w:r w:rsidRPr="002F167A">
        <w:rPr>
          <w:b w:val="0"/>
        </w:rPr>
        <w:t xml:space="preserve">mployees to whom clause </w:t>
      </w:r>
      <w:r w:rsidR="0040366B" w:rsidRPr="002F167A">
        <w:rPr>
          <w:b w:val="0"/>
        </w:rPr>
        <w:fldChar w:fldCharType="begin"/>
      </w:r>
      <w:r w:rsidR="0040366B" w:rsidRPr="002F167A">
        <w:rPr>
          <w:b w:val="0"/>
        </w:rPr>
        <w:instrText xml:space="preserve"> REF _Ref17624459 \w \h  \* MERGEFORMAT </w:instrText>
      </w:r>
      <w:r w:rsidR="0040366B" w:rsidRPr="002F167A">
        <w:rPr>
          <w:b w:val="0"/>
        </w:rPr>
      </w:r>
      <w:r w:rsidR="0040366B" w:rsidRPr="002F167A">
        <w:rPr>
          <w:b w:val="0"/>
        </w:rPr>
        <w:fldChar w:fldCharType="separate"/>
      </w:r>
      <w:r w:rsidR="00FA67FE">
        <w:rPr>
          <w:b w:val="0"/>
        </w:rPr>
        <w:t>14</w:t>
      </w:r>
      <w:r w:rsidR="0040366B" w:rsidRPr="002F167A">
        <w:rPr>
          <w:b w:val="0"/>
        </w:rPr>
        <w:fldChar w:fldCharType="end"/>
      </w:r>
      <w:r w:rsidR="0040366B" w:rsidRPr="002F167A">
        <w:rPr>
          <w:b w:val="0"/>
        </w:rPr>
        <w:t xml:space="preserve"> </w:t>
      </w:r>
      <w:r w:rsidRPr="002F167A">
        <w:rPr>
          <w:b w:val="0"/>
        </w:rPr>
        <w:t xml:space="preserve">applies or in excess of 38 ordinary time hours per week for all other </w:t>
      </w:r>
      <w:r w:rsidR="00970C54" w:rsidRPr="002F167A">
        <w:rPr>
          <w:b w:val="0"/>
        </w:rPr>
        <w:t>F</w:t>
      </w:r>
      <w:r w:rsidRPr="002F167A">
        <w:rPr>
          <w:b w:val="0"/>
        </w:rPr>
        <w:t>ull</w:t>
      </w:r>
      <w:r w:rsidR="00970C54" w:rsidRPr="002F167A">
        <w:rPr>
          <w:b w:val="0"/>
        </w:rPr>
        <w:t>-</w:t>
      </w:r>
      <w:r w:rsidRPr="002F167A">
        <w:rPr>
          <w:b w:val="0"/>
        </w:rPr>
        <w:t xml:space="preserve">time </w:t>
      </w:r>
      <w:r w:rsidR="00970C54" w:rsidRPr="002F167A">
        <w:rPr>
          <w:b w:val="0"/>
        </w:rPr>
        <w:t>E</w:t>
      </w:r>
      <w:r w:rsidRPr="002F167A">
        <w:rPr>
          <w:b w:val="0"/>
        </w:rPr>
        <w:t xml:space="preserve">mployees, will be paid as </w:t>
      </w:r>
      <w:r w:rsidR="0006308B" w:rsidRPr="002F167A">
        <w:rPr>
          <w:b w:val="0"/>
        </w:rPr>
        <w:t>O</w:t>
      </w:r>
      <w:r w:rsidRPr="002F167A">
        <w:rPr>
          <w:b w:val="0"/>
        </w:rPr>
        <w:t>vertime.</w:t>
      </w:r>
    </w:p>
    <w:p w14:paraId="766D4898" w14:textId="77777777" w:rsidR="00E568E5" w:rsidRPr="002F167A" w:rsidRDefault="00E568E5" w:rsidP="00A15213">
      <w:pPr>
        <w:pStyle w:val="Heading2"/>
        <w:keepNext w:val="0"/>
        <w:widowControl w:val="0"/>
        <w:ind w:left="576"/>
      </w:pPr>
      <w:bookmarkStart w:id="179" w:name="_Ref433192391"/>
      <w:bookmarkStart w:id="180" w:name="_Ref17629035"/>
      <w:r w:rsidRPr="002F167A">
        <w:rPr>
          <w:b w:val="0"/>
        </w:rPr>
        <w:t>Overtime worked on a Public Holiday or Alternative Public Holiday in excess of the ordinary rostered hours will be paid at triple ordinary time</w:t>
      </w:r>
      <w:bookmarkEnd w:id="179"/>
      <w:r w:rsidR="00E274FF" w:rsidRPr="002F167A">
        <w:rPr>
          <w:b w:val="0"/>
        </w:rPr>
        <w:t>.</w:t>
      </w:r>
      <w:bookmarkEnd w:id="180"/>
    </w:p>
    <w:p w14:paraId="5986D7AB" w14:textId="77777777" w:rsidR="00E568E5" w:rsidRPr="002F167A" w:rsidRDefault="00E568E5" w:rsidP="00A15213">
      <w:pPr>
        <w:pStyle w:val="Heading2"/>
        <w:keepNext w:val="0"/>
        <w:widowControl w:val="0"/>
        <w:ind w:left="576"/>
      </w:pPr>
      <w:bookmarkStart w:id="181" w:name="_Ref17628143"/>
      <w:r w:rsidRPr="002F167A">
        <w:rPr>
          <w:b w:val="0"/>
        </w:rPr>
        <w:t xml:space="preserve">An </w:t>
      </w:r>
      <w:r w:rsidR="00970C54" w:rsidRPr="002F167A">
        <w:rPr>
          <w:b w:val="0"/>
        </w:rPr>
        <w:t>E</w:t>
      </w:r>
      <w:r w:rsidRPr="002F167A">
        <w:rPr>
          <w:b w:val="0"/>
        </w:rPr>
        <w:t xml:space="preserve">mployee may elect to take time off normal rostered duty in lieu of </w:t>
      </w:r>
      <w:r w:rsidR="0006308B" w:rsidRPr="002F167A">
        <w:rPr>
          <w:b w:val="0"/>
        </w:rPr>
        <w:t>O</w:t>
      </w:r>
      <w:r w:rsidRPr="002F167A">
        <w:rPr>
          <w:b w:val="0"/>
        </w:rPr>
        <w:t>vertime (“Overtime time in lieu”), subject to the following:</w:t>
      </w:r>
      <w:bookmarkEnd w:id="181"/>
    </w:p>
    <w:p w14:paraId="250C9D0E" w14:textId="77777777" w:rsidR="00E568E5" w:rsidRPr="002F167A" w:rsidRDefault="00E568E5" w:rsidP="00A15213">
      <w:pPr>
        <w:pStyle w:val="Heading3"/>
        <w:widowControl w:val="0"/>
        <w:ind w:left="1701" w:hanging="992"/>
      </w:pPr>
      <w:r w:rsidRPr="002F167A">
        <w:t>the time off granted would be no more than the actual time worked;</w:t>
      </w:r>
    </w:p>
    <w:p w14:paraId="6FF1E512" w14:textId="77777777" w:rsidR="00E568E5" w:rsidRPr="002F167A" w:rsidRDefault="00E568E5" w:rsidP="00A15213">
      <w:pPr>
        <w:pStyle w:val="Heading3"/>
        <w:widowControl w:val="0"/>
        <w:ind w:left="1701" w:hanging="992"/>
      </w:pPr>
      <w:r w:rsidRPr="002F167A">
        <w:t xml:space="preserve">an </w:t>
      </w:r>
      <w:r w:rsidR="00970C54" w:rsidRPr="002F167A">
        <w:t>E</w:t>
      </w:r>
      <w:r w:rsidR="00BD60D3" w:rsidRPr="002F167A">
        <w:t>mployee may take a maximum of two</w:t>
      </w:r>
      <w:r w:rsidRPr="002F167A">
        <w:t xml:space="preserve"> days at a time;</w:t>
      </w:r>
    </w:p>
    <w:p w14:paraId="2DEDCC37" w14:textId="1B33EED0" w:rsidR="00E568E5" w:rsidRPr="002F167A" w:rsidRDefault="00E568E5" w:rsidP="00A15213">
      <w:pPr>
        <w:pStyle w:val="Heading3"/>
        <w:widowControl w:val="0"/>
        <w:ind w:left="1701" w:hanging="992"/>
      </w:pPr>
      <w:r w:rsidRPr="002F167A">
        <w:lastRenderedPageBreak/>
        <w:t xml:space="preserve">an </w:t>
      </w:r>
      <w:r w:rsidR="00970C54" w:rsidRPr="002F167A">
        <w:t>E</w:t>
      </w:r>
      <w:r w:rsidR="00BD60D3" w:rsidRPr="002F167A">
        <w:t>mployee may bank a maximum of four</w:t>
      </w:r>
      <w:r w:rsidRPr="002F167A">
        <w:t xml:space="preserve"> days / shifts in total</w:t>
      </w:r>
      <w:r w:rsidR="006B645F" w:rsidRPr="002F167A">
        <w:t>;</w:t>
      </w:r>
    </w:p>
    <w:p w14:paraId="16C02A62" w14:textId="5FA3E0BE" w:rsidR="00E568E5" w:rsidRPr="002F167A" w:rsidRDefault="00E568E5" w:rsidP="00A15213">
      <w:pPr>
        <w:pStyle w:val="Heading3"/>
        <w:widowControl w:val="0"/>
        <w:ind w:left="1701" w:hanging="992"/>
      </w:pPr>
      <w:r w:rsidRPr="002F167A">
        <w:t xml:space="preserve">the time off may be taken at a time agreed between the </w:t>
      </w:r>
      <w:r w:rsidR="00970C54" w:rsidRPr="002F167A">
        <w:t>E</w:t>
      </w:r>
      <w:r w:rsidRPr="002F167A">
        <w:t xml:space="preserve">mployee and the relevant </w:t>
      </w:r>
      <w:bookmarkStart w:id="182" w:name="_Hlk170459544"/>
      <w:r w:rsidR="003926BD" w:rsidRPr="002F167A">
        <w:t>A</w:t>
      </w:r>
      <w:r w:rsidR="004B3EA1" w:rsidRPr="002F167A">
        <w:t xml:space="preserve">ppropriately </w:t>
      </w:r>
      <w:r w:rsidR="003926BD" w:rsidRPr="002F167A">
        <w:t>A</w:t>
      </w:r>
      <w:r w:rsidR="004B3EA1" w:rsidRPr="002F167A">
        <w:t xml:space="preserve">uthorised </w:t>
      </w:r>
      <w:r w:rsidR="003926BD" w:rsidRPr="002F167A">
        <w:t>O</w:t>
      </w:r>
      <w:r w:rsidR="004B3EA1" w:rsidRPr="002F167A">
        <w:t xml:space="preserve">fficer of </w:t>
      </w:r>
      <w:r w:rsidR="007D118C">
        <w:t>TZV</w:t>
      </w:r>
      <w:bookmarkEnd w:id="182"/>
      <w:r w:rsidRPr="002F167A">
        <w:t>, and must take into consideration operational requirements</w:t>
      </w:r>
      <w:r w:rsidR="003E0BBF" w:rsidRPr="002F167A">
        <w:t xml:space="preserve">; and </w:t>
      </w:r>
    </w:p>
    <w:p w14:paraId="6526A141" w14:textId="77777777" w:rsidR="00E568E5" w:rsidRPr="002F167A" w:rsidRDefault="003E0BBF" w:rsidP="00A15213">
      <w:pPr>
        <w:pStyle w:val="Heading3"/>
        <w:widowControl w:val="0"/>
        <w:ind w:left="1701" w:hanging="992"/>
      </w:pPr>
      <w:r w:rsidRPr="002F167A">
        <w:t xml:space="preserve">the </w:t>
      </w:r>
      <w:r w:rsidR="00E568E5" w:rsidRPr="002F167A">
        <w:t>granting of the time off will not be unreasonably refused.</w:t>
      </w:r>
    </w:p>
    <w:p w14:paraId="16052889" w14:textId="4A3D2177" w:rsidR="00E568E5" w:rsidRPr="002F167A" w:rsidRDefault="00E568E5" w:rsidP="00A15213">
      <w:pPr>
        <w:pStyle w:val="Heading2"/>
        <w:keepNext w:val="0"/>
        <w:widowControl w:val="0"/>
        <w:ind w:left="576"/>
      </w:pPr>
      <w:r w:rsidRPr="002F167A">
        <w:rPr>
          <w:b w:val="0"/>
        </w:rPr>
        <w:t xml:space="preserve">Where a Workplace Trainer, Mentor or other </w:t>
      </w:r>
      <w:r w:rsidR="00970C54" w:rsidRPr="002F167A">
        <w:rPr>
          <w:b w:val="0"/>
        </w:rPr>
        <w:t>E</w:t>
      </w:r>
      <w:r w:rsidRPr="002F167A">
        <w:rPr>
          <w:b w:val="0"/>
        </w:rPr>
        <w:t xml:space="preserve">mployee is required to change from their normal rostered shift(s) in order to either conduct or participate in </w:t>
      </w:r>
      <w:r w:rsidR="007D118C">
        <w:rPr>
          <w:b w:val="0"/>
        </w:rPr>
        <w:t>TZV</w:t>
      </w:r>
      <w:r w:rsidRPr="002F167A">
        <w:rPr>
          <w:b w:val="0"/>
        </w:rPr>
        <w:t xml:space="preserve"> training, and, for the period of that change the amount of “rostered </w:t>
      </w:r>
      <w:r w:rsidR="00F51302" w:rsidRPr="002F167A">
        <w:rPr>
          <w:b w:val="0"/>
        </w:rPr>
        <w:t>O</w:t>
      </w:r>
      <w:r w:rsidRPr="002F167A">
        <w:rPr>
          <w:b w:val="0"/>
        </w:rPr>
        <w:t xml:space="preserve">vertime” would be less than that which would have been payable had the change not taken place, the </w:t>
      </w:r>
      <w:r w:rsidR="00970C54" w:rsidRPr="002F167A">
        <w:rPr>
          <w:b w:val="0"/>
        </w:rPr>
        <w:t>E</w:t>
      </w:r>
      <w:r w:rsidRPr="002F167A">
        <w:rPr>
          <w:b w:val="0"/>
        </w:rPr>
        <w:t xml:space="preserve">mployee shall be paid the “rostered </w:t>
      </w:r>
      <w:r w:rsidR="00F51302" w:rsidRPr="002F167A">
        <w:rPr>
          <w:b w:val="0"/>
        </w:rPr>
        <w:t>O</w:t>
      </w:r>
      <w:r w:rsidRPr="002F167A">
        <w:rPr>
          <w:b w:val="0"/>
        </w:rPr>
        <w:t xml:space="preserve">vertime” which would have been paid but for the change. Any additional </w:t>
      </w:r>
      <w:r w:rsidR="00F51302" w:rsidRPr="002F167A">
        <w:rPr>
          <w:b w:val="0"/>
        </w:rPr>
        <w:t>O</w:t>
      </w:r>
      <w:r w:rsidRPr="002F167A">
        <w:rPr>
          <w:b w:val="0"/>
        </w:rPr>
        <w:t>vertime incurred whilst training would only be payable for hours in excess of their normal shift rostered hours.</w:t>
      </w:r>
    </w:p>
    <w:p w14:paraId="5EF0D527" w14:textId="77777777" w:rsidR="00E568E5" w:rsidRPr="002F167A" w:rsidRDefault="00E568E5" w:rsidP="00A15213">
      <w:pPr>
        <w:pStyle w:val="Heading2"/>
        <w:keepNext w:val="0"/>
        <w:widowControl w:val="0"/>
        <w:ind w:left="576"/>
      </w:pPr>
      <w:r w:rsidRPr="002F167A">
        <w:rPr>
          <w:b w:val="0"/>
        </w:rPr>
        <w:t xml:space="preserve">Allocation of </w:t>
      </w:r>
      <w:r w:rsidR="00F51302" w:rsidRPr="002F167A">
        <w:rPr>
          <w:b w:val="0"/>
        </w:rPr>
        <w:t>O</w:t>
      </w:r>
      <w:r w:rsidRPr="002F167A">
        <w:rPr>
          <w:b w:val="0"/>
        </w:rPr>
        <w:t xml:space="preserve">vertime will occur on an equitable basis for all </w:t>
      </w:r>
      <w:r w:rsidR="00970C54" w:rsidRPr="002F167A">
        <w:rPr>
          <w:b w:val="0"/>
        </w:rPr>
        <w:t>E</w:t>
      </w:r>
      <w:r w:rsidRPr="002F167A">
        <w:rPr>
          <w:b w:val="0"/>
        </w:rPr>
        <w:t>mployees who make themselves available and who are qualified to undertake the shift, as far as practicable.</w:t>
      </w:r>
    </w:p>
    <w:p w14:paraId="582E1AA6" w14:textId="77777777" w:rsidR="00C907EF" w:rsidRPr="002F167A" w:rsidRDefault="00C907EF" w:rsidP="00FF6FE9">
      <w:pPr>
        <w:pStyle w:val="Heading1"/>
        <w:keepNext w:val="0"/>
        <w:widowControl w:val="0"/>
        <w:ind w:left="567" w:hanging="567"/>
        <w:rPr>
          <w:szCs w:val="22"/>
        </w:rPr>
      </w:pPr>
      <w:bookmarkStart w:id="183" w:name="_Toc10125962"/>
      <w:bookmarkStart w:id="184" w:name="_Toc163655697"/>
      <w:bookmarkStart w:id="185" w:name="_Toc170728806"/>
      <w:r w:rsidRPr="002F167A">
        <w:rPr>
          <w:szCs w:val="22"/>
        </w:rPr>
        <w:t>Meal Allowance</w:t>
      </w:r>
      <w:bookmarkEnd w:id="183"/>
      <w:bookmarkEnd w:id="184"/>
      <w:bookmarkEnd w:id="185"/>
      <w:r w:rsidRPr="002F167A">
        <w:rPr>
          <w:szCs w:val="22"/>
        </w:rPr>
        <w:t xml:space="preserve"> </w:t>
      </w:r>
    </w:p>
    <w:p w14:paraId="7BC13834" w14:textId="77777777" w:rsidR="00C907EF" w:rsidRPr="002F167A" w:rsidRDefault="00C907EF" w:rsidP="00BB4D25">
      <w:pPr>
        <w:pStyle w:val="Heading2"/>
        <w:keepNext w:val="0"/>
        <w:widowControl w:val="0"/>
        <w:ind w:left="576"/>
        <w:rPr>
          <w:b w:val="0"/>
        </w:rPr>
      </w:pPr>
      <w:r w:rsidRPr="002F167A">
        <w:rPr>
          <w:b w:val="0"/>
        </w:rPr>
        <w:t>A meal allowance is payable to Employees required to work unplanned Overtime for at least two hours beyond the end of their normal or Overtime shifts, provided the total hours worked for the shift, inclusive of Overtime, is not less than 10.</w:t>
      </w:r>
    </w:p>
    <w:p w14:paraId="3E96244B" w14:textId="5561DC5C" w:rsidR="00C907EF" w:rsidRPr="002F167A" w:rsidRDefault="00C907EF" w:rsidP="00BB4D25">
      <w:pPr>
        <w:pStyle w:val="Heading2"/>
        <w:keepNext w:val="0"/>
        <w:widowControl w:val="0"/>
        <w:ind w:left="576"/>
        <w:rPr>
          <w:b w:val="0"/>
        </w:rPr>
      </w:pPr>
      <w:r w:rsidRPr="002F167A">
        <w:rPr>
          <w:b w:val="0"/>
        </w:rPr>
        <w:t>The allowance of $</w:t>
      </w:r>
      <w:r w:rsidR="00D105FA" w:rsidRPr="002F167A">
        <w:rPr>
          <w:b w:val="0"/>
        </w:rPr>
        <w:t>25.47</w:t>
      </w:r>
      <w:r w:rsidRPr="002F167A">
        <w:rPr>
          <w:b w:val="0"/>
        </w:rPr>
        <w:t xml:space="preserve"> per occasion will increase by </w:t>
      </w:r>
      <w:r w:rsidR="00D105FA" w:rsidRPr="002F167A">
        <w:rPr>
          <w:b w:val="0"/>
        </w:rPr>
        <w:t>3</w:t>
      </w:r>
      <w:r w:rsidRPr="002F167A">
        <w:rPr>
          <w:b w:val="0"/>
        </w:rPr>
        <w:t>%</w:t>
      </w:r>
      <w:r w:rsidR="00E14D97" w:rsidRPr="002F167A">
        <w:rPr>
          <w:b w:val="0"/>
        </w:rPr>
        <w:t xml:space="preserve"> per annum</w:t>
      </w:r>
      <w:r w:rsidRPr="002F167A">
        <w:rPr>
          <w:b w:val="0"/>
        </w:rPr>
        <w:t xml:space="preserve"> </w:t>
      </w:r>
      <w:r w:rsidR="00E14D97" w:rsidRPr="002F167A">
        <w:rPr>
          <w:b w:val="0"/>
        </w:rPr>
        <w:t>as follows:</w:t>
      </w:r>
    </w:p>
    <w:p w14:paraId="20FB1F66" w14:textId="236B6EEB" w:rsidR="00C907EF" w:rsidRPr="002F167A" w:rsidRDefault="00E14D97" w:rsidP="00BB4D25">
      <w:pPr>
        <w:pStyle w:val="Heading3"/>
        <w:widowControl w:val="0"/>
        <w:ind w:left="576" w:firstLine="133"/>
        <w:rPr>
          <w:b/>
        </w:rPr>
      </w:pPr>
      <w:r w:rsidRPr="002F167A">
        <w:t>f</w:t>
      </w:r>
      <w:r w:rsidR="00D105FA" w:rsidRPr="002F167A">
        <w:t xml:space="preserve">rom the first full </w:t>
      </w:r>
      <w:r w:rsidRPr="002F167A">
        <w:t>P</w:t>
      </w:r>
      <w:r w:rsidR="00D105FA" w:rsidRPr="002F167A">
        <w:t xml:space="preserve">ay </w:t>
      </w:r>
      <w:r w:rsidRPr="002F167A">
        <w:t>P</w:t>
      </w:r>
      <w:r w:rsidR="00D105FA" w:rsidRPr="002F167A">
        <w:t xml:space="preserve">eriod on or after 3 </w:t>
      </w:r>
      <w:r w:rsidRPr="002F167A">
        <w:t>April</w:t>
      </w:r>
      <w:r w:rsidR="00D105FA" w:rsidRPr="002F167A">
        <w:t xml:space="preserve"> 2025</w:t>
      </w:r>
      <w:r w:rsidR="00C907EF" w:rsidRPr="002F167A">
        <w:t>— $</w:t>
      </w:r>
      <w:r w:rsidR="00D105FA" w:rsidRPr="002F167A">
        <w:t>26.2</w:t>
      </w:r>
      <w:r w:rsidR="009967EE" w:rsidRPr="002F167A">
        <w:t>3</w:t>
      </w:r>
      <w:r w:rsidR="00C907EF" w:rsidRPr="002F167A">
        <w:t>;</w:t>
      </w:r>
    </w:p>
    <w:p w14:paraId="5CF050D6" w14:textId="2B145366" w:rsidR="00C907EF" w:rsidRPr="002F167A" w:rsidRDefault="00E14D97" w:rsidP="00BB4D25">
      <w:pPr>
        <w:pStyle w:val="Heading3"/>
        <w:widowControl w:val="0"/>
        <w:ind w:left="576" w:firstLine="133"/>
        <w:rPr>
          <w:b/>
        </w:rPr>
      </w:pPr>
      <w:r w:rsidRPr="002F167A">
        <w:t>f</w:t>
      </w:r>
      <w:r w:rsidR="00D105FA" w:rsidRPr="002F167A">
        <w:t xml:space="preserve">rom the first full </w:t>
      </w:r>
      <w:r w:rsidRPr="002F167A">
        <w:t>P</w:t>
      </w:r>
      <w:r w:rsidR="00D105FA" w:rsidRPr="002F167A">
        <w:t xml:space="preserve">ay </w:t>
      </w:r>
      <w:r w:rsidRPr="002F167A">
        <w:t>P</w:t>
      </w:r>
      <w:r w:rsidR="00D105FA" w:rsidRPr="002F167A">
        <w:t xml:space="preserve">eriod on or after 3 </w:t>
      </w:r>
      <w:r w:rsidRPr="002F167A">
        <w:t>April</w:t>
      </w:r>
      <w:r w:rsidR="00D105FA" w:rsidRPr="002F167A">
        <w:t xml:space="preserve"> 2026</w:t>
      </w:r>
      <w:r w:rsidR="00C907EF" w:rsidRPr="002F167A">
        <w:t>— $</w:t>
      </w:r>
      <w:r w:rsidR="00D105FA" w:rsidRPr="002F167A">
        <w:t>27.02</w:t>
      </w:r>
      <w:r w:rsidR="00C907EF" w:rsidRPr="002F167A">
        <w:t>;</w:t>
      </w:r>
      <w:r w:rsidR="006B645F" w:rsidRPr="002F167A">
        <w:t xml:space="preserve"> and</w:t>
      </w:r>
    </w:p>
    <w:p w14:paraId="0A5A1835" w14:textId="56CAE335" w:rsidR="00C907EF" w:rsidRPr="002F167A" w:rsidRDefault="00E14D97" w:rsidP="00BB4D25">
      <w:pPr>
        <w:pStyle w:val="Heading3"/>
        <w:widowControl w:val="0"/>
        <w:ind w:left="576" w:firstLine="133"/>
        <w:rPr>
          <w:b/>
        </w:rPr>
      </w:pPr>
      <w:r w:rsidRPr="002F167A">
        <w:t>f</w:t>
      </w:r>
      <w:r w:rsidR="00D105FA" w:rsidRPr="002F167A">
        <w:t xml:space="preserve">rom the first full </w:t>
      </w:r>
      <w:r w:rsidRPr="002F167A">
        <w:t>P</w:t>
      </w:r>
      <w:r w:rsidR="00D105FA" w:rsidRPr="002F167A">
        <w:t xml:space="preserve">ay </w:t>
      </w:r>
      <w:r w:rsidRPr="002F167A">
        <w:t>P</w:t>
      </w:r>
      <w:r w:rsidR="00D105FA" w:rsidRPr="002F167A">
        <w:t xml:space="preserve">eriod on or after 3 </w:t>
      </w:r>
      <w:r w:rsidRPr="002F167A">
        <w:t>April</w:t>
      </w:r>
      <w:r w:rsidR="00D105FA" w:rsidRPr="002F167A">
        <w:t xml:space="preserve"> 2027</w:t>
      </w:r>
      <w:r w:rsidR="00C907EF" w:rsidRPr="002F167A">
        <w:t>— $</w:t>
      </w:r>
      <w:r w:rsidR="00D105FA" w:rsidRPr="002F167A">
        <w:t>27</w:t>
      </w:r>
      <w:r w:rsidR="00390405" w:rsidRPr="002F167A">
        <w:t>.</w:t>
      </w:r>
      <w:r w:rsidR="00D105FA" w:rsidRPr="002F167A">
        <w:t>83.</w:t>
      </w:r>
    </w:p>
    <w:p w14:paraId="0F751819" w14:textId="77777777" w:rsidR="00E568E5" w:rsidRPr="002F167A" w:rsidRDefault="00E568E5" w:rsidP="00FF6FE9">
      <w:pPr>
        <w:pStyle w:val="Heading1"/>
        <w:keepNext w:val="0"/>
        <w:widowControl w:val="0"/>
        <w:ind w:left="567" w:hanging="567"/>
        <w:rPr>
          <w:szCs w:val="22"/>
        </w:rPr>
      </w:pPr>
      <w:bookmarkStart w:id="186" w:name="_Toc163655698"/>
      <w:bookmarkStart w:id="187" w:name="_Toc170728807"/>
      <w:r w:rsidRPr="002F167A">
        <w:rPr>
          <w:szCs w:val="22"/>
        </w:rPr>
        <w:t xml:space="preserve">Professional </w:t>
      </w:r>
      <w:r w:rsidR="00F8031B" w:rsidRPr="002F167A">
        <w:rPr>
          <w:szCs w:val="22"/>
        </w:rPr>
        <w:t>I</w:t>
      </w:r>
      <w:r w:rsidRPr="002F167A">
        <w:rPr>
          <w:szCs w:val="22"/>
        </w:rPr>
        <w:t>ndemnity</w:t>
      </w:r>
      <w:bookmarkEnd w:id="186"/>
      <w:bookmarkEnd w:id="187"/>
    </w:p>
    <w:p w14:paraId="1A2A3AF8" w14:textId="0DD5BCDA" w:rsidR="00822B13" w:rsidRPr="002F167A" w:rsidRDefault="00E568E5" w:rsidP="00A15213">
      <w:pPr>
        <w:pStyle w:val="Heading2"/>
        <w:keepNext w:val="0"/>
        <w:widowControl w:val="0"/>
        <w:ind w:left="576"/>
      </w:pPr>
      <w:r w:rsidRPr="002F167A">
        <w:rPr>
          <w:b w:val="0"/>
        </w:rPr>
        <w:t xml:space="preserve">An insurance cover for professional indemnity is provided for all </w:t>
      </w:r>
      <w:r w:rsidR="00970C54" w:rsidRPr="002F167A">
        <w:rPr>
          <w:b w:val="0"/>
        </w:rPr>
        <w:t>E</w:t>
      </w:r>
      <w:r w:rsidRPr="002F167A">
        <w:rPr>
          <w:b w:val="0"/>
        </w:rPr>
        <w:t xml:space="preserve">mployees. The cost is borne by </w:t>
      </w:r>
      <w:r w:rsidR="007D118C">
        <w:rPr>
          <w:b w:val="0"/>
        </w:rPr>
        <w:t>TZV</w:t>
      </w:r>
      <w:r w:rsidRPr="002F167A">
        <w:rPr>
          <w:b w:val="0"/>
        </w:rPr>
        <w:t>.</w:t>
      </w:r>
    </w:p>
    <w:p w14:paraId="6125054C" w14:textId="77777777" w:rsidR="00E568E5" w:rsidRPr="002F167A" w:rsidRDefault="009D0DC9" w:rsidP="00FF6FE9">
      <w:pPr>
        <w:pStyle w:val="Heading1"/>
        <w:keepNext w:val="0"/>
        <w:widowControl w:val="0"/>
        <w:ind w:left="567" w:hanging="567"/>
      </w:pPr>
      <w:bookmarkStart w:id="188" w:name="_Toc17631254"/>
      <w:bookmarkStart w:id="189" w:name="_Toc17631255"/>
      <w:bookmarkStart w:id="190" w:name="_Ref17627461"/>
      <w:bookmarkStart w:id="191" w:name="_Toc163655699"/>
      <w:bookmarkStart w:id="192" w:name="_Ref163748564"/>
      <w:bookmarkStart w:id="193" w:name="_Toc170728808"/>
      <w:bookmarkEnd w:id="188"/>
      <w:bookmarkEnd w:id="189"/>
      <w:r w:rsidRPr="002F167A">
        <w:t xml:space="preserve">Consultation regarding </w:t>
      </w:r>
      <w:r w:rsidR="00E568E5" w:rsidRPr="002F167A">
        <w:t xml:space="preserve">Workplace </w:t>
      </w:r>
      <w:r w:rsidR="00F8031B" w:rsidRPr="002F167A">
        <w:t>R</w:t>
      </w:r>
      <w:r w:rsidR="00E568E5" w:rsidRPr="002F167A">
        <w:t>eform</w:t>
      </w:r>
      <w:bookmarkEnd w:id="190"/>
      <w:bookmarkEnd w:id="191"/>
      <w:bookmarkEnd w:id="192"/>
      <w:bookmarkEnd w:id="193"/>
    </w:p>
    <w:p w14:paraId="64492034" w14:textId="2451CD3A" w:rsidR="00E568E5" w:rsidRPr="002F167A" w:rsidRDefault="00E568E5" w:rsidP="00A15213">
      <w:pPr>
        <w:pStyle w:val="Heading2"/>
        <w:keepNext w:val="0"/>
        <w:widowControl w:val="0"/>
        <w:ind w:left="576"/>
      </w:pPr>
      <w:r w:rsidRPr="002F167A">
        <w:rPr>
          <w:b w:val="0"/>
        </w:rPr>
        <w:t xml:space="preserve">Where </w:t>
      </w:r>
      <w:r w:rsidR="007D118C">
        <w:rPr>
          <w:b w:val="0"/>
        </w:rPr>
        <w:t>TZV</w:t>
      </w:r>
      <w:r w:rsidRPr="002F167A">
        <w:rPr>
          <w:b w:val="0"/>
        </w:rPr>
        <w:t xml:space="preserve"> intends to carry out a substantial change in operations, including:</w:t>
      </w:r>
    </w:p>
    <w:p w14:paraId="646564CC" w14:textId="77777777" w:rsidR="00E568E5" w:rsidRPr="002F167A" w:rsidRDefault="00E568E5" w:rsidP="00A15213">
      <w:pPr>
        <w:pStyle w:val="Heading3"/>
        <w:widowControl w:val="0"/>
        <w:ind w:left="1701" w:hanging="992"/>
      </w:pPr>
      <w:r w:rsidRPr="002F167A">
        <w:t>a material change to the manner in which work is organised and/or where work is performed; and/or</w:t>
      </w:r>
    </w:p>
    <w:p w14:paraId="20D8D442" w14:textId="77777777" w:rsidR="00E568E5" w:rsidRPr="002F167A" w:rsidRDefault="00E568E5" w:rsidP="00A15213">
      <w:pPr>
        <w:pStyle w:val="Heading3"/>
        <w:widowControl w:val="0"/>
        <w:ind w:left="1701" w:hanging="992"/>
      </w:pPr>
      <w:r w:rsidRPr="002F167A">
        <w:t>the introduction of new or upgraded equipment; and/or</w:t>
      </w:r>
    </w:p>
    <w:p w14:paraId="39539BE7" w14:textId="77777777" w:rsidR="00E568E5" w:rsidRPr="002F167A" w:rsidRDefault="00E568E5" w:rsidP="00A15213">
      <w:pPr>
        <w:pStyle w:val="Heading3"/>
        <w:widowControl w:val="0"/>
        <w:ind w:left="1701" w:hanging="992"/>
      </w:pPr>
      <w:r w:rsidRPr="002F167A">
        <w:t>the need for new skills and/or responsibilities and/or retraining or redeployment; and/or</w:t>
      </w:r>
    </w:p>
    <w:p w14:paraId="5790C209" w14:textId="77777777" w:rsidR="00E568E5" w:rsidRPr="002F167A" w:rsidRDefault="00E568E5" w:rsidP="00A15213">
      <w:pPr>
        <w:pStyle w:val="Heading3"/>
        <w:widowControl w:val="0"/>
        <w:ind w:left="1701" w:hanging="992"/>
      </w:pPr>
      <w:r w:rsidRPr="002F167A">
        <w:t>substantial variations to shift rosters, total working hours, total number of working days; and/or</w:t>
      </w:r>
    </w:p>
    <w:p w14:paraId="6770BA4B" w14:textId="77777777" w:rsidR="00E568E5" w:rsidRPr="002F167A" w:rsidRDefault="00E568E5" w:rsidP="00A15213">
      <w:pPr>
        <w:pStyle w:val="Heading3"/>
        <w:widowControl w:val="0"/>
        <w:ind w:left="1701" w:hanging="992"/>
      </w:pPr>
      <w:r w:rsidRPr="002F167A">
        <w:t>rest beaks; and/or</w:t>
      </w:r>
    </w:p>
    <w:p w14:paraId="6AA7C615" w14:textId="77777777" w:rsidR="00C25EE2" w:rsidRPr="002F167A" w:rsidRDefault="00E568E5" w:rsidP="00A15213">
      <w:pPr>
        <w:pStyle w:val="Heading3"/>
        <w:widowControl w:val="0"/>
        <w:ind w:left="1701" w:hanging="992"/>
      </w:pPr>
      <w:r w:rsidRPr="002F167A">
        <w:t xml:space="preserve">reduction in the number of </w:t>
      </w:r>
      <w:r w:rsidR="00970C54" w:rsidRPr="002F167A">
        <w:t>E</w:t>
      </w:r>
      <w:r w:rsidRPr="002F167A">
        <w:t>mployees</w:t>
      </w:r>
      <w:r w:rsidR="000B6C5D" w:rsidRPr="002F167A">
        <w:t xml:space="preserve">: </w:t>
      </w:r>
      <w:r w:rsidR="00C25EE2" w:rsidRPr="002F167A">
        <w:t xml:space="preserve">and/or </w:t>
      </w:r>
    </w:p>
    <w:p w14:paraId="4166F09D" w14:textId="7BBC453C" w:rsidR="00E568E5" w:rsidRPr="002F167A" w:rsidRDefault="00C25EE2" w:rsidP="00A15213">
      <w:pPr>
        <w:pStyle w:val="Heading3"/>
        <w:widowControl w:val="0"/>
        <w:ind w:left="1701" w:hanging="992"/>
      </w:pPr>
      <w:r w:rsidRPr="002F167A">
        <w:lastRenderedPageBreak/>
        <w:t>staffing levels as per</w:t>
      </w:r>
      <w:r w:rsidR="00D105FA" w:rsidRPr="002F167A">
        <w:t xml:space="preserve"> </w:t>
      </w:r>
      <w:r w:rsidR="007D118C">
        <w:t>TZV</w:t>
      </w:r>
      <w:r w:rsidR="00D105FA" w:rsidRPr="002F167A">
        <w:t>'s Scheduling, Deployment and Staffing Levels Policy</w:t>
      </w:r>
      <w:r w:rsidR="008260A4" w:rsidRPr="002F167A">
        <w:t>,</w:t>
      </w:r>
    </w:p>
    <w:p w14:paraId="2529A0D6" w14:textId="77777777" w:rsidR="00E568E5" w:rsidRPr="002F167A" w:rsidRDefault="00E568E5" w:rsidP="00A15213">
      <w:pPr>
        <w:pStyle w:val="Heading3"/>
        <w:widowControl w:val="0"/>
        <w:numPr>
          <w:ilvl w:val="0"/>
          <w:numId w:val="0"/>
        </w:numPr>
        <w:ind w:left="576"/>
      </w:pPr>
      <w:r w:rsidRPr="002F167A">
        <w:t xml:space="preserve">the </w:t>
      </w:r>
      <w:r w:rsidR="00970C54" w:rsidRPr="002F167A">
        <w:t>E</w:t>
      </w:r>
      <w:r w:rsidRPr="002F167A">
        <w:t>mployees affected and their Union or other representative will be advised in writing as soon as practicable.</w:t>
      </w:r>
    </w:p>
    <w:p w14:paraId="490BF780" w14:textId="535C68F5" w:rsidR="00E568E5" w:rsidRPr="002F167A" w:rsidRDefault="00E568E5" w:rsidP="00A15213">
      <w:pPr>
        <w:pStyle w:val="Heading2"/>
        <w:keepNext w:val="0"/>
        <w:widowControl w:val="0"/>
        <w:ind w:left="576"/>
      </w:pPr>
      <w:r w:rsidRPr="002F167A">
        <w:rPr>
          <w:b w:val="0"/>
        </w:rPr>
        <w:t xml:space="preserve">Thereafter, appropriate consultation (including on termination and change), will occur between the parties. </w:t>
      </w:r>
      <w:r w:rsidR="007D118C">
        <w:rPr>
          <w:b w:val="0"/>
        </w:rPr>
        <w:t>TZV</w:t>
      </w:r>
      <w:r w:rsidRPr="002F167A">
        <w:rPr>
          <w:b w:val="0"/>
        </w:rPr>
        <w:t xml:space="preserve"> must </w:t>
      </w:r>
      <w:proofErr w:type="gramStart"/>
      <w:r w:rsidRPr="002F167A">
        <w:rPr>
          <w:b w:val="0"/>
        </w:rPr>
        <w:t>give genuine consideration to</w:t>
      </w:r>
      <w:proofErr w:type="gramEnd"/>
      <w:r w:rsidRPr="002F167A">
        <w:rPr>
          <w:b w:val="0"/>
        </w:rPr>
        <w:t xml:space="preserve"> all matters raised by </w:t>
      </w:r>
      <w:r w:rsidR="00970C54" w:rsidRPr="002F167A">
        <w:rPr>
          <w:b w:val="0"/>
        </w:rPr>
        <w:t>E</w:t>
      </w:r>
      <w:r w:rsidRPr="002F167A">
        <w:rPr>
          <w:b w:val="0"/>
        </w:rPr>
        <w:t>mployees and/or their representatives/</w:t>
      </w:r>
      <w:r w:rsidR="00F51302" w:rsidRPr="002F167A">
        <w:rPr>
          <w:b w:val="0"/>
        </w:rPr>
        <w:t>U</w:t>
      </w:r>
      <w:r w:rsidRPr="002F167A">
        <w:rPr>
          <w:b w:val="0"/>
        </w:rPr>
        <w:t xml:space="preserve">nions and give due consideration to any alternative proposals before making any decisions regarding any changes.  </w:t>
      </w:r>
    </w:p>
    <w:p w14:paraId="6B22C775" w14:textId="1D51432F" w:rsidR="00E568E5" w:rsidRPr="002F167A" w:rsidRDefault="007D118C" w:rsidP="00A15213">
      <w:pPr>
        <w:pStyle w:val="Heading2"/>
        <w:keepNext w:val="0"/>
        <w:widowControl w:val="0"/>
        <w:ind w:left="576"/>
      </w:pPr>
      <w:r>
        <w:rPr>
          <w:b w:val="0"/>
        </w:rPr>
        <w:t>TZV</w:t>
      </w:r>
      <w:r w:rsidR="00E568E5" w:rsidRPr="002F167A">
        <w:rPr>
          <w:b w:val="0"/>
        </w:rPr>
        <w:t xml:space="preserve"> will respond to any alternative proposals in writing providing reasons for their rejection or acceptance of the proposal or part thereof.</w:t>
      </w:r>
    </w:p>
    <w:p w14:paraId="304ACB2A" w14:textId="608FCAD7" w:rsidR="00E568E5" w:rsidRPr="002F167A" w:rsidRDefault="00E568E5" w:rsidP="00A15213">
      <w:pPr>
        <w:pStyle w:val="Heading2"/>
        <w:keepNext w:val="0"/>
        <w:widowControl w:val="0"/>
        <w:ind w:left="576"/>
      </w:pPr>
      <w:r w:rsidRPr="002F167A">
        <w:rPr>
          <w:b w:val="0"/>
        </w:rPr>
        <w:t xml:space="preserve">Where, after consultation, the proposed change/s is/are to be implemented, </w:t>
      </w:r>
      <w:r w:rsidR="007D118C">
        <w:rPr>
          <w:b w:val="0"/>
        </w:rPr>
        <w:t>TZV</w:t>
      </w:r>
      <w:r w:rsidRPr="002F167A">
        <w:rPr>
          <w:b w:val="0"/>
        </w:rPr>
        <w:t xml:space="preserve"> will provide all the training and assistance necessary to assist the </w:t>
      </w:r>
      <w:r w:rsidR="00970C54" w:rsidRPr="002F167A">
        <w:rPr>
          <w:b w:val="0"/>
        </w:rPr>
        <w:t>E</w:t>
      </w:r>
      <w:r w:rsidRPr="002F167A">
        <w:rPr>
          <w:b w:val="0"/>
        </w:rPr>
        <w:t>mployee/s to meet their performance objectives in the changed environment.</w:t>
      </w:r>
    </w:p>
    <w:p w14:paraId="4060E73E" w14:textId="12EA0F68" w:rsidR="00E568E5" w:rsidRPr="002F167A" w:rsidRDefault="00E568E5" w:rsidP="00A15213">
      <w:pPr>
        <w:pStyle w:val="Heading2"/>
        <w:keepNext w:val="0"/>
        <w:widowControl w:val="0"/>
        <w:ind w:left="576"/>
      </w:pPr>
      <w:r w:rsidRPr="002F167A">
        <w:rPr>
          <w:b w:val="0"/>
        </w:rPr>
        <w:t>The</w:t>
      </w:r>
      <w:r w:rsidR="00483838" w:rsidRPr="002F167A">
        <w:rPr>
          <w:b w:val="0"/>
        </w:rPr>
        <w:t xml:space="preserve"> following</w:t>
      </w:r>
      <w:r w:rsidRPr="002F167A">
        <w:rPr>
          <w:b w:val="0"/>
        </w:rPr>
        <w:t xml:space="preserve"> process</w:t>
      </w:r>
      <w:r w:rsidR="00181456" w:rsidRPr="002F167A">
        <w:rPr>
          <w:b w:val="0"/>
        </w:rPr>
        <w:t xml:space="preserve"> </w:t>
      </w:r>
      <w:r w:rsidRPr="002F167A">
        <w:rPr>
          <w:b w:val="0"/>
        </w:rPr>
        <w:t xml:space="preserve">will apply for any: </w:t>
      </w:r>
    </w:p>
    <w:p w14:paraId="60941F52" w14:textId="22BA98ED" w:rsidR="00E568E5" w:rsidRPr="002F167A" w:rsidRDefault="00E568E5" w:rsidP="00A15213">
      <w:pPr>
        <w:pStyle w:val="Heading3"/>
        <w:widowControl w:val="0"/>
        <w:ind w:left="1701" w:hanging="992"/>
      </w:pPr>
      <w:r w:rsidRPr="002F167A">
        <w:t>substantial variation to shift rosters</w:t>
      </w:r>
      <w:r w:rsidR="00D105FA" w:rsidRPr="002F167A">
        <w:t xml:space="preserve"> in Rosters A, B, C, D or E</w:t>
      </w:r>
      <w:r w:rsidRPr="002F167A">
        <w:t xml:space="preserve">, </w:t>
      </w:r>
      <w:r w:rsidR="003F2A9D" w:rsidRPr="002F167A">
        <w:t xml:space="preserve">including </w:t>
      </w:r>
      <w:r w:rsidRPr="002F167A">
        <w:t>total working hours, total number of working days</w:t>
      </w:r>
      <w:r w:rsidR="00610CE9" w:rsidRPr="002F167A">
        <w:t>; and</w:t>
      </w:r>
    </w:p>
    <w:p w14:paraId="5ADF0963" w14:textId="45224706" w:rsidR="00F80E28" w:rsidRPr="002F167A" w:rsidRDefault="00E568E5" w:rsidP="00EC10D3">
      <w:pPr>
        <w:pStyle w:val="Heading3"/>
        <w:widowControl w:val="0"/>
        <w:ind w:left="1701" w:hanging="992"/>
      </w:pPr>
      <w:r w:rsidRPr="002F167A">
        <w:t>changes to rest breaks (for the avoidance of doubt this clause does not apply to changes in the timing of rest breaks when unplanned or out of the ordinary operational events necessitate it)</w:t>
      </w:r>
      <w:r w:rsidR="00EC10D3" w:rsidRPr="002F167A">
        <w:t>:</w:t>
      </w:r>
    </w:p>
    <w:p w14:paraId="0165609C" w14:textId="59ACF27A" w:rsidR="00E568E5" w:rsidRPr="002F167A" w:rsidRDefault="00E568E5" w:rsidP="00A81FEE">
      <w:pPr>
        <w:pStyle w:val="Heading4"/>
        <w:widowControl w:val="0"/>
        <w:ind w:left="1701" w:hanging="567"/>
        <w:rPr>
          <w:bCs/>
        </w:rPr>
      </w:pPr>
      <w:r w:rsidRPr="002F167A">
        <w:rPr>
          <w:bCs/>
        </w:rPr>
        <w:t xml:space="preserve">Variation will be by agreement with the majority (50%+1) of </w:t>
      </w:r>
      <w:r w:rsidR="00970C54" w:rsidRPr="002F167A">
        <w:rPr>
          <w:bCs/>
        </w:rPr>
        <w:t>E</w:t>
      </w:r>
      <w:r w:rsidRPr="002F167A">
        <w:rPr>
          <w:bCs/>
        </w:rPr>
        <w:t>mployees affected.</w:t>
      </w:r>
    </w:p>
    <w:p w14:paraId="2937EB9C" w14:textId="436A718D" w:rsidR="00E568E5" w:rsidRPr="002F167A" w:rsidRDefault="00E568E5" w:rsidP="000444CE">
      <w:pPr>
        <w:pStyle w:val="Heading4"/>
        <w:widowControl w:val="0"/>
        <w:ind w:left="1701" w:hanging="567"/>
        <w:rPr>
          <w:bCs/>
        </w:rPr>
      </w:pPr>
      <w:r w:rsidRPr="002F167A">
        <w:rPr>
          <w:bCs/>
        </w:rPr>
        <w:t xml:space="preserve">Any proposed variation must give regard to the conditions contained in </w:t>
      </w:r>
      <w:r w:rsidR="0040366B" w:rsidRPr="002F167A">
        <w:rPr>
          <w:bCs/>
        </w:rPr>
        <w:t>c</w:t>
      </w:r>
      <w:r w:rsidRPr="002F167A">
        <w:rPr>
          <w:bCs/>
        </w:rPr>
        <w:t xml:space="preserve">lause </w:t>
      </w:r>
      <w:r w:rsidR="00714BF4" w:rsidRPr="002F167A">
        <w:rPr>
          <w:bCs/>
        </w:rPr>
        <w:fldChar w:fldCharType="begin"/>
      </w:r>
      <w:r w:rsidR="0002042A" w:rsidRPr="002F167A">
        <w:rPr>
          <w:bCs/>
        </w:rPr>
        <w:instrText xml:space="preserve"> REF _Ref433192399 \w \h </w:instrText>
      </w:r>
      <w:r w:rsidR="00471F43" w:rsidRPr="002F167A">
        <w:rPr>
          <w:bCs/>
        </w:rPr>
        <w:instrText xml:space="preserve"> \* MERGEFORMAT </w:instrText>
      </w:r>
      <w:r w:rsidR="00714BF4" w:rsidRPr="002F167A">
        <w:rPr>
          <w:bCs/>
        </w:rPr>
      </w:r>
      <w:r w:rsidR="00714BF4" w:rsidRPr="002F167A">
        <w:rPr>
          <w:bCs/>
        </w:rPr>
        <w:fldChar w:fldCharType="separate"/>
      </w:r>
      <w:r w:rsidR="00FA67FE">
        <w:rPr>
          <w:bCs/>
        </w:rPr>
        <w:t>12</w:t>
      </w:r>
      <w:r w:rsidR="00714BF4" w:rsidRPr="002F167A">
        <w:rPr>
          <w:bCs/>
        </w:rPr>
        <w:fldChar w:fldCharType="end"/>
      </w:r>
      <w:r w:rsidRPr="002F167A">
        <w:rPr>
          <w:bCs/>
        </w:rPr>
        <w:t xml:space="preserve"> </w:t>
      </w:r>
      <w:r w:rsidR="0040366B" w:rsidRPr="002F167A">
        <w:rPr>
          <w:bCs/>
        </w:rPr>
        <w:t>(</w:t>
      </w:r>
      <w:r w:rsidRPr="002F167A">
        <w:rPr>
          <w:bCs/>
        </w:rPr>
        <w:t>Hours of Work</w:t>
      </w:r>
      <w:r w:rsidR="0040366B" w:rsidRPr="002F167A">
        <w:rPr>
          <w:bCs/>
        </w:rPr>
        <w:t>)</w:t>
      </w:r>
      <w:r w:rsidRPr="002F167A">
        <w:rPr>
          <w:bCs/>
        </w:rPr>
        <w:t xml:space="preserve"> and be discussed between the parties, with a view to reaching agreement, prior to being put to a vote.</w:t>
      </w:r>
    </w:p>
    <w:p w14:paraId="61567638" w14:textId="77777777" w:rsidR="00E568E5" w:rsidRPr="002F167A" w:rsidRDefault="00E568E5" w:rsidP="000444CE">
      <w:pPr>
        <w:pStyle w:val="Heading4"/>
        <w:widowControl w:val="0"/>
        <w:ind w:left="1701" w:hanging="567"/>
        <w:rPr>
          <w:bCs/>
        </w:rPr>
      </w:pPr>
      <w:r w:rsidRPr="002F167A">
        <w:rPr>
          <w:bCs/>
        </w:rPr>
        <w:t>The process for conducting, returning and counting the ballots shall be agreed between the parties to this Agreement for each ballot.</w:t>
      </w:r>
    </w:p>
    <w:p w14:paraId="4D0230AD" w14:textId="4F0B8181" w:rsidR="00E568E5" w:rsidRPr="002F167A" w:rsidRDefault="00E568E5" w:rsidP="00483838">
      <w:pPr>
        <w:pStyle w:val="Heading2"/>
        <w:keepNext w:val="0"/>
        <w:widowControl w:val="0"/>
        <w:ind w:left="851" w:hanging="851"/>
        <w:rPr>
          <w:b w:val="0"/>
        </w:rPr>
      </w:pPr>
      <w:r w:rsidRPr="002F167A">
        <w:rPr>
          <w:b w:val="0"/>
        </w:rPr>
        <w:t xml:space="preserve">It is not intended that variations to normal day-to-day rostering arrangements for individual </w:t>
      </w:r>
      <w:r w:rsidR="00970C54" w:rsidRPr="002F167A">
        <w:rPr>
          <w:b w:val="0"/>
        </w:rPr>
        <w:t>E</w:t>
      </w:r>
      <w:r w:rsidRPr="002F167A">
        <w:rPr>
          <w:b w:val="0"/>
        </w:rPr>
        <w:t xml:space="preserve">mployees be included in this </w:t>
      </w:r>
      <w:r w:rsidR="00A81FEE" w:rsidRPr="002F167A">
        <w:rPr>
          <w:b w:val="0"/>
        </w:rPr>
        <w:t>clause</w:t>
      </w:r>
      <w:r w:rsidRPr="002F167A">
        <w:rPr>
          <w:b w:val="0"/>
        </w:rPr>
        <w:t>.</w:t>
      </w:r>
    </w:p>
    <w:p w14:paraId="68123569" w14:textId="5CCFBD8C" w:rsidR="00215A00" w:rsidRPr="002F167A" w:rsidRDefault="00215A00" w:rsidP="0076228D">
      <w:pPr>
        <w:pStyle w:val="Heading2"/>
        <w:keepNext w:val="0"/>
        <w:widowControl w:val="0"/>
        <w:ind w:left="576"/>
      </w:pPr>
      <w:r w:rsidRPr="002F167A">
        <w:rPr>
          <w:b w:val="0"/>
          <w:bCs/>
        </w:rPr>
        <w:t>Substantial variations to shift roster arrangements for Employees who are on Roster F will be dealt with consistent with</w:t>
      </w:r>
      <w:r w:rsidR="005F22CE" w:rsidRPr="002F167A">
        <w:rPr>
          <w:b w:val="0"/>
          <w:bCs/>
        </w:rPr>
        <w:t xml:space="preserve"> the</w:t>
      </w:r>
      <w:r w:rsidRPr="002F167A">
        <w:rPr>
          <w:b w:val="0"/>
          <w:bCs/>
        </w:rPr>
        <w:t xml:space="preserve"> </w:t>
      </w:r>
      <w:r w:rsidR="007D118C">
        <w:rPr>
          <w:b w:val="0"/>
          <w:bCs/>
        </w:rPr>
        <w:t>TZV</w:t>
      </w:r>
      <w:r w:rsidRPr="002F167A">
        <w:rPr>
          <w:b w:val="0"/>
          <w:bCs/>
        </w:rPr>
        <w:t xml:space="preserve"> Scheduling, Deployment and Staffing Levels Policy and clause </w:t>
      </w:r>
      <w:r w:rsidR="00C0089E" w:rsidRPr="002F167A">
        <w:rPr>
          <w:b w:val="0"/>
          <w:bCs/>
        </w:rPr>
        <w:fldChar w:fldCharType="begin"/>
      </w:r>
      <w:r w:rsidR="00C0089E" w:rsidRPr="002F167A">
        <w:rPr>
          <w:b w:val="0"/>
          <w:bCs/>
        </w:rPr>
        <w:instrText xml:space="preserve"> REF _Ref163657416 \w \h </w:instrText>
      </w:r>
      <w:r w:rsidR="00FF6FE9" w:rsidRPr="002F167A">
        <w:rPr>
          <w:b w:val="0"/>
          <w:bCs/>
        </w:rPr>
        <w:instrText xml:space="preserve"> \* MERGEFORMAT </w:instrText>
      </w:r>
      <w:r w:rsidR="00C0089E" w:rsidRPr="002F167A">
        <w:rPr>
          <w:b w:val="0"/>
          <w:bCs/>
        </w:rPr>
      </w:r>
      <w:r w:rsidR="00C0089E" w:rsidRPr="002F167A">
        <w:rPr>
          <w:b w:val="0"/>
          <w:bCs/>
        </w:rPr>
        <w:fldChar w:fldCharType="separate"/>
      </w:r>
      <w:r w:rsidR="00FA67FE">
        <w:rPr>
          <w:b w:val="0"/>
          <w:bCs/>
        </w:rPr>
        <w:t>15.6</w:t>
      </w:r>
      <w:r w:rsidR="00C0089E" w:rsidRPr="002F167A">
        <w:rPr>
          <w:b w:val="0"/>
          <w:bCs/>
        </w:rPr>
        <w:fldChar w:fldCharType="end"/>
      </w:r>
      <w:r w:rsidRPr="002F167A">
        <w:rPr>
          <w:b w:val="0"/>
          <w:bCs/>
        </w:rPr>
        <w:t xml:space="preserve">. </w:t>
      </w:r>
      <w:r w:rsidR="009461B2" w:rsidRPr="002F167A">
        <w:rPr>
          <w:b w:val="0"/>
          <w:bCs/>
        </w:rPr>
        <w:t xml:space="preserve"> </w:t>
      </w:r>
      <w:r w:rsidRPr="002F167A">
        <w:rPr>
          <w:b w:val="0"/>
          <w:bCs/>
        </w:rPr>
        <w:t xml:space="preserve">If, following consultation in accordance with this policy, objections to amended or altered rosters remain, they shall be dealt with in accordance with the Settlement of Disputes process in clause </w:t>
      </w:r>
      <w:r w:rsidR="00DF3C45" w:rsidRPr="002F167A">
        <w:rPr>
          <w:b w:val="0"/>
          <w:bCs/>
        </w:rPr>
        <w:fldChar w:fldCharType="begin"/>
      </w:r>
      <w:r w:rsidR="00DF3C45" w:rsidRPr="002F167A">
        <w:rPr>
          <w:b w:val="0"/>
          <w:bCs/>
        </w:rPr>
        <w:instrText xml:space="preserve"> REF _Ref433192525 \w \h </w:instrText>
      </w:r>
      <w:r w:rsidR="00FF6FE9" w:rsidRPr="002F167A">
        <w:rPr>
          <w:b w:val="0"/>
          <w:bCs/>
        </w:rPr>
        <w:instrText xml:space="preserve"> \* MERGEFORMAT </w:instrText>
      </w:r>
      <w:r w:rsidR="00DF3C45" w:rsidRPr="002F167A">
        <w:rPr>
          <w:b w:val="0"/>
          <w:bCs/>
        </w:rPr>
      </w:r>
      <w:r w:rsidR="00DF3C45" w:rsidRPr="002F167A">
        <w:rPr>
          <w:b w:val="0"/>
          <w:bCs/>
        </w:rPr>
        <w:fldChar w:fldCharType="separate"/>
      </w:r>
      <w:r w:rsidR="00FA67FE">
        <w:rPr>
          <w:b w:val="0"/>
          <w:bCs/>
        </w:rPr>
        <w:t>66</w:t>
      </w:r>
      <w:r w:rsidR="00DF3C45" w:rsidRPr="002F167A">
        <w:rPr>
          <w:b w:val="0"/>
          <w:bCs/>
        </w:rPr>
        <w:fldChar w:fldCharType="end"/>
      </w:r>
      <w:r w:rsidRPr="002F167A">
        <w:rPr>
          <w:b w:val="0"/>
          <w:bCs/>
        </w:rPr>
        <w:t>.</w:t>
      </w:r>
    </w:p>
    <w:p w14:paraId="1D97F1CF" w14:textId="77777777" w:rsidR="0076228D" w:rsidRPr="002F167A" w:rsidRDefault="0076228D" w:rsidP="00FF6FE9">
      <w:pPr>
        <w:pStyle w:val="Heading2"/>
        <w:keepNext w:val="0"/>
        <w:widowControl w:val="0"/>
        <w:ind w:left="567" w:hanging="567"/>
      </w:pPr>
      <w:r w:rsidRPr="002F167A">
        <w:t>Fire Services Reform</w:t>
      </w:r>
    </w:p>
    <w:p w14:paraId="692464EB" w14:textId="3DBEBFFE" w:rsidR="0076228D" w:rsidRPr="002F167A" w:rsidRDefault="0076228D" w:rsidP="00FF6FE9">
      <w:pPr>
        <w:pStyle w:val="BodyIndent1"/>
        <w:ind w:left="567"/>
        <w:rPr>
          <w:rFonts w:cs="Times New Roman"/>
        </w:rPr>
      </w:pPr>
      <w:r w:rsidRPr="002F167A">
        <w:rPr>
          <w:rFonts w:cs="Times New Roman"/>
        </w:rPr>
        <w:t>The parties acknowledge that Victorian fire services</w:t>
      </w:r>
      <w:r w:rsidR="00927E33" w:rsidRPr="002F167A">
        <w:rPr>
          <w:rFonts w:cs="Times New Roman"/>
        </w:rPr>
        <w:t xml:space="preserve"> have been</w:t>
      </w:r>
      <w:r w:rsidRPr="002F167A">
        <w:rPr>
          <w:rFonts w:cs="Times New Roman"/>
        </w:rPr>
        <w:t xml:space="preserve"> undergoing major reform</w:t>
      </w:r>
      <w:r w:rsidR="00927E33" w:rsidRPr="002F167A">
        <w:rPr>
          <w:rFonts w:cs="Times New Roman"/>
        </w:rPr>
        <w:t xml:space="preserve"> since 1 July 2020</w:t>
      </w:r>
      <w:r w:rsidRPr="002F167A">
        <w:rPr>
          <w:rFonts w:cs="Times New Roman"/>
        </w:rPr>
        <w:t>. Where this</w:t>
      </w:r>
      <w:r w:rsidR="00927E33" w:rsidRPr="002F167A">
        <w:rPr>
          <w:rFonts w:cs="Times New Roman"/>
        </w:rPr>
        <w:t xml:space="preserve"> existing</w:t>
      </w:r>
      <w:r w:rsidRPr="002F167A">
        <w:rPr>
          <w:rFonts w:cs="Times New Roman"/>
        </w:rPr>
        <w:t xml:space="preserve"> reform</w:t>
      </w:r>
      <w:r w:rsidR="00927E33" w:rsidRPr="002F167A">
        <w:rPr>
          <w:rFonts w:cs="Times New Roman"/>
        </w:rPr>
        <w:t xml:space="preserve"> process</w:t>
      </w:r>
      <w:r w:rsidRPr="002F167A">
        <w:rPr>
          <w:rFonts w:cs="Times New Roman"/>
        </w:rPr>
        <w:t xml:space="preserve"> will result in an</w:t>
      </w:r>
      <w:r w:rsidR="00927E33" w:rsidRPr="002F167A">
        <w:rPr>
          <w:rFonts w:cs="Times New Roman"/>
        </w:rPr>
        <w:t>y further</w:t>
      </w:r>
      <w:r w:rsidRPr="002F167A">
        <w:rPr>
          <w:rFonts w:cs="Times New Roman"/>
        </w:rPr>
        <w:t xml:space="preserve"> impact to employees covered by this </w:t>
      </w:r>
      <w:r w:rsidR="00927E33" w:rsidRPr="002F167A">
        <w:rPr>
          <w:rFonts w:cs="Times New Roman"/>
        </w:rPr>
        <w:t>A</w:t>
      </w:r>
      <w:r w:rsidRPr="002F167A">
        <w:rPr>
          <w:rFonts w:cs="Times New Roman"/>
        </w:rPr>
        <w:t>greement</w:t>
      </w:r>
      <w:r w:rsidR="00CF3A36" w:rsidRPr="002F167A">
        <w:rPr>
          <w:rFonts w:cs="Times New Roman"/>
        </w:rPr>
        <w:t xml:space="preserve">, </w:t>
      </w:r>
      <w:r w:rsidR="00726BD4" w:rsidRPr="002F167A">
        <w:rPr>
          <w:rFonts w:cs="Times New Roman"/>
        </w:rPr>
        <w:t>the</w:t>
      </w:r>
      <w:r w:rsidRPr="002F167A">
        <w:rPr>
          <w:rFonts w:cs="Times New Roman"/>
        </w:rPr>
        <w:t xml:space="preserve"> parties agree to consult </w:t>
      </w:r>
      <w:r w:rsidR="00CF3A36" w:rsidRPr="002F167A">
        <w:rPr>
          <w:rFonts w:cs="Times New Roman"/>
        </w:rPr>
        <w:t xml:space="preserve">on those changes as per </w:t>
      </w:r>
      <w:r w:rsidR="00927E33" w:rsidRPr="002F167A">
        <w:rPr>
          <w:rFonts w:cs="Times New Roman"/>
        </w:rPr>
        <w:t>this clause of the Agreement</w:t>
      </w:r>
      <w:r w:rsidRPr="002F167A">
        <w:rPr>
          <w:rFonts w:cs="Times New Roman"/>
        </w:rPr>
        <w:t xml:space="preserve">. </w:t>
      </w:r>
      <w:r w:rsidR="007D118C">
        <w:rPr>
          <w:rFonts w:cs="Times New Roman"/>
        </w:rPr>
        <w:t>TZV</w:t>
      </w:r>
      <w:r w:rsidR="00927E33" w:rsidRPr="002F167A">
        <w:rPr>
          <w:rFonts w:cs="Times New Roman"/>
        </w:rPr>
        <w:t xml:space="preserve"> </w:t>
      </w:r>
      <w:r w:rsidR="000841AD" w:rsidRPr="002F167A">
        <w:rPr>
          <w:rFonts w:cs="Times New Roman"/>
        </w:rPr>
        <w:t xml:space="preserve">will ensure </w:t>
      </w:r>
      <w:r w:rsidRPr="002F167A">
        <w:rPr>
          <w:rFonts w:cs="Times New Roman"/>
        </w:rPr>
        <w:t xml:space="preserve">that any change to </w:t>
      </w:r>
      <w:r w:rsidR="00927E33" w:rsidRPr="002F167A">
        <w:rPr>
          <w:rFonts w:cs="Times New Roman"/>
        </w:rPr>
        <w:t>E</w:t>
      </w:r>
      <w:r w:rsidRPr="002F167A">
        <w:rPr>
          <w:rFonts w:cs="Times New Roman"/>
        </w:rPr>
        <w:t xml:space="preserve">mployee conditions as a result of these reforms will not leave any employee disadvantaged in their entitlements under this </w:t>
      </w:r>
      <w:r w:rsidR="00927E33" w:rsidRPr="002F167A">
        <w:rPr>
          <w:rFonts w:cs="Times New Roman"/>
        </w:rPr>
        <w:t>A</w:t>
      </w:r>
      <w:r w:rsidRPr="002F167A">
        <w:rPr>
          <w:rFonts w:cs="Times New Roman"/>
        </w:rPr>
        <w:t>greement.</w:t>
      </w:r>
    </w:p>
    <w:p w14:paraId="34407997" w14:textId="77777777" w:rsidR="00FA08CC" w:rsidRPr="002F167A" w:rsidRDefault="00FA08CC" w:rsidP="00FF6FE9">
      <w:pPr>
        <w:pStyle w:val="Heading1"/>
        <w:keepNext w:val="0"/>
        <w:widowControl w:val="0"/>
        <w:ind w:left="567" w:hanging="567"/>
      </w:pPr>
      <w:bookmarkStart w:id="194" w:name="_Toc163655700"/>
      <w:bookmarkStart w:id="195" w:name="_Toc170728809"/>
      <w:r w:rsidRPr="002F167A">
        <w:t>Right to Disconnect</w:t>
      </w:r>
      <w:bookmarkEnd w:id="194"/>
      <w:bookmarkEnd w:id="195"/>
    </w:p>
    <w:p w14:paraId="2885771D" w14:textId="6AE656AD" w:rsidR="00FA08CC" w:rsidRPr="002F167A" w:rsidRDefault="00FA08CC" w:rsidP="00FA08CC">
      <w:pPr>
        <w:pStyle w:val="Heading2"/>
        <w:ind w:left="567"/>
        <w:rPr>
          <w:b w:val="0"/>
          <w:bCs/>
        </w:rPr>
      </w:pPr>
      <w:r w:rsidRPr="002F167A">
        <w:rPr>
          <w:b w:val="0"/>
          <w:bCs/>
        </w:rPr>
        <w:lastRenderedPageBreak/>
        <w:t>Employees are not required to monitor, read or respond to work emails</w:t>
      </w:r>
      <w:r w:rsidR="00F40210" w:rsidRPr="002F167A">
        <w:rPr>
          <w:b w:val="0"/>
          <w:bCs/>
        </w:rPr>
        <w:t>, telephone calls</w:t>
      </w:r>
      <w:r w:rsidRPr="002F167A">
        <w:rPr>
          <w:b w:val="0"/>
          <w:bCs/>
        </w:rPr>
        <w:t xml:space="preserve"> or text messages outside of their working hours, save for </w:t>
      </w:r>
      <w:r w:rsidR="00A5113E" w:rsidRPr="002F167A">
        <w:rPr>
          <w:b w:val="0"/>
          <w:bCs/>
        </w:rPr>
        <w:t xml:space="preserve">time-sensitive communications during </w:t>
      </w:r>
      <w:r w:rsidRPr="002F167A">
        <w:rPr>
          <w:b w:val="0"/>
          <w:bCs/>
        </w:rPr>
        <w:t>emergency circumstances.</w:t>
      </w:r>
    </w:p>
    <w:p w14:paraId="23376489" w14:textId="77777777" w:rsidR="00FA08CC" w:rsidRPr="002F167A" w:rsidRDefault="00FA08CC" w:rsidP="00FF6FE9">
      <w:pPr>
        <w:pStyle w:val="Heading2"/>
        <w:ind w:left="567"/>
      </w:pPr>
      <w:r w:rsidRPr="002F167A">
        <w:rPr>
          <w:b w:val="0"/>
          <w:bCs/>
        </w:rPr>
        <w:t xml:space="preserve">No Employee will be </w:t>
      </w:r>
      <w:r w:rsidR="00AD447A" w:rsidRPr="002F167A">
        <w:rPr>
          <w:b w:val="0"/>
          <w:bCs/>
        </w:rPr>
        <w:t>treated detrimentally</w:t>
      </w:r>
      <w:r w:rsidRPr="002F167A">
        <w:rPr>
          <w:b w:val="0"/>
          <w:bCs/>
        </w:rPr>
        <w:t xml:space="preserve"> because they</w:t>
      </w:r>
      <w:r w:rsidR="00AD447A" w:rsidRPr="002F167A">
        <w:rPr>
          <w:b w:val="0"/>
          <w:bCs/>
        </w:rPr>
        <w:t xml:space="preserve"> reasonably</w:t>
      </w:r>
      <w:r w:rsidRPr="002F167A">
        <w:rPr>
          <w:b w:val="0"/>
          <w:bCs/>
        </w:rPr>
        <w:t xml:space="preserve"> </w:t>
      </w:r>
      <w:r w:rsidR="00AD447A" w:rsidRPr="002F167A">
        <w:rPr>
          <w:b w:val="0"/>
          <w:bCs/>
        </w:rPr>
        <w:t>failed to</w:t>
      </w:r>
      <w:r w:rsidRPr="002F167A">
        <w:rPr>
          <w:b w:val="0"/>
          <w:bCs/>
        </w:rPr>
        <w:t xml:space="preserve"> respond to communications outside of their working hours</w:t>
      </w:r>
      <w:r w:rsidR="00AD447A" w:rsidRPr="002F167A">
        <w:rPr>
          <w:b w:val="0"/>
          <w:bCs/>
        </w:rPr>
        <w:t>, noting that an Employee may miss opportunities to work additional hours if they do not respond to correspondence</w:t>
      </w:r>
      <w:r w:rsidRPr="002F167A">
        <w:rPr>
          <w:b w:val="0"/>
          <w:bCs/>
        </w:rPr>
        <w:t>.</w:t>
      </w:r>
    </w:p>
    <w:p w14:paraId="1F189CCF" w14:textId="77777777" w:rsidR="00E568E5" w:rsidRPr="002F167A" w:rsidRDefault="00A42BC1" w:rsidP="00FF6FE9">
      <w:pPr>
        <w:pStyle w:val="Heading1"/>
        <w:keepNext w:val="0"/>
        <w:widowControl w:val="0"/>
        <w:ind w:left="567" w:hanging="567"/>
      </w:pPr>
      <w:bookmarkStart w:id="196" w:name="_Toc163655701"/>
      <w:bookmarkStart w:id="197" w:name="_Toc170728810"/>
      <w:r w:rsidRPr="002F167A">
        <w:t xml:space="preserve">Annual </w:t>
      </w:r>
      <w:r w:rsidR="00F8031B" w:rsidRPr="002F167A">
        <w:t>L</w:t>
      </w:r>
      <w:r w:rsidRPr="002F167A">
        <w:t>eave</w:t>
      </w:r>
      <w:bookmarkEnd w:id="196"/>
      <w:bookmarkEnd w:id="197"/>
    </w:p>
    <w:p w14:paraId="0E447E27" w14:textId="787553EF" w:rsidR="005C375A" w:rsidRPr="002F167A" w:rsidRDefault="007D118C" w:rsidP="00A15213">
      <w:pPr>
        <w:pStyle w:val="Heading2"/>
        <w:keepNext w:val="0"/>
        <w:widowControl w:val="0"/>
        <w:ind w:left="576"/>
      </w:pPr>
      <w:r>
        <w:rPr>
          <w:b w:val="0"/>
          <w:bCs/>
        </w:rPr>
        <w:t>TZV</w:t>
      </w:r>
      <w:r w:rsidR="005C375A" w:rsidRPr="002F167A">
        <w:rPr>
          <w:b w:val="0"/>
          <w:bCs/>
        </w:rPr>
        <w:t xml:space="preserve"> is committed to improving access to planned annual leave for its operational workforce. </w:t>
      </w:r>
      <w:r w:rsidR="00460056" w:rsidRPr="002F167A">
        <w:rPr>
          <w:b w:val="0"/>
          <w:bCs/>
        </w:rPr>
        <w:t xml:space="preserve"> </w:t>
      </w:r>
      <w:r>
        <w:rPr>
          <w:b w:val="0"/>
          <w:bCs/>
        </w:rPr>
        <w:t>TZV</w:t>
      </w:r>
      <w:r w:rsidR="005C375A" w:rsidRPr="002F167A">
        <w:rPr>
          <w:b w:val="0"/>
          <w:bCs/>
        </w:rPr>
        <w:t>'s Leave Policy</w:t>
      </w:r>
      <w:r w:rsidR="00460056" w:rsidRPr="002F167A">
        <w:rPr>
          <w:b w:val="0"/>
          <w:bCs/>
        </w:rPr>
        <w:t xml:space="preserve"> </w:t>
      </w:r>
      <w:r w:rsidR="002F11C6" w:rsidRPr="002F167A">
        <w:rPr>
          <w:b w:val="0"/>
          <w:bCs/>
        </w:rPr>
        <w:t xml:space="preserve">sets out the current arrangements that </w:t>
      </w:r>
      <w:r>
        <w:rPr>
          <w:b w:val="0"/>
          <w:bCs/>
        </w:rPr>
        <w:t>TZV</w:t>
      </w:r>
      <w:r w:rsidR="002F11C6" w:rsidRPr="002F167A">
        <w:rPr>
          <w:b w:val="0"/>
          <w:bCs/>
        </w:rPr>
        <w:t xml:space="preserve"> will utilise to</w:t>
      </w:r>
      <w:r w:rsidR="005C375A" w:rsidRPr="002F167A">
        <w:rPr>
          <w:b w:val="0"/>
          <w:bCs/>
        </w:rPr>
        <w:t xml:space="preserve"> provide the operational workforce with equitable access to leave.</w:t>
      </w:r>
      <w:r w:rsidR="002F11C6" w:rsidRPr="002F167A">
        <w:rPr>
          <w:b w:val="0"/>
          <w:bCs/>
        </w:rPr>
        <w:t xml:space="preserve">  </w:t>
      </w:r>
    </w:p>
    <w:p w14:paraId="74A8668C" w14:textId="77777777" w:rsidR="00E568E5" w:rsidRPr="002F167A" w:rsidRDefault="00E568E5" w:rsidP="00A15213">
      <w:pPr>
        <w:pStyle w:val="Heading2"/>
        <w:keepNext w:val="0"/>
        <w:widowControl w:val="0"/>
        <w:ind w:left="576"/>
      </w:pPr>
      <w:r w:rsidRPr="002F167A">
        <w:rPr>
          <w:b w:val="0"/>
        </w:rPr>
        <w:t>Annual lea</w:t>
      </w:r>
      <w:r w:rsidR="007F1170" w:rsidRPr="002F167A">
        <w:rPr>
          <w:b w:val="0"/>
        </w:rPr>
        <w:t>ve shall accrue at the rate of four</w:t>
      </w:r>
      <w:r w:rsidRPr="002F167A">
        <w:rPr>
          <w:b w:val="0"/>
        </w:rPr>
        <w:t xml:space="preserve"> weeks (152 hours) per annum for all </w:t>
      </w:r>
      <w:r w:rsidR="00020594" w:rsidRPr="002F167A">
        <w:rPr>
          <w:b w:val="0"/>
        </w:rPr>
        <w:t>F</w:t>
      </w:r>
      <w:r w:rsidRPr="002F167A">
        <w:rPr>
          <w:b w:val="0"/>
        </w:rPr>
        <w:t xml:space="preserve">ull-time </w:t>
      </w:r>
      <w:r w:rsidR="00970C54" w:rsidRPr="002F167A">
        <w:rPr>
          <w:b w:val="0"/>
        </w:rPr>
        <w:t>E</w:t>
      </w:r>
      <w:r w:rsidRPr="002F167A">
        <w:rPr>
          <w:b w:val="0"/>
        </w:rPr>
        <w:t xml:space="preserve">mployees. For </w:t>
      </w:r>
      <w:r w:rsidR="00F51302" w:rsidRPr="002F167A">
        <w:rPr>
          <w:b w:val="0"/>
        </w:rPr>
        <w:t>S</w:t>
      </w:r>
      <w:r w:rsidRPr="002F167A">
        <w:rPr>
          <w:b w:val="0"/>
        </w:rPr>
        <w:t xml:space="preserve">hift </w:t>
      </w:r>
      <w:r w:rsidR="00F51302" w:rsidRPr="002F167A">
        <w:rPr>
          <w:b w:val="0"/>
        </w:rPr>
        <w:t>W</w:t>
      </w:r>
      <w:r w:rsidRPr="002F167A">
        <w:rPr>
          <w:b w:val="0"/>
        </w:rPr>
        <w:t xml:space="preserve">orkers, </w:t>
      </w:r>
      <w:r w:rsidR="00E274FF" w:rsidRPr="002F167A">
        <w:rPr>
          <w:b w:val="0"/>
        </w:rPr>
        <w:t>a</w:t>
      </w:r>
      <w:r w:rsidRPr="002F167A">
        <w:rPr>
          <w:b w:val="0"/>
        </w:rPr>
        <w:t xml:space="preserve">nnual </w:t>
      </w:r>
      <w:r w:rsidR="00E274FF" w:rsidRPr="002F167A">
        <w:rPr>
          <w:b w:val="0"/>
        </w:rPr>
        <w:t>l</w:t>
      </w:r>
      <w:r w:rsidRPr="002F167A">
        <w:rPr>
          <w:b w:val="0"/>
        </w:rPr>
        <w:t xml:space="preserve">eave shall accrue at the rate of </w:t>
      </w:r>
      <w:r w:rsidR="007F1170" w:rsidRPr="002F167A">
        <w:rPr>
          <w:b w:val="0"/>
        </w:rPr>
        <w:t>five</w:t>
      </w:r>
      <w:r w:rsidRPr="002F167A">
        <w:rPr>
          <w:b w:val="0"/>
        </w:rPr>
        <w:t xml:space="preserve"> weeks (190 hours) per annum.</w:t>
      </w:r>
      <w:r w:rsidR="00A46AEC" w:rsidRPr="002F167A">
        <w:rPr>
          <w:b w:val="0"/>
        </w:rPr>
        <w:t xml:space="preserve"> Annual leave will accrue on a pro rata basis for all other Employees (other than casual Employees).</w:t>
      </w:r>
    </w:p>
    <w:p w14:paraId="7B72F487" w14:textId="77777777" w:rsidR="00E568E5" w:rsidRPr="002F167A" w:rsidRDefault="00E568E5" w:rsidP="00A15213">
      <w:pPr>
        <w:pStyle w:val="Heading2"/>
        <w:keepNext w:val="0"/>
        <w:widowControl w:val="0"/>
        <w:ind w:left="576"/>
      </w:pPr>
      <w:r w:rsidRPr="002F167A">
        <w:rPr>
          <w:b w:val="0"/>
        </w:rPr>
        <w:t>Such leave shall be taken at a mutually agreed time, as far as practicable, subject to:</w:t>
      </w:r>
    </w:p>
    <w:p w14:paraId="041BE000" w14:textId="5B7CA78C" w:rsidR="000E7414" w:rsidRPr="002F167A" w:rsidRDefault="000E7414" w:rsidP="00A15213">
      <w:pPr>
        <w:pStyle w:val="Heading3"/>
        <w:widowControl w:val="0"/>
        <w:ind w:left="1701" w:hanging="992"/>
      </w:pPr>
      <w:r w:rsidRPr="002F167A">
        <w:t xml:space="preserve">annual leave cannot be taken in the </w:t>
      </w:r>
      <w:r w:rsidR="00BD60D3" w:rsidRPr="002F167A">
        <w:t>first three</w:t>
      </w:r>
      <w:r w:rsidRPr="002F167A">
        <w:t xml:space="preserve"> months of employment, unless authorised by </w:t>
      </w:r>
      <w:r w:rsidR="003926BD" w:rsidRPr="002F167A">
        <w:t xml:space="preserve">an Appropriately Authorised Officer of </w:t>
      </w:r>
      <w:r w:rsidR="007D118C">
        <w:t>TZV</w:t>
      </w:r>
      <w:r w:rsidR="00457E61" w:rsidRPr="002F167A">
        <w:t>;</w:t>
      </w:r>
    </w:p>
    <w:p w14:paraId="3C6D0457" w14:textId="70A3ACBE" w:rsidR="000E7414" w:rsidRPr="002F167A" w:rsidRDefault="000E7414" w:rsidP="00A15213">
      <w:pPr>
        <w:pStyle w:val="Heading3"/>
        <w:widowControl w:val="0"/>
        <w:ind w:left="1701" w:hanging="992"/>
      </w:pPr>
      <w:r w:rsidRPr="002F167A">
        <w:t xml:space="preserve">annual leave entitlements must be taken within 12 months of the full entitlement falling due, unless special circumstances exist and approval to defer is granted by </w:t>
      </w:r>
      <w:r w:rsidR="00746EFA" w:rsidRPr="002F167A">
        <w:t xml:space="preserve">an </w:t>
      </w:r>
      <w:r w:rsidR="003926BD" w:rsidRPr="002F167A">
        <w:t>A</w:t>
      </w:r>
      <w:r w:rsidR="00746EFA" w:rsidRPr="002F167A">
        <w:t xml:space="preserve">ppropriately </w:t>
      </w:r>
      <w:r w:rsidR="003926BD" w:rsidRPr="002F167A">
        <w:t>A</w:t>
      </w:r>
      <w:r w:rsidR="00746EFA" w:rsidRPr="002F167A">
        <w:t xml:space="preserve">uthorised </w:t>
      </w:r>
      <w:r w:rsidR="003926BD" w:rsidRPr="002F167A">
        <w:t>O</w:t>
      </w:r>
      <w:r w:rsidR="00746EFA" w:rsidRPr="002F167A">
        <w:t xml:space="preserve">fficer of </w:t>
      </w:r>
      <w:r w:rsidR="007D118C">
        <w:t>TZV</w:t>
      </w:r>
      <w:r w:rsidR="00457E61" w:rsidRPr="002F167A">
        <w:t>;</w:t>
      </w:r>
    </w:p>
    <w:p w14:paraId="3D4C5B1E" w14:textId="36E05A57" w:rsidR="000E7414" w:rsidRPr="002F167A" w:rsidRDefault="000E7414" w:rsidP="00A15213">
      <w:pPr>
        <w:pStyle w:val="Heading3"/>
        <w:widowControl w:val="0"/>
        <w:ind w:left="1701" w:hanging="992"/>
      </w:pPr>
      <w:r w:rsidRPr="002F167A">
        <w:t xml:space="preserve">the time at which annual leave is taken shall be fair and equitable to all </w:t>
      </w:r>
      <w:r w:rsidR="00970C54" w:rsidRPr="002F167A">
        <w:t>E</w:t>
      </w:r>
      <w:r w:rsidRPr="002F167A">
        <w:t xml:space="preserve">mployees and shall take into consideration </w:t>
      </w:r>
      <w:r w:rsidR="007D118C">
        <w:t>TZV</w:t>
      </w:r>
      <w:r w:rsidRPr="002F167A">
        <w:t>’s operational requirements.</w:t>
      </w:r>
    </w:p>
    <w:p w14:paraId="35505BC0" w14:textId="77777777" w:rsidR="000E7414" w:rsidRPr="002F167A" w:rsidRDefault="000E7414" w:rsidP="00A15213">
      <w:pPr>
        <w:pStyle w:val="Heading2"/>
        <w:keepNext w:val="0"/>
        <w:widowControl w:val="0"/>
        <w:ind w:left="576"/>
      </w:pPr>
      <w:r w:rsidRPr="002F167A">
        <w:rPr>
          <w:b w:val="0"/>
        </w:rPr>
        <w:t xml:space="preserve">Any entitlement to annual leave which has properly accrued in terms of this Agreement and has not been taken as leave by an </w:t>
      </w:r>
      <w:r w:rsidR="00970C54" w:rsidRPr="002F167A">
        <w:rPr>
          <w:b w:val="0"/>
        </w:rPr>
        <w:t>E</w:t>
      </w:r>
      <w:r w:rsidRPr="002F167A">
        <w:rPr>
          <w:b w:val="0"/>
        </w:rPr>
        <w:t xml:space="preserve">mployee will be paid to that </w:t>
      </w:r>
      <w:r w:rsidR="00970C54" w:rsidRPr="002F167A">
        <w:rPr>
          <w:b w:val="0"/>
        </w:rPr>
        <w:t>E</w:t>
      </w:r>
      <w:r w:rsidRPr="002F167A">
        <w:rPr>
          <w:b w:val="0"/>
        </w:rPr>
        <w:t>mployee on termination</w:t>
      </w:r>
      <w:r w:rsidR="0062600E" w:rsidRPr="002F167A">
        <w:rPr>
          <w:b w:val="0"/>
        </w:rPr>
        <w:t xml:space="preserve"> of employment</w:t>
      </w:r>
      <w:r w:rsidRPr="002F167A">
        <w:rPr>
          <w:b w:val="0"/>
        </w:rPr>
        <w:t>.</w:t>
      </w:r>
    </w:p>
    <w:p w14:paraId="66DCA406" w14:textId="77777777" w:rsidR="005873C7" w:rsidRPr="002F167A" w:rsidRDefault="005873C7" w:rsidP="00A15213">
      <w:pPr>
        <w:pStyle w:val="Heading2"/>
        <w:keepNext w:val="0"/>
        <w:widowControl w:val="0"/>
        <w:ind w:left="576"/>
      </w:pPr>
      <w:r w:rsidRPr="002F167A">
        <w:rPr>
          <w:b w:val="0"/>
        </w:rPr>
        <w:t>Employees may apply to cash out annual leave subject to the following:</w:t>
      </w:r>
    </w:p>
    <w:p w14:paraId="398D5AC3" w14:textId="77777777" w:rsidR="005873C7" w:rsidRPr="002F167A" w:rsidRDefault="005873C7" w:rsidP="00A15213">
      <w:pPr>
        <w:pStyle w:val="Heading3"/>
        <w:widowControl w:val="0"/>
        <w:ind w:left="1701" w:hanging="992"/>
      </w:pPr>
      <w:r w:rsidRPr="002F167A">
        <w:t xml:space="preserve">after the annual leave has been cashed out, a balance of at least four weeks accrued annual leave entitlement must remain; </w:t>
      </w:r>
    </w:p>
    <w:p w14:paraId="7EDFC9D8" w14:textId="27604427" w:rsidR="005873C7" w:rsidRPr="002F167A" w:rsidRDefault="005873C7" w:rsidP="00A15213">
      <w:pPr>
        <w:pStyle w:val="Heading3"/>
        <w:widowControl w:val="0"/>
        <w:ind w:left="1701" w:hanging="992"/>
      </w:pPr>
      <w:r w:rsidRPr="002F167A">
        <w:t xml:space="preserve">each cashing out of a particular amount of paid annual leave must be by separate agreement in writing between </w:t>
      </w:r>
      <w:r w:rsidR="007D118C">
        <w:t>TZV</w:t>
      </w:r>
      <w:r w:rsidRPr="002F167A">
        <w:t xml:space="preserve"> and the Employee; </w:t>
      </w:r>
    </w:p>
    <w:p w14:paraId="6A4F6FF5" w14:textId="77777777" w:rsidR="005873C7" w:rsidRPr="002F167A" w:rsidRDefault="005873C7" w:rsidP="00A15213">
      <w:pPr>
        <w:pStyle w:val="Heading3"/>
        <w:widowControl w:val="0"/>
        <w:ind w:left="1701" w:hanging="992"/>
      </w:pPr>
      <w:r w:rsidRPr="002F167A">
        <w:t>the Employee must be paid at least the full amount that would have been payable to the Employee had the Employee taken the leave that the Employee has forgone,</w:t>
      </w:r>
      <w:r w:rsidR="00457E61" w:rsidRPr="002F167A">
        <w:t xml:space="preserve"> including annual leave loading; and</w:t>
      </w:r>
    </w:p>
    <w:p w14:paraId="0486FA07" w14:textId="77777777" w:rsidR="005873C7" w:rsidRPr="002F167A" w:rsidRDefault="005873C7" w:rsidP="00A15213">
      <w:pPr>
        <w:pStyle w:val="Heading3"/>
        <w:widowControl w:val="0"/>
        <w:ind w:left="1701" w:hanging="992"/>
      </w:pPr>
      <w:r w:rsidRPr="002F167A">
        <w:t>the Employee must have taken annual leave equivalent to two rotations in the previous 12 month period to ensure they have had a break from work.</w:t>
      </w:r>
    </w:p>
    <w:p w14:paraId="493280DC" w14:textId="6C053AD3" w:rsidR="005873C7" w:rsidRPr="002F167A" w:rsidRDefault="005873C7" w:rsidP="00A15213">
      <w:pPr>
        <w:pStyle w:val="Heading2"/>
        <w:keepNext w:val="0"/>
        <w:widowControl w:val="0"/>
        <w:ind w:left="576"/>
      </w:pPr>
      <w:r w:rsidRPr="002F167A">
        <w:rPr>
          <w:b w:val="0"/>
        </w:rPr>
        <w:t xml:space="preserve">Any arrangement to cash out annual leave is subject to approval from </w:t>
      </w:r>
      <w:r w:rsidR="00746EFA" w:rsidRPr="002F167A">
        <w:rPr>
          <w:b w:val="0"/>
        </w:rPr>
        <w:t xml:space="preserve">an </w:t>
      </w:r>
      <w:r w:rsidR="003926BD" w:rsidRPr="002F167A">
        <w:rPr>
          <w:b w:val="0"/>
        </w:rPr>
        <w:t>A</w:t>
      </w:r>
      <w:r w:rsidR="00746EFA" w:rsidRPr="002F167A">
        <w:rPr>
          <w:b w:val="0"/>
          <w:bCs/>
        </w:rPr>
        <w:t xml:space="preserve">ppropriately </w:t>
      </w:r>
      <w:r w:rsidR="003926BD" w:rsidRPr="002F167A">
        <w:rPr>
          <w:b w:val="0"/>
          <w:bCs/>
        </w:rPr>
        <w:t>A</w:t>
      </w:r>
      <w:r w:rsidR="00746EFA" w:rsidRPr="002F167A">
        <w:rPr>
          <w:b w:val="0"/>
          <w:bCs/>
        </w:rPr>
        <w:t xml:space="preserve">uthorised </w:t>
      </w:r>
      <w:r w:rsidR="003926BD" w:rsidRPr="002F167A">
        <w:rPr>
          <w:b w:val="0"/>
          <w:bCs/>
        </w:rPr>
        <w:t>O</w:t>
      </w:r>
      <w:r w:rsidR="00746EFA" w:rsidRPr="002F167A">
        <w:rPr>
          <w:b w:val="0"/>
          <w:bCs/>
        </w:rPr>
        <w:t xml:space="preserve">fficer of </w:t>
      </w:r>
      <w:r w:rsidR="007D118C">
        <w:rPr>
          <w:b w:val="0"/>
          <w:bCs/>
        </w:rPr>
        <w:t>TZV</w:t>
      </w:r>
      <w:r w:rsidR="005152FC" w:rsidRPr="002F167A">
        <w:rPr>
          <w:b w:val="0"/>
        </w:rPr>
        <w:t>,</w:t>
      </w:r>
      <w:r w:rsidRPr="002F167A">
        <w:rPr>
          <w:b w:val="0"/>
        </w:rPr>
        <w:t xml:space="preserve"> which will not be unreasonably withheld.</w:t>
      </w:r>
    </w:p>
    <w:p w14:paraId="3186591B" w14:textId="77777777" w:rsidR="005873C7" w:rsidRPr="002F167A" w:rsidRDefault="005873C7" w:rsidP="00FF6FE9">
      <w:pPr>
        <w:pStyle w:val="Heading1"/>
        <w:keepNext w:val="0"/>
        <w:widowControl w:val="0"/>
        <w:ind w:left="567" w:hanging="567"/>
      </w:pPr>
      <w:bookmarkStart w:id="198" w:name="_Toc163655702"/>
      <w:bookmarkStart w:id="199" w:name="_Toc170728811"/>
      <w:r w:rsidRPr="002F167A">
        <w:t xml:space="preserve">Annual </w:t>
      </w:r>
      <w:r w:rsidR="00F8031B" w:rsidRPr="002F167A">
        <w:t>L</w:t>
      </w:r>
      <w:r w:rsidRPr="002F167A">
        <w:t xml:space="preserve">eave </w:t>
      </w:r>
      <w:r w:rsidR="00F8031B" w:rsidRPr="002F167A">
        <w:t>L</w:t>
      </w:r>
      <w:r w:rsidRPr="002F167A">
        <w:t>oading</w:t>
      </w:r>
      <w:bookmarkEnd w:id="198"/>
      <w:bookmarkEnd w:id="199"/>
    </w:p>
    <w:p w14:paraId="0A152AD7" w14:textId="77777777" w:rsidR="005873C7" w:rsidRPr="002F167A" w:rsidRDefault="005873C7" w:rsidP="00A15213">
      <w:pPr>
        <w:pStyle w:val="Heading2"/>
        <w:keepNext w:val="0"/>
        <w:widowControl w:val="0"/>
        <w:ind w:left="576"/>
      </w:pPr>
      <w:r w:rsidRPr="002F167A">
        <w:rPr>
          <w:b w:val="0"/>
        </w:rPr>
        <w:t>A 17.5% annual leave loading is payable in respect of all annual leave.</w:t>
      </w:r>
    </w:p>
    <w:p w14:paraId="69193F43" w14:textId="77777777" w:rsidR="005873C7" w:rsidRPr="002F167A" w:rsidRDefault="005873C7" w:rsidP="00A15213">
      <w:pPr>
        <w:pStyle w:val="Heading2"/>
        <w:keepNext w:val="0"/>
        <w:widowControl w:val="0"/>
        <w:ind w:left="576"/>
      </w:pPr>
      <w:r w:rsidRPr="002F167A">
        <w:rPr>
          <w:b w:val="0"/>
        </w:rPr>
        <w:t>The loading is payable proportionately with each period of leave taken.</w:t>
      </w:r>
    </w:p>
    <w:p w14:paraId="089CE049" w14:textId="77777777" w:rsidR="005873C7" w:rsidRPr="002F167A" w:rsidRDefault="005873C7" w:rsidP="00A15213">
      <w:pPr>
        <w:pStyle w:val="Heading2"/>
        <w:keepNext w:val="0"/>
        <w:widowControl w:val="0"/>
        <w:ind w:left="576"/>
        <w:rPr>
          <w:b w:val="0"/>
        </w:rPr>
      </w:pPr>
      <w:r w:rsidRPr="002F167A">
        <w:rPr>
          <w:b w:val="0"/>
        </w:rPr>
        <w:lastRenderedPageBreak/>
        <w:t xml:space="preserve">Employees who cease their employment will receive a pro rata payment in lieu </w:t>
      </w:r>
      <w:proofErr w:type="gramStart"/>
      <w:r w:rsidRPr="002F167A">
        <w:rPr>
          <w:b w:val="0"/>
        </w:rPr>
        <w:t>in</w:t>
      </w:r>
      <w:proofErr w:type="gramEnd"/>
      <w:r w:rsidRPr="002F167A">
        <w:rPr>
          <w:b w:val="0"/>
        </w:rPr>
        <w:t xml:space="preserve"> accordance with their payment for annual leave not taken.</w:t>
      </w:r>
    </w:p>
    <w:p w14:paraId="0554F610" w14:textId="77777777" w:rsidR="005873C7" w:rsidRPr="002F167A" w:rsidRDefault="005873C7" w:rsidP="00A15213">
      <w:pPr>
        <w:pStyle w:val="Heading2"/>
        <w:keepNext w:val="0"/>
        <w:widowControl w:val="0"/>
        <w:ind w:left="576"/>
        <w:rPr>
          <w:b w:val="0"/>
        </w:rPr>
      </w:pPr>
      <w:r w:rsidRPr="002F167A">
        <w:rPr>
          <w:b w:val="0"/>
        </w:rPr>
        <w:t xml:space="preserve">The loading is calculated as 17.5% of the gross </w:t>
      </w:r>
      <w:r w:rsidR="00745CAC" w:rsidRPr="002F167A">
        <w:rPr>
          <w:b w:val="0"/>
        </w:rPr>
        <w:t>B</w:t>
      </w:r>
      <w:r w:rsidRPr="002F167A">
        <w:rPr>
          <w:b w:val="0"/>
        </w:rPr>
        <w:t xml:space="preserve">ase </w:t>
      </w:r>
      <w:r w:rsidR="00745CAC" w:rsidRPr="002F167A">
        <w:rPr>
          <w:b w:val="0"/>
        </w:rPr>
        <w:t>S</w:t>
      </w:r>
      <w:r w:rsidRPr="002F167A">
        <w:rPr>
          <w:b w:val="0"/>
        </w:rPr>
        <w:t>alary for the total period of leave taken.</w:t>
      </w:r>
    </w:p>
    <w:p w14:paraId="2770775D" w14:textId="77777777" w:rsidR="005873C7" w:rsidRPr="002F167A" w:rsidRDefault="005873C7" w:rsidP="00FF6FE9">
      <w:pPr>
        <w:pStyle w:val="Heading1"/>
        <w:keepNext w:val="0"/>
        <w:widowControl w:val="0"/>
        <w:ind w:left="567" w:hanging="567"/>
      </w:pPr>
      <w:bookmarkStart w:id="200" w:name="_Toc163655703"/>
      <w:bookmarkStart w:id="201" w:name="_Toc170728812"/>
      <w:r w:rsidRPr="002F167A">
        <w:t>Long Service Leave</w:t>
      </w:r>
      <w:bookmarkEnd w:id="200"/>
      <w:bookmarkEnd w:id="201"/>
    </w:p>
    <w:p w14:paraId="20A0036D" w14:textId="608BDD39" w:rsidR="005873C7" w:rsidRPr="002F167A" w:rsidRDefault="005873C7" w:rsidP="00A15213">
      <w:pPr>
        <w:pStyle w:val="Heading2"/>
        <w:keepNext w:val="0"/>
        <w:widowControl w:val="0"/>
        <w:ind w:left="576"/>
      </w:pPr>
      <w:r w:rsidRPr="002F167A">
        <w:rPr>
          <w:b w:val="0"/>
        </w:rPr>
        <w:t xml:space="preserve">An </w:t>
      </w:r>
      <w:r w:rsidR="00970C54" w:rsidRPr="002F167A">
        <w:rPr>
          <w:b w:val="0"/>
        </w:rPr>
        <w:t>E</w:t>
      </w:r>
      <w:r w:rsidRPr="002F167A">
        <w:rPr>
          <w:b w:val="0"/>
        </w:rPr>
        <w:t xml:space="preserve">mployee is entitled to </w:t>
      </w:r>
      <w:r w:rsidR="008D5532" w:rsidRPr="002F167A">
        <w:rPr>
          <w:b w:val="0"/>
        </w:rPr>
        <w:t xml:space="preserve">a pro rata amount of </w:t>
      </w:r>
      <w:r w:rsidR="00457E61" w:rsidRPr="002F167A">
        <w:rPr>
          <w:b w:val="0"/>
        </w:rPr>
        <w:t>l</w:t>
      </w:r>
      <w:r w:rsidRPr="002F167A">
        <w:rPr>
          <w:b w:val="0"/>
        </w:rPr>
        <w:t xml:space="preserve">ong </w:t>
      </w:r>
      <w:r w:rsidR="00457E61" w:rsidRPr="002F167A">
        <w:rPr>
          <w:b w:val="0"/>
        </w:rPr>
        <w:t>s</w:t>
      </w:r>
      <w:r w:rsidRPr="002F167A">
        <w:rPr>
          <w:b w:val="0"/>
        </w:rPr>
        <w:t xml:space="preserve">ervice </w:t>
      </w:r>
      <w:r w:rsidR="00457E61" w:rsidRPr="002F167A">
        <w:rPr>
          <w:b w:val="0"/>
        </w:rPr>
        <w:t>l</w:t>
      </w:r>
      <w:r w:rsidRPr="002F167A">
        <w:rPr>
          <w:b w:val="0"/>
        </w:rPr>
        <w:t xml:space="preserve">eave on completing </w:t>
      </w:r>
      <w:r w:rsidR="008D5532" w:rsidRPr="002F167A">
        <w:rPr>
          <w:b w:val="0"/>
        </w:rPr>
        <w:t xml:space="preserve">seven </w:t>
      </w:r>
      <w:r w:rsidRPr="002F167A">
        <w:rPr>
          <w:b w:val="0"/>
        </w:rPr>
        <w:t xml:space="preserve">years continuous employment with </w:t>
      </w:r>
      <w:r w:rsidR="007D118C">
        <w:rPr>
          <w:b w:val="0"/>
        </w:rPr>
        <w:t>TZV</w:t>
      </w:r>
      <w:r w:rsidR="00E46B43" w:rsidRPr="002F167A">
        <w:rPr>
          <w:b w:val="0"/>
        </w:rPr>
        <w:t>, ESTA,</w:t>
      </w:r>
      <w:r w:rsidRPr="002F167A">
        <w:rPr>
          <w:b w:val="0"/>
        </w:rPr>
        <w:t xml:space="preserve"> ECV and Intergraph BEST (Vic) Pty Ltd</w:t>
      </w:r>
      <w:r w:rsidR="00593E34" w:rsidRPr="002F167A">
        <w:rPr>
          <w:b w:val="0"/>
        </w:rPr>
        <w:t>.  The leave may be taken</w:t>
      </w:r>
      <w:r w:rsidR="00FD4A10" w:rsidRPr="002F167A">
        <w:rPr>
          <w:b w:val="0"/>
        </w:rPr>
        <w:t xml:space="preserve"> in accordance with</w:t>
      </w:r>
      <w:r w:rsidR="001E6A51" w:rsidRPr="002F167A">
        <w:rPr>
          <w:b w:val="0"/>
        </w:rPr>
        <w:t xml:space="preserve"> the</w:t>
      </w:r>
      <w:r w:rsidR="00593E34" w:rsidRPr="002F167A">
        <w:rPr>
          <w:b w:val="0"/>
        </w:rPr>
        <w:t xml:space="preserve"> key</w:t>
      </w:r>
      <w:r w:rsidR="001E6A51" w:rsidRPr="002F167A">
        <w:rPr>
          <w:b w:val="0"/>
        </w:rPr>
        <w:t xml:space="preserve"> provisions below</w:t>
      </w:r>
      <w:r w:rsidR="003C6C2E" w:rsidRPr="002F167A">
        <w:rPr>
          <w:b w:val="0"/>
        </w:rPr>
        <w:t xml:space="preserve">, the </w:t>
      </w:r>
      <w:r w:rsidR="003C6C2E" w:rsidRPr="002F167A">
        <w:rPr>
          <w:b w:val="0"/>
          <w:bCs/>
          <w:i/>
          <w:iCs/>
        </w:rPr>
        <w:t xml:space="preserve">Long Service Leave Act </w:t>
      </w:r>
      <w:r w:rsidR="00E46B43" w:rsidRPr="002F167A">
        <w:rPr>
          <w:b w:val="0"/>
          <w:bCs/>
          <w:i/>
          <w:iCs/>
        </w:rPr>
        <w:t>2018</w:t>
      </w:r>
      <w:r w:rsidR="003C6C2E" w:rsidRPr="002F167A">
        <w:rPr>
          <w:b w:val="0"/>
          <w:bCs/>
          <w:i/>
          <w:iCs/>
        </w:rPr>
        <w:t xml:space="preserve"> </w:t>
      </w:r>
      <w:r w:rsidR="003C6C2E" w:rsidRPr="002F167A">
        <w:rPr>
          <w:b w:val="0"/>
          <w:bCs/>
        </w:rPr>
        <w:t xml:space="preserve">(Vic) </w:t>
      </w:r>
      <w:r w:rsidR="001E6A51" w:rsidRPr="002F167A">
        <w:rPr>
          <w:b w:val="0"/>
        </w:rPr>
        <w:t>and</w:t>
      </w:r>
      <w:r w:rsidR="00FD4A10" w:rsidRPr="002F167A">
        <w:rPr>
          <w:b w:val="0"/>
        </w:rPr>
        <w:t xml:space="preserve"> </w:t>
      </w:r>
      <w:r w:rsidR="007D118C">
        <w:rPr>
          <w:b w:val="0"/>
        </w:rPr>
        <w:t>TZV</w:t>
      </w:r>
      <w:r w:rsidR="00FD4A10" w:rsidRPr="002F167A">
        <w:rPr>
          <w:b w:val="0"/>
        </w:rPr>
        <w:t>'s Leave Policy</w:t>
      </w:r>
      <w:r w:rsidRPr="002F167A">
        <w:rPr>
          <w:b w:val="0"/>
        </w:rPr>
        <w:t>.</w:t>
      </w:r>
    </w:p>
    <w:p w14:paraId="35B041DE" w14:textId="159858EB" w:rsidR="005873C7" w:rsidRPr="002F167A" w:rsidRDefault="005873C7" w:rsidP="00A15213">
      <w:pPr>
        <w:pStyle w:val="Heading2"/>
        <w:keepNext w:val="0"/>
        <w:widowControl w:val="0"/>
        <w:ind w:left="576"/>
      </w:pPr>
      <w:r w:rsidRPr="002F167A">
        <w:rPr>
          <w:b w:val="0"/>
        </w:rPr>
        <w:t xml:space="preserve">Where an </w:t>
      </w:r>
      <w:r w:rsidR="00457E61" w:rsidRPr="002F167A">
        <w:rPr>
          <w:b w:val="0"/>
        </w:rPr>
        <w:t>E</w:t>
      </w:r>
      <w:r w:rsidRPr="002F167A">
        <w:rPr>
          <w:b w:val="0"/>
        </w:rPr>
        <w:t xml:space="preserve">mployee's employment is ended for any reason, and the </w:t>
      </w:r>
      <w:r w:rsidR="00457E61" w:rsidRPr="002F167A">
        <w:rPr>
          <w:b w:val="0"/>
        </w:rPr>
        <w:t>E</w:t>
      </w:r>
      <w:r w:rsidRPr="002F167A">
        <w:rPr>
          <w:b w:val="0"/>
        </w:rPr>
        <w:t xml:space="preserve">mployee has completed at least 5 but less than </w:t>
      </w:r>
      <w:r w:rsidR="008D5532" w:rsidRPr="002F167A">
        <w:rPr>
          <w:b w:val="0"/>
        </w:rPr>
        <w:t xml:space="preserve">seven </w:t>
      </w:r>
      <w:r w:rsidRPr="002F167A">
        <w:rPr>
          <w:b w:val="0"/>
        </w:rPr>
        <w:t xml:space="preserve">years continuous service with </w:t>
      </w:r>
      <w:r w:rsidR="007D118C">
        <w:rPr>
          <w:b w:val="0"/>
        </w:rPr>
        <w:t>TZV</w:t>
      </w:r>
      <w:r w:rsidRPr="002F167A">
        <w:rPr>
          <w:b w:val="0"/>
        </w:rPr>
        <w:t xml:space="preserve">, </w:t>
      </w:r>
      <w:r w:rsidR="00E46B43" w:rsidRPr="002F167A">
        <w:rPr>
          <w:b w:val="0"/>
        </w:rPr>
        <w:t xml:space="preserve">ESTA, </w:t>
      </w:r>
      <w:r w:rsidRPr="002F167A">
        <w:rPr>
          <w:b w:val="0"/>
        </w:rPr>
        <w:t xml:space="preserve">ECV and Intergraph BEST (Vic) Pty Ltd, the </w:t>
      </w:r>
      <w:r w:rsidR="00457E61" w:rsidRPr="002F167A">
        <w:rPr>
          <w:b w:val="0"/>
        </w:rPr>
        <w:t>E</w:t>
      </w:r>
      <w:r w:rsidRPr="002F167A">
        <w:rPr>
          <w:b w:val="0"/>
        </w:rPr>
        <w:t>mployee is entitled to payment of long service leave in respect of that service.</w:t>
      </w:r>
    </w:p>
    <w:p w14:paraId="45DBB040" w14:textId="77777777" w:rsidR="005873C7" w:rsidRPr="002F167A" w:rsidRDefault="005873C7" w:rsidP="00A15213">
      <w:pPr>
        <w:pStyle w:val="Heading2"/>
        <w:keepNext w:val="0"/>
        <w:widowControl w:val="0"/>
        <w:ind w:left="576"/>
      </w:pPr>
      <w:r w:rsidRPr="002F167A">
        <w:rPr>
          <w:b w:val="0"/>
        </w:rPr>
        <w:t>Long Service Leave shall accrue as follows:</w:t>
      </w:r>
    </w:p>
    <w:p w14:paraId="1EC6FF6C" w14:textId="2D7EF529" w:rsidR="005873C7" w:rsidRPr="002F167A" w:rsidRDefault="003E0BBF" w:rsidP="00FF6FE9">
      <w:pPr>
        <w:pStyle w:val="Heading3"/>
        <w:widowControl w:val="0"/>
        <w:ind w:left="1701" w:hanging="992"/>
      </w:pPr>
      <w:r w:rsidRPr="002F167A">
        <w:t xml:space="preserve">For </w:t>
      </w:r>
      <w:r w:rsidR="005873C7" w:rsidRPr="002F167A">
        <w:t>service prior to 1 October 2003</w:t>
      </w:r>
      <w:r w:rsidR="00593E34" w:rsidRPr="002F167A">
        <w:t xml:space="preserve"> </w:t>
      </w:r>
      <w:r w:rsidR="00E46B43" w:rsidRPr="002F167A">
        <w:t>–</w:t>
      </w:r>
      <w:r w:rsidR="00593E34" w:rsidRPr="002F167A">
        <w:t xml:space="preserve"> long service leave shall be in accordance with the </w:t>
      </w:r>
      <w:r w:rsidR="00593E34" w:rsidRPr="002F167A">
        <w:rPr>
          <w:i/>
          <w:iCs/>
        </w:rPr>
        <w:t xml:space="preserve">Long Service Leave Act 1992 </w:t>
      </w:r>
      <w:r w:rsidR="00593E34" w:rsidRPr="002F167A">
        <w:t>(Vic)</w:t>
      </w:r>
      <w:r w:rsidR="00E46B43" w:rsidRPr="002F167A">
        <w:t xml:space="preserve">, </w:t>
      </w:r>
      <w:r w:rsidR="00593E34" w:rsidRPr="002F167A">
        <w:t xml:space="preserve">i.e. at the rate of 13 weeks leave on ordinary pay on completing 15 years continuous employment with </w:t>
      </w:r>
      <w:r w:rsidR="007D118C">
        <w:t>TZV</w:t>
      </w:r>
      <w:r w:rsidR="00E46B43" w:rsidRPr="002F167A">
        <w:t>, ESTA,</w:t>
      </w:r>
      <w:r w:rsidR="00593E34" w:rsidRPr="002F167A">
        <w:t xml:space="preserve"> ECV and Intergraph BEST (Vic) Pty Ltd.</w:t>
      </w:r>
    </w:p>
    <w:p w14:paraId="15097967" w14:textId="007DEA8B" w:rsidR="005873C7" w:rsidRPr="002F167A" w:rsidRDefault="003E0BBF" w:rsidP="00FF6FE9">
      <w:pPr>
        <w:pStyle w:val="Heading3"/>
        <w:widowControl w:val="0"/>
        <w:ind w:left="1701" w:hanging="992"/>
      </w:pPr>
      <w:r w:rsidRPr="002F167A">
        <w:t xml:space="preserve">For </w:t>
      </w:r>
      <w:r w:rsidR="005873C7" w:rsidRPr="002F167A">
        <w:t>service after 1 October 2003</w:t>
      </w:r>
      <w:r w:rsidR="00593E34" w:rsidRPr="002F167A">
        <w:t xml:space="preserve"> </w:t>
      </w:r>
      <w:r w:rsidR="00E46B43" w:rsidRPr="002F167A">
        <w:t>–</w:t>
      </w:r>
      <w:r w:rsidR="00593E34" w:rsidRPr="002F167A">
        <w:t xml:space="preserve"> at the rate of 13 weeks leave on ordinary pay on completing 10 years continuous employment with </w:t>
      </w:r>
      <w:r w:rsidR="007D118C">
        <w:t>TZV</w:t>
      </w:r>
      <w:r w:rsidR="00E46B43" w:rsidRPr="002F167A">
        <w:t>, ESTA,</w:t>
      </w:r>
      <w:r w:rsidR="00593E34" w:rsidRPr="002F167A">
        <w:t xml:space="preserve"> ECV and Intergraph BEST (Vic) Pty Ltd.</w:t>
      </w:r>
    </w:p>
    <w:p w14:paraId="27831FC3" w14:textId="1319E2DC" w:rsidR="005873C7" w:rsidRPr="002F167A" w:rsidRDefault="005873C7" w:rsidP="00A15213">
      <w:pPr>
        <w:pStyle w:val="Heading2"/>
        <w:keepNext w:val="0"/>
        <w:widowControl w:val="0"/>
        <w:ind w:left="576"/>
      </w:pPr>
      <w:r w:rsidRPr="002F167A">
        <w:rPr>
          <w:b w:val="0"/>
        </w:rPr>
        <w:t xml:space="preserve">Continuity of service for the purpose of calculating </w:t>
      </w:r>
      <w:r w:rsidR="00457E61" w:rsidRPr="002F167A">
        <w:rPr>
          <w:b w:val="0"/>
        </w:rPr>
        <w:t>l</w:t>
      </w:r>
      <w:r w:rsidRPr="002F167A">
        <w:rPr>
          <w:b w:val="0"/>
        </w:rPr>
        <w:t xml:space="preserve">ong </w:t>
      </w:r>
      <w:r w:rsidR="00457E61" w:rsidRPr="002F167A">
        <w:rPr>
          <w:b w:val="0"/>
        </w:rPr>
        <w:t>s</w:t>
      </w:r>
      <w:r w:rsidRPr="002F167A">
        <w:rPr>
          <w:b w:val="0"/>
        </w:rPr>
        <w:t xml:space="preserve">ervice </w:t>
      </w:r>
      <w:r w:rsidR="00457E61" w:rsidRPr="002F167A">
        <w:rPr>
          <w:b w:val="0"/>
        </w:rPr>
        <w:t>l</w:t>
      </w:r>
      <w:r w:rsidRPr="002F167A">
        <w:rPr>
          <w:b w:val="0"/>
        </w:rPr>
        <w:t>eave will not be broken by any of the circumstances detailed in</w:t>
      </w:r>
      <w:r w:rsidR="0007092F" w:rsidRPr="002F167A">
        <w:rPr>
          <w:b w:val="0"/>
        </w:rPr>
        <w:t xml:space="preserve"> Part 2 section 13</w:t>
      </w:r>
      <w:r w:rsidRPr="002F167A">
        <w:rPr>
          <w:b w:val="0"/>
        </w:rPr>
        <w:t xml:space="preserve"> of the </w:t>
      </w:r>
      <w:r w:rsidRPr="002F167A">
        <w:rPr>
          <w:b w:val="0"/>
          <w:i/>
          <w:iCs/>
        </w:rPr>
        <w:t xml:space="preserve">Long Service Leave Act </w:t>
      </w:r>
      <w:r w:rsidR="0007092F" w:rsidRPr="002F167A">
        <w:rPr>
          <w:b w:val="0"/>
          <w:i/>
          <w:iCs/>
        </w:rPr>
        <w:t>2018</w:t>
      </w:r>
      <w:r w:rsidR="00593E34" w:rsidRPr="002F167A">
        <w:rPr>
          <w:b w:val="0"/>
        </w:rPr>
        <w:t xml:space="preserve"> (Vic)</w:t>
      </w:r>
      <w:r w:rsidR="0007092F" w:rsidRPr="002F167A">
        <w:rPr>
          <w:b w:val="0"/>
        </w:rPr>
        <w:t>.</w:t>
      </w:r>
      <w:r w:rsidRPr="002F167A">
        <w:rPr>
          <w:b w:val="0"/>
        </w:rPr>
        <w:t xml:space="preserve"> </w:t>
      </w:r>
    </w:p>
    <w:p w14:paraId="6C665048" w14:textId="7ACBD107" w:rsidR="005873C7" w:rsidRPr="002F167A" w:rsidRDefault="005873C7" w:rsidP="00A15213">
      <w:pPr>
        <w:pStyle w:val="Heading2"/>
        <w:keepNext w:val="0"/>
        <w:widowControl w:val="0"/>
        <w:ind w:left="576"/>
      </w:pPr>
      <w:r w:rsidRPr="002F167A">
        <w:rPr>
          <w:b w:val="0"/>
        </w:rPr>
        <w:t xml:space="preserve">The “ordinary pay” for long service leave shall be as defined in </w:t>
      </w:r>
      <w:r w:rsidR="0007092F" w:rsidRPr="002F167A">
        <w:rPr>
          <w:b w:val="0"/>
        </w:rPr>
        <w:t>part 2 section 15</w:t>
      </w:r>
      <w:r w:rsidRPr="002F167A">
        <w:rPr>
          <w:b w:val="0"/>
        </w:rPr>
        <w:t xml:space="preserve"> of the </w:t>
      </w:r>
      <w:r w:rsidRPr="002F167A">
        <w:rPr>
          <w:b w:val="0"/>
          <w:i/>
          <w:iCs/>
        </w:rPr>
        <w:t xml:space="preserve">Long Service Leave Act </w:t>
      </w:r>
      <w:r w:rsidR="0007092F" w:rsidRPr="002F167A">
        <w:rPr>
          <w:b w:val="0"/>
          <w:i/>
          <w:iCs/>
        </w:rPr>
        <w:t>2018</w:t>
      </w:r>
      <w:r w:rsidR="00593E34" w:rsidRPr="002F167A">
        <w:rPr>
          <w:b w:val="0"/>
          <w:i/>
          <w:iCs/>
        </w:rPr>
        <w:t xml:space="preserve"> </w:t>
      </w:r>
      <w:r w:rsidR="00593E34" w:rsidRPr="002F167A">
        <w:rPr>
          <w:b w:val="0"/>
        </w:rPr>
        <w:t>(Vic)</w:t>
      </w:r>
      <w:r w:rsidRPr="002F167A">
        <w:rPr>
          <w:b w:val="0"/>
        </w:rPr>
        <w:t>.</w:t>
      </w:r>
    </w:p>
    <w:p w14:paraId="2C22CF32" w14:textId="77777777" w:rsidR="005873C7" w:rsidRPr="002F167A" w:rsidRDefault="005873C7" w:rsidP="00A15213">
      <w:pPr>
        <w:pStyle w:val="Heading2"/>
        <w:keepNext w:val="0"/>
        <w:widowControl w:val="0"/>
        <w:ind w:left="576"/>
      </w:pPr>
      <w:r w:rsidRPr="002F167A">
        <w:rPr>
          <w:b w:val="0"/>
        </w:rPr>
        <w:t xml:space="preserve">Casual </w:t>
      </w:r>
      <w:r w:rsidR="00457E61" w:rsidRPr="002F167A">
        <w:rPr>
          <w:b w:val="0"/>
        </w:rPr>
        <w:t>E</w:t>
      </w:r>
      <w:r w:rsidRPr="002F167A">
        <w:rPr>
          <w:b w:val="0"/>
        </w:rPr>
        <w:t xml:space="preserve">mployees will be entitled to long service leave provided that there is no more than a 3 month gap between periods of employment unless the break in service was caused by the absence of the </w:t>
      </w:r>
      <w:r w:rsidR="00457E61" w:rsidRPr="002F167A">
        <w:rPr>
          <w:b w:val="0"/>
        </w:rPr>
        <w:t>E</w:t>
      </w:r>
      <w:r w:rsidRPr="002F167A">
        <w:rPr>
          <w:b w:val="0"/>
        </w:rPr>
        <w:t>mployee under the terms of their engagement.</w:t>
      </w:r>
    </w:p>
    <w:p w14:paraId="4E738083" w14:textId="77777777" w:rsidR="005873C7" w:rsidRPr="002F167A" w:rsidRDefault="005873C7" w:rsidP="00A15213">
      <w:pPr>
        <w:pStyle w:val="Heading2"/>
        <w:keepNext w:val="0"/>
        <w:widowControl w:val="0"/>
        <w:ind w:left="576"/>
      </w:pPr>
      <w:r w:rsidRPr="002F167A">
        <w:rPr>
          <w:b w:val="0"/>
        </w:rPr>
        <w:t xml:space="preserve">Long service leave does not include any public holiday or annual leave occurring during the period when the long service leave is taken. </w:t>
      </w:r>
    </w:p>
    <w:p w14:paraId="40160924" w14:textId="366D1B0F" w:rsidR="005873C7" w:rsidRPr="002F167A" w:rsidRDefault="005873C7" w:rsidP="00A15213">
      <w:pPr>
        <w:pStyle w:val="Heading2"/>
        <w:keepNext w:val="0"/>
        <w:widowControl w:val="0"/>
        <w:ind w:left="576"/>
      </w:pPr>
      <w:r w:rsidRPr="002F167A">
        <w:rPr>
          <w:b w:val="0"/>
        </w:rPr>
        <w:t xml:space="preserve">An </w:t>
      </w:r>
      <w:r w:rsidR="00CB4AEB" w:rsidRPr="002F167A">
        <w:rPr>
          <w:b w:val="0"/>
        </w:rPr>
        <w:t>E</w:t>
      </w:r>
      <w:r w:rsidRPr="002F167A">
        <w:rPr>
          <w:b w:val="0"/>
        </w:rPr>
        <w:t xml:space="preserve">mployee, by agreement with </w:t>
      </w:r>
      <w:r w:rsidR="007D118C">
        <w:rPr>
          <w:b w:val="0"/>
        </w:rPr>
        <w:t>TZV</w:t>
      </w:r>
      <w:r w:rsidRPr="002F167A">
        <w:rPr>
          <w:b w:val="0"/>
        </w:rPr>
        <w:t xml:space="preserve">, may take double the period of </w:t>
      </w:r>
      <w:r w:rsidR="00AB61D1" w:rsidRPr="002F167A">
        <w:rPr>
          <w:b w:val="0"/>
        </w:rPr>
        <w:t xml:space="preserve">long service </w:t>
      </w:r>
      <w:r w:rsidRPr="002F167A">
        <w:rPr>
          <w:b w:val="0"/>
        </w:rPr>
        <w:t xml:space="preserve">leave at half the rate of pay. The agreement shall have regard to the needs of the </w:t>
      </w:r>
      <w:r w:rsidR="00CB4AEB" w:rsidRPr="002F167A">
        <w:rPr>
          <w:b w:val="0"/>
        </w:rPr>
        <w:t>E</w:t>
      </w:r>
      <w:r w:rsidRPr="002F167A">
        <w:rPr>
          <w:b w:val="0"/>
        </w:rPr>
        <w:t xml:space="preserve">mployee and </w:t>
      </w:r>
      <w:r w:rsidR="007D118C">
        <w:rPr>
          <w:b w:val="0"/>
        </w:rPr>
        <w:t>TZV</w:t>
      </w:r>
      <w:r w:rsidRPr="002F167A">
        <w:rPr>
          <w:b w:val="0"/>
        </w:rPr>
        <w:t>’s operational requirements.</w:t>
      </w:r>
    </w:p>
    <w:p w14:paraId="286984F8" w14:textId="013C867B" w:rsidR="005873C7" w:rsidRPr="002F167A" w:rsidRDefault="008A3232" w:rsidP="00A15213">
      <w:pPr>
        <w:pStyle w:val="Heading2"/>
        <w:keepNext w:val="0"/>
        <w:widowControl w:val="0"/>
        <w:ind w:left="576"/>
      </w:pPr>
      <w:r w:rsidRPr="002F167A">
        <w:rPr>
          <w:b w:val="0"/>
        </w:rPr>
        <w:t xml:space="preserve">For those Employees engaged by </w:t>
      </w:r>
      <w:r w:rsidR="007D118C">
        <w:rPr>
          <w:b w:val="0"/>
        </w:rPr>
        <w:t>TZV</w:t>
      </w:r>
      <w:r w:rsidRPr="002F167A">
        <w:rPr>
          <w:b w:val="0"/>
        </w:rPr>
        <w:t xml:space="preserve"> after the commencement of this Agreement, </w:t>
      </w:r>
      <w:r w:rsidR="007D118C">
        <w:rPr>
          <w:b w:val="0"/>
        </w:rPr>
        <w:t>TZV</w:t>
      </w:r>
      <w:r w:rsidRPr="002F167A">
        <w:rPr>
          <w:b w:val="0"/>
        </w:rPr>
        <w:t xml:space="preserve"> will recognise an Employee's prior service within the Victorian Public Service for long service leave purposes only, provided that funding is transferred by their previous Victorian Public Service employer for accrued long service leave (that is, the new Employee arranging the funding transfer with their previous Victorian Public Service employer). If this does not occur, </w:t>
      </w:r>
      <w:r w:rsidR="007D118C">
        <w:rPr>
          <w:b w:val="0"/>
        </w:rPr>
        <w:t>TZV</w:t>
      </w:r>
      <w:r w:rsidR="005C375A" w:rsidRPr="002F167A">
        <w:rPr>
          <w:b w:val="0"/>
        </w:rPr>
        <w:t xml:space="preserve"> </w:t>
      </w:r>
      <w:r w:rsidRPr="002F167A">
        <w:rPr>
          <w:b w:val="0"/>
        </w:rPr>
        <w:t xml:space="preserve">will recognise the prior service for the purposes of qualifying for long </w:t>
      </w:r>
      <w:proofErr w:type="gramStart"/>
      <w:r w:rsidRPr="002F167A">
        <w:rPr>
          <w:b w:val="0"/>
        </w:rPr>
        <w:t>service, but</w:t>
      </w:r>
      <w:proofErr w:type="gramEnd"/>
      <w:r w:rsidRPr="002F167A">
        <w:rPr>
          <w:b w:val="0"/>
        </w:rPr>
        <w:t xml:space="preserve"> will only recognise service from the commencement of their employment with </w:t>
      </w:r>
      <w:r w:rsidR="007D118C">
        <w:rPr>
          <w:b w:val="0"/>
        </w:rPr>
        <w:t>TZV</w:t>
      </w:r>
      <w:r w:rsidRPr="002F167A">
        <w:rPr>
          <w:b w:val="0"/>
        </w:rPr>
        <w:t xml:space="preserve"> for the purposes of calculating the Employee's long service leave entitlement</w:t>
      </w:r>
      <w:r w:rsidR="00BD60D3" w:rsidRPr="002F167A">
        <w:rPr>
          <w:b w:val="0"/>
        </w:rPr>
        <w:t>.</w:t>
      </w:r>
    </w:p>
    <w:p w14:paraId="731EDE3B" w14:textId="77777777" w:rsidR="008F7B54" w:rsidRPr="002F167A" w:rsidRDefault="008F7B54" w:rsidP="00211223">
      <w:pPr>
        <w:pStyle w:val="Heading1"/>
        <w:widowControl w:val="0"/>
        <w:ind w:left="709" w:hanging="709"/>
        <w:rPr>
          <w:szCs w:val="22"/>
        </w:rPr>
      </w:pPr>
      <w:bookmarkStart w:id="202" w:name="_Toc17631260"/>
      <w:bookmarkStart w:id="203" w:name="_Toc10125968"/>
      <w:bookmarkStart w:id="204" w:name="_Toc163655704"/>
      <w:bookmarkStart w:id="205" w:name="_Toc170728813"/>
      <w:bookmarkEnd w:id="202"/>
      <w:r w:rsidRPr="002F167A">
        <w:rPr>
          <w:szCs w:val="22"/>
        </w:rPr>
        <w:lastRenderedPageBreak/>
        <w:t>Parental Leave</w:t>
      </w:r>
      <w:bookmarkEnd w:id="203"/>
      <w:bookmarkEnd w:id="204"/>
      <w:bookmarkEnd w:id="205"/>
    </w:p>
    <w:p w14:paraId="024069DC" w14:textId="77777777" w:rsidR="008F7B54" w:rsidRPr="002F167A" w:rsidRDefault="008F7B54" w:rsidP="00211223">
      <w:pPr>
        <w:pStyle w:val="Heading2"/>
        <w:widowControl w:val="0"/>
        <w:ind w:left="576"/>
        <w:rPr>
          <w:rFonts w:cs="Arial"/>
        </w:rPr>
      </w:pPr>
      <w:r w:rsidRPr="002F167A">
        <w:rPr>
          <w:rFonts w:cs="Arial"/>
        </w:rPr>
        <w:t>Application</w:t>
      </w:r>
    </w:p>
    <w:p w14:paraId="7C29CA1A" w14:textId="77777777" w:rsidR="008F7B54" w:rsidRPr="002F167A" w:rsidRDefault="008F7B54" w:rsidP="00211223">
      <w:pPr>
        <w:pStyle w:val="BodyIndent1"/>
        <w:keepNext/>
        <w:widowControl w:val="0"/>
        <w:ind w:left="576"/>
      </w:pPr>
      <w:r w:rsidRPr="002F167A">
        <w:t>Full time, part time and Eligible Casual Employees are entitled to</w:t>
      </w:r>
      <w:r w:rsidR="00DB4E4E" w:rsidRPr="002F167A">
        <w:t xml:space="preserve"> paid</w:t>
      </w:r>
      <w:r w:rsidRPr="002F167A">
        <w:t xml:space="preserve"> parental leave under this clause if:</w:t>
      </w:r>
    </w:p>
    <w:p w14:paraId="6A3B3597" w14:textId="77777777" w:rsidR="008F7B54" w:rsidRPr="002F167A" w:rsidRDefault="008F7B54" w:rsidP="00A15213">
      <w:pPr>
        <w:pStyle w:val="Heading3"/>
        <w:widowControl w:val="0"/>
        <w:ind w:left="1701" w:hanging="992"/>
      </w:pPr>
      <w:r w:rsidRPr="002F167A">
        <w:t>the leave is associated with:</w:t>
      </w:r>
    </w:p>
    <w:p w14:paraId="7C83D338" w14:textId="066B033C" w:rsidR="008F7B54" w:rsidRPr="002F167A" w:rsidRDefault="008F7B54" w:rsidP="00A15213">
      <w:pPr>
        <w:pStyle w:val="Heading4"/>
        <w:widowControl w:val="0"/>
        <w:ind w:left="2268" w:hanging="567"/>
      </w:pPr>
      <w:r w:rsidRPr="002F167A">
        <w:t xml:space="preserve">the birth of a child of the Employee or the Employee’s </w:t>
      </w:r>
      <w:r w:rsidR="00AD4AFB" w:rsidRPr="002F167A">
        <w:t>Partner</w:t>
      </w:r>
      <w:r w:rsidRPr="002F167A">
        <w:t>; or</w:t>
      </w:r>
    </w:p>
    <w:p w14:paraId="684B04BA" w14:textId="5267CAE5" w:rsidR="008F7B54" w:rsidRPr="002F167A" w:rsidRDefault="008F7B54" w:rsidP="00A15213">
      <w:pPr>
        <w:pStyle w:val="Heading4"/>
        <w:widowControl w:val="0"/>
        <w:ind w:left="2268" w:hanging="567"/>
      </w:pPr>
      <w:r w:rsidRPr="002F167A">
        <w:t xml:space="preserve">the placement of a child with the Employee for adoption; </w:t>
      </w:r>
      <w:r w:rsidR="007065CB" w:rsidRPr="002F167A">
        <w:t>or</w:t>
      </w:r>
    </w:p>
    <w:p w14:paraId="2101374D" w14:textId="72DF9293" w:rsidR="008F000E" w:rsidRPr="002F167A" w:rsidRDefault="008F000E" w:rsidP="00A15213">
      <w:pPr>
        <w:pStyle w:val="Heading4"/>
        <w:widowControl w:val="0"/>
        <w:ind w:left="2268" w:hanging="567"/>
      </w:pPr>
      <w:r w:rsidRPr="002F167A">
        <w:t xml:space="preserve">the placement of a child under a </w:t>
      </w:r>
      <w:r w:rsidR="00F6265A" w:rsidRPr="002F167A">
        <w:t xml:space="preserve">permanent </w:t>
      </w:r>
      <w:r w:rsidRPr="002F167A">
        <w:t>care order</w:t>
      </w:r>
      <w:r w:rsidR="007065CB" w:rsidRPr="002F167A">
        <w:t>; and</w:t>
      </w:r>
    </w:p>
    <w:p w14:paraId="46B355BF" w14:textId="77777777" w:rsidR="008F7B54" w:rsidRPr="002F167A" w:rsidRDefault="008F7B54" w:rsidP="00A15213">
      <w:pPr>
        <w:pStyle w:val="Heading3"/>
        <w:widowControl w:val="0"/>
        <w:ind w:left="1701" w:hanging="992"/>
      </w:pPr>
      <w:r w:rsidRPr="002F167A">
        <w:t>the Employee has or will have a responsibility for the care of the child.</w:t>
      </w:r>
    </w:p>
    <w:p w14:paraId="68ED52E1" w14:textId="77777777" w:rsidR="008F7B54" w:rsidRPr="002F167A" w:rsidRDefault="008F7B54" w:rsidP="00FF6FE9">
      <w:pPr>
        <w:pStyle w:val="Heading2"/>
        <w:widowControl w:val="0"/>
        <w:ind w:left="576"/>
        <w:rPr>
          <w:rFonts w:cs="Arial"/>
        </w:rPr>
      </w:pPr>
      <w:r w:rsidRPr="002F167A">
        <w:rPr>
          <w:rFonts w:cs="Arial"/>
        </w:rPr>
        <w:t>Definitions</w:t>
      </w:r>
    </w:p>
    <w:p w14:paraId="7391816A" w14:textId="77777777" w:rsidR="008F7B54" w:rsidRPr="002F167A" w:rsidRDefault="008F7B54" w:rsidP="00FF6FE9">
      <w:pPr>
        <w:pStyle w:val="BodyIndent1"/>
        <w:keepNext/>
        <w:widowControl w:val="0"/>
        <w:ind w:left="576"/>
      </w:pPr>
      <w:r w:rsidRPr="002F167A">
        <w:t>For the purposes of this clause:</w:t>
      </w:r>
    </w:p>
    <w:p w14:paraId="301EAD21" w14:textId="77777777" w:rsidR="008F7B54" w:rsidRPr="002F167A" w:rsidRDefault="008F7B54" w:rsidP="00A15213">
      <w:pPr>
        <w:pStyle w:val="Heading3"/>
        <w:widowControl w:val="0"/>
        <w:ind w:left="1701" w:hanging="992"/>
      </w:pPr>
      <w:r w:rsidRPr="002F167A">
        <w:rPr>
          <w:b/>
        </w:rPr>
        <w:t>Eligible Casual Employee</w:t>
      </w:r>
      <w:r w:rsidRPr="002F167A">
        <w:t xml:space="preserve"> means a casual Employee:</w:t>
      </w:r>
    </w:p>
    <w:p w14:paraId="23E49AF0" w14:textId="77777777" w:rsidR="008F7B54" w:rsidRPr="002F167A" w:rsidRDefault="008F7B54" w:rsidP="00A15213">
      <w:pPr>
        <w:pStyle w:val="Heading4"/>
        <w:widowControl w:val="0"/>
        <w:ind w:left="2268" w:hanging="567"/>
      </w:pPr>
      <w:r w:rsidRPr="002F167A">
        <w:t>employed by the Employer on a regular and systematic basis for a continuing period or sequence of periods of employment during a period of at least twelve months; and</w:t>
      </w:r>
    </w:p>
    <w:p w14:paraId="1418BBC3" w14:textId="1561435C" w:rsidR="008F7B54" w:rsidRPr="002F167A" w:rsidRDefault="008F7B54" w:rsidP="00A15213">
      <w:pPr>
        <w:pStyle w:val="Heading4"/>
        <w:widowControl w:val="0"/>
        <w:ind w:left="2268" w:hanging="567"/>
      </w:pPr>
      <w:r w:rsidRPr="002F167A">
        <w:t xml:space="preserve">who has, but for accessing parental leave under this clause, a reasonable expectation of continuing employment by the </w:t>
      </w:r>
      <w:r w:rsidR="00B74F8C" w:rsidRPr="002F167A">
        <w:t>E</w:t>
      </w:r>
      <w:r w:rsidRPr="002F167A">
        <w:t>mployer on a regular and systematic basis.</w:t>
      </w:r>
    </w:p>
    <w:p w14:paraId="13E7E1C3" w14:textId="77777777" w:rsidR="008F7B54" w:rsidRPr="002F167A" w:rsidRDefault="008F7B54" w:rsidP="00A15213">
      <w:pPr>
        <w:pStyle w:val="Heading3"/>
        <w:widowControl w:val="0"/>
        <w:ind w:left="1701" w:hanging="992"/>
      </w:pPr>
      <w:r w:rsidRPr="002F167A">
        <w:rPr>
          <w:b/>
        </w:rPr>
        <w:t>Continuous Service</w:t>
      </w:r>
      <w:r w:rsidRPr="002F167A">
        <w:t xml:space="preserve"> is work for the Employer on a regular and systematic basis (including any period of authorised leave).</w:t>
      </w:r>
    </w:p>
    <w:p w14:paraId="41CCB8FA" w14:textId="77777777" w:rsidR="008F7B54" w:rsidRPr="002F167A" w:rsidRDefault="008F7B54" w:rsidP="00A15213">
      <w:pPr>
        <w:pStyle w:val="Heading3"/>
        <w:widowControl w:val="0"/>
        <w:ind w:left="1418" w:hanging="709"/>
      </w:pPr>
      <w:r w:rsidRPr="002F167A">
        <w:rPr>
          <w:b/>
        </w:rPr>
        <w:t>Child</w:t>
      </w:r>
      <w:r w:rsidRPr="002F167A">
        <w:t xml:space="preserve"> means:</w:t>
      </w:r>
    </w:p>
    <w:p w14:paraId="65E11F11" w14:textId="0606F403" w:rsidR="008F7B54" w:rsidRPr="002F167A" w:rsidRDefault="008F7B54" w:rsidP="00A15213">
      <w:pPr>
        <w:pStyle w:val="Heading4"/>
        <w:widowControl w:val="0"/>
        <w:ind w:left="2268" w:hanging="567"/>
      </w:pPr>
      <w:r w:rsidRPr="002F167A">
        <w:t xml:space="preserve">in relation to birth-related leave, a child (or children from a multiple birth) of the Employee or the Employee’s </w:t>
      </w:r>
      <w:r w:rsidR="00AD4AFB" w:rsidRPr="002F167A">
        <w:t>Partner</w:t>
      </w:r>
      <w:r w:rsidRPr="002F167A">
        <w:t xml:space="preserve">; </w:t>
      </w:r>
    </w:p>
    <w:p w14:paraId="0871BDA0" w14:textId="77777777" w:rsidR="008F7B54" w:rsidRPr="002F167A" w:rsidRDefault="008F7B54" w:rsidP="00A15213">
      <w:pPr>
        <w:pStyle w:val="Heading4"/>
        <w:widowControl w:val="0"/>
        <w:ind w:left="2268" w:hanging="567"/>
      </w:pPr>
      <w:r w:rsidRPr="002F167A">
        <w:t>in relation to adoption-related leave, a child (or children) who will be placed with an Employee, and:</w:t>
      </w:r>
    </w:p>
    <w:p w14:paraId="0E844C90" w14:textId="77777777" w:rsidR="008F7B54" w:rsidRPr="002F167A" w:rsidRDefault="008F7B54" w:rsidP="00BB4D25">
      <w:pPr>
        <w:pStyle w:val="Heading5"/>
        <w:widowControl w:val="0"/>
        <w:ind w:left="2410" w:hanging="1417"/>
      </w:pPr>
      <w:r w:rsidRPr="002F167A">
        <w:t>who is, or will be, under 16 as at the day of placement, or the expected day of placement;</w:t>
      </w:r>
    </w:p>
    <w:p w14:paraId="0479F4F3" w14:textId="77777777" w:rsidR="008F7B54" w:rsidRPr="002F167A" w:rsidRDefault="008F7B54" w:rsidP="00BB4D25">
      <w:pPr>
        <w:pStyle w:val="Heading5"/>
        <w:widowControl w:val="0"/>
        <w:ind w:left="2410" w:hanging="1417"/>
      </w:pPr>
      <w:r w:rsidRPr="002F167A">
        <w:t>has not, or will not have, lived continuously with the Employee for a period of 6 months or more as at the day of placement, or the expected day of placement; and</w:t>
      </w:r>
    </w:p>
    <w:p w14:paraId="55B6D070" w14:textId="53CBCC10" w:rsidR="008F7B54" w:rsidRPr="002F167A" w:rsidRDefault="008F7B54" w:rsidP="00BB4D25">
      <w:pPr>
        <w:pStyle w:val="Heading5"/>
        <w:widowControl w:val="0"/>
        <w:ind w:left="2410" w:hanging="1417"/>
      </w:pPr>
      <w:r w:rsidRPr="002F167A">
        <w:t xml:space="preserve">is not (otherwise than because of the adoption) a child of the Employee or the Employee’s </w:t>
      </w:r>
      <w:r w:rsidR="002B2D1C" w:rsidRPr="002F167A">
        <w:t>Partner</w:t>
      </w:r>
      <w:r w:rsidRPr="002F167A">
        <w:t>.</w:t>
      </w:r>
    </w:p>
    <w:p w14:paraId="09028C3C" w14:textId="32F2F75F" w:rsidR="00AD4AFB" w:rsidRPr="002F167A" w:rsidRDefault="00AD4AFB" w:rsidP="00BB4D25">
      <w:pPr>
        <w:pStyle w:val="Heading3"/>
        <w:widowControl w:val="0"/>
        <w:ind w:left="1418" w:hanging="851"/>
      </w:pPr>
      <w:r w:rsidRPr="002F167A">
        <w:rPr>
          <w:b/>
          <w:bCs/>
        </w:rPr>
        <w:t>Partner</w:t>
      </w:r>
      <w:r w:rsidRPr="002F167A">
        <w:t xml:space="preserve"> means a Spouse or other de facto partner (of any sex/gender identi</w:t>
      </w:r>
      <w:r w:rsidR="005A0F74" w:rsidRPr="002F167A">
        <w:t>t</w:t>
      </w:r>
      <w:r w:rsidRPr="002F167A">
        <w:t>y).</w:t>
      </w:r>
    </w:p>
    <w:p w14:paraId="6167416F" w14:textId="6825B0F5" w:rsidR="008F7B54" w:rsidRPr="002F167A" w:rsidRDefault="008F7B54" w:rsidP="00BB4D25">
      <w:pPr>
        <w:pStyle w:val="Heading3"/>
        <w:widowControl w:val="0"/>
        <w:ind w:left="1418" w:hanging="851"/>
      </w:pPr>
      <w:r w:rsidRPr="002F167A">
        <w:rPr>
          <w:b/>
        </w:rPr>
        <w:t>Primary Caregiver</w:t>
      </w:r>
      <w:r w:rsidRPr="002F167A">
        <w:t xml:space="preserve"> </w:t>
      </w:r>
      <w:r w:rsidR="00126076" w:rsidRPr="002F167A">
        <w:t xml:space="preserve">in relation to paid parental leave </w:t>
      </w:r>
      <w:r w:rsidRPr="002F167A">
        <w:t>means the person who is the primary carer of a newborn or newly adopted Child. The primary carer is the person who meets the Child’s physical needs more than anyone else. Only one person can be a Child’s primary carer on a particular day</w:t>
      </w:r>
      <w:r w:rsidR="003E0BBF" w:rsidRPr="002F167A">
        <w:t>.</w:t>
      </w:r>
      <w:r w:rsidRPr="002F167A">
        <w:t xml:space="preserve"> </w:t>
      </w:r>
    </w:p>
    <w:p w14:paraId="51463CFA" w14:textId="77777777" w:rsidR="008F7B54" w:rsidRPr="002F167A" w:rsidRDefault="008F7B54" w:rsidP="00BB4D25">
      <w:pPr>
        <w:pStyle w:val="Heading3"/>
        <w:widowControl w:val="0"/>
        <w:ind w:left="1418" w:hanging="851"/>
      </w:pPr>
      <w:r w:rsidRPr="002F167A">
        <w:rPr>
          <w:b/>
        </w:rPr>
        <w:t>Secondary Caregiver</w:t>
      </w:r>
      <w:r w:rsidRPr="002F167A">
        <w:t xml:space="preserve"> </w:t>
      </w:r>
      <w:r w:rsidR="00126076" w:rsidRPr="002F167A">
        <w:t xml:space="preserve">in relation to paid parental leave </w:t>
      </w:r>
      <w:r w:rsidRPr="002F167A">
        <w:t xml:space="preserve">means a person who has parental responsibility for the Child but is not the Primary Caregiver. </w:t>
      </w:r>
    </w:p>
    <w:p w14:paraId="0E9E341D" w14:textId="77777777" w:rsidR="008F7B54" w:rsidRPr="002F167A" w:rsidRDefault="008F7B54" w:rsidP="00BB4D25">
      <w:pPr>
        <w:pStyle w:val="Heading3"/>
        <w:widowControl w:val="0"/>
        <w:ind w:left="1418" w:hanging="851"/>
      </w:pPr>
      <w:r w:rsidRPr="002F167A">
        <w:rPr>
          <w:b/>
        </w:rPr>
        <w:lastRenderedPageBreak/>
        <w:t xml:space="preserve">Spouse </w:t>
      </w:r>
      <w:r w:rsidRPr="002F167A">
        <w:t xml:space="preserve">includes a de facto spouse, former spouse or former de facto spouse. </w:t>
      </w:r>
    </w:p>
    <w:p w14:paraId="66420896" w14:textId="77777777" w:rsidR="008F7B54" w:rsidRPr="002F167A" w:rsidRDefault="008F7B54" w:rsidP="00BB4D25">
      <w:pPr>
        <w:pStyle w:val="Heading2"/>
        <w:keepNext w:val="0"/>
        <w:widowControl w:val="0"/>
        <w:ind w:left="576"/>
      </w:pPr>
      <w:bookmarkStart w:id="206" w:name="_Ref9767636"/>
      <w:r w:rsidRPr="002F167A">
        <w:t>Summary of parental leave entitlements</w:t>
      </w:r>
      <w:bookmarkEnd w:id="206"/>
    </w:p>
    <w:p w14:paraId="0E504A59" w14:textId="4BECBCEC" w:rsidR="008F7B54" w:rsidRPr="002F167A" w:rsidRDefault="008F7B54" w:rsidP="00FF6FE9">
      <w:pPr>
        <w:pStyle w:val="BodyIndent1"/>
        <w:widowControl w:val="0"/>
        <w:ind w:left="567"/>
      </w:pPr>
      <w:r w:rsidRPr="002F167A">
        <w:t>Parental leave entitlements in this clause are summarised in the following table</w:t>
      </w:r>
      <w:r w:rsidR="00AD4AFB" w:rsidRPr="002F167A">
        <w:t>, noting that the table focuses primarily on paid leave entitlements rather than the unpaid entitlements available under the NES</w:t>
      </w:r>
      <w:r w:rsidRPr="002F167A">
        <w:t>.</w:t>
      </w:r>
    </w:p>
    <w:p w14:paraId="3940E25E" w14:textId="77777777" w:rsidR="008F7B54" w:rsidRPr="002F167A" w:rsidRDefault="008F7B54" w:rsidP="00BB4D25">
      <w:pPr>
        <w:pStyle w:val="BodyIndent1"/>
        <w:widowControl w:val="0"/>
        <w:spacing w:before="0"/>
      </w:pPr>
    </w:p>
    <w:tbl>
      <w:tblPr>
        <w:tblW w:w="9298" w:type="dxa"/>
        <w:tblInd w:w="113" w:type="dxa"/>
        <w:tblLayout w:type="fixed"/>
        <w:tblCellMar>
          <w:left w:w="0" w:type="dxa"/>
          <w:right w:w="0" w:type="dxa"/>
        </w:tblCellMar>
        <w:tblLook w:val="0000" w:firstRow="0" w:lastRow="0" w:firstColumn="0" w:lastColumn="0" w:noHBand="0" w:noVBand="0"/>
      </w:tblPr>
      <w:tblGrid>
        <w:gridCol w:w="3883"/>
        <w:gridCol w:w="1673"/>
        <w:gridCol w:w="2098"/>
        <w:gridCol w:w="1644"/>
      </w:tblGrid>
      <w:tr w:rsidR="008F7B54" w:rsidRPr="002F167A" w14:paraId="3F05192C" w14:textId="77777777" w:rsidTr="00F4655D">
        <w:trPr>
          <w:trHeight w:val="60"/>
          <w:tblHeader/>
        </w:trPr>
        <w:tc>
          <w:tcPr>
            <w:tcW w:w="3883" w:type="dxa"/>
            <w:tcBorders>
              <w:top w:val="single" w:sz="6" w:space="0" w:color="000000"/>
              <w:left w:val="single" w:sz="6" w:space="0" w:color="000000"/>
              <w:bottom w:val="single" w:sz="6" w:space="0" w:color="000000"/>
              <w:right w:val="single" w:sz="6" w:space="0" w:color="000000"/>
            </w:tcBorders>
            <w:shd w:val="clear" w:color="auto" w:fill="D9D9D9"/>
            <w:tcMar>
              <w:top w:w="113" w:type="dxa"/>
              <w:left w:w="113" w:type="dxa"/>
              <w:bottom w:w="113" w:type="dxa"/>
              <w:right w:w="113" w:type="dxa"/>
            </w:tcMar>
            <w:vAlign w:val="center"/>
          </w:tcPr>
          <w:p w14:paraId="0939062B" w14:textId="77777777" w:rsidR="008F7B54" w:rsidRPr="002F167A" w:rsidRDefault="008F7B54" w:rsidP="00FF6FE9">
            <w:pPr>
              <w:pStyle w:val="TableHeading"/>
              <w:keepNext/>
              <w:widowControl w:val="0"/>
            </w:pPr>
          </w:p>
        </w:tc>
        <w:tc>
          <w:tcPr>
            <w:tcW w:w="1673" w:type="dxa"/>
            <w:tcBorders>
              <w:top w:val="single" w:sz="6" w:space="0" w:color="000000"/>
              <w:left w:val="single" w:sz="6" w:space="0" w:color="000000"/>
              <w:bottom w:val="single" w:sz="6" w:space="0" w:color="000000"/>
              <w:right w:val="single" w:sz="6" w:space="0" w:color="000000"/>
            </w:tcBorders>
            <w:shd w:val="clear" w:color="auto" w:fill="D9D9D9"/>
            <w:tcMar>
              <w:top w:w="113" w:type="dxa"/>
              <w:left w:w="113" w:type="dxa"/>
              <w:bottom w:w="113" w:type="dxa"/>
              <w:right w:w="113" w:type="dxa"/>
            </w:tcMar>
            <w:vAlign w:val="center"/>
          </w:tcPr>
          <w:p w14:paraId="6BAE672D" w14:textId="77777777" w:rsidR="008F7B54" w:rsidRPr="002F167A" w:rsidRDefault="008F7B54" w:rsidP="00FF6FE9">
            <w:pPr>
              <w:pStyle w:val="TableHeading"/>
              <w:keepNext/>
              <w:widowControl w:val="0"/>
            </w:pPr>
            <w:r w:rsidRPr="002F167A">
              <w:t>Paid leave</w:t>
            </w:r>
          </w:p>
        </w:tc>
        <w:tc>
          <w:tcPr>
            <w:tcW w:w="2098" w:type="dxa"/>
            <w:tcBorders>
              <w:top w:val="single" w:sz="6" w:space="0" w:color="000000"/>
              <w:left w:val="single" w:sz="6" w:space="0" w:color="000000"/>
              <w:bottom w:val="single" w:sz="6" w:space="0" w:color="000000"/>
              <w:right w:val="single" w:sz="6" w:space="0" w:color="000000"/>
            </w:tcBorders>
            <w:shd w:val="clear" w:color="auto" w:fill="D9D9D9"/>
            <w:tcMar>
              <w:top w:w="113" w:type="dxa"/>
              <w:left w:w="113" w:type="dxa"/>
              <w:bottom w:w="113" w:type="dxa"/>
              <w:right w:w="113" w:type="dxa"/>
            </w:tcMar>
            <w:vAlign w:val="center"/>
          </w:tcPr>
          <w:p w14:paraId="1CB91519" w14:textId="77777777" w:rsidR="008F7B54" w:rsidRPr="002F167A" w:rsidRDefault="008F7B54" w:rsidP="00FF6FE9">
            <w:pPr>
              <w:pStyle w:val="TableHeading"/>
              <w:keepNext/>
              <w:widowControl w:val="0"/>
            </w:pPr>
            <w:r w:rsidRPr="002F167A">
              <w:t>Unpaid leave</w:t>
            </w:r>
          </w:p>
        </w:tc>
        <w:tc>
          <w:tcPr>
            <w:tcW w:w="1644" w:type="dxa"/>
            <w:tcBorders>
              <w:top w:val="single" w:sz="6" w:space="0" w:color="000000"/>
              <w:left w:val="single" w:sz="6" w:space="0" w:color="000000"/>
              <w:bottom w:val="single" w:sz="6" w:space="0" w:color="000000"/>
              <w:right w:val="single" w:sz="6" w:space="0" w:color="000000"/>
            </w:tcBorders>
            <w:shd w:val="clear" w:color="auto" w:fill="D9D9D9"/>
            <w:tcMar>
              <w:top w:w="113" w:type="dxa"/>
              <w:left w:w="113" w:type="dxa"/>
              <w:bottom w:w="113" w:type="dxa"/>
              <w:right w:w="113" w:type="dxa"/>
            </w:tcMar>
            <w:vAlign w:val="center"/>
          </w:tcPr>
          <w:p w14:paraId="036B1B5B" w14:textId="77777777" w:rsidR="008F7B54" w:rsidRPr="002F167A" w:rsidRDefault="008F7B54" w:rsidP="00FF6FE9">
            <w:pPr>
              <w:pStyle w:val="TableHeading"/>
              <w:keepNext/>
              <w:widowControl w:val="0"/>
            </w:pPr>
            <w:r w:rsidRPr="002F167A">
              <w:t>Total</w:t>
            </w:r>
          </w:p>
        </w:tc>
      </w:tr>
      <w:tr w:rsidR="008F7B54" w:rsidRPr="002F167A" w14:paraId="3869EA7B" w14:textId="77777777" w:rsidTr="00F4655D">
        <w:trPr>
          <w:trHeight w:val="60"/>
        </w:trPr>
        <w:tc>
          <w:tcPr>
            <w:tcW w:w="9298" w:type="dxa"/>
            <w:gridSpan w:val="4"/>
            <w:tcBorders>
              <w:top w:val="single" w:sz="6" w:space="0" w:color="000000"/>
              <w:left w:val="single" w:sz="6" w:space="0" w:color="000000"/>
              <w:bottom w:val="single" w:sz="6" w:space="0" w:color="000000"/>
              <w:right w:val="single" w:sz="6" w:space="0" w:color="000000"/>
            </w:tcBorders>
            <w:shd w:val="clear" w:color="auto" w:fill="F2F2F2"/>
            <w:tcMar>
              <w:top w:w="113" w:type="dxa"/>
              <w:left w:w="113" w:type="dxa"/>
              <w:bottom w:w="113" w:type="dxa"/>
              <w:right w:w="113" w:type="dxa"/>
            </w:tcMar>
          </w:tcPr>
          <w:p w14:paraId="41A37FC8" w14:textId="77777777" w:rsidR="008F7B54" w:rsidRPr="002F167A" w:rsidRDefault="008F7B54" w:rsidP="00FF6FE9">
            <w:pPr>
              <w:keepNext/>
              <w:widowControl w:val="0"/>
              <w:rPr>
                <w:b/>
              </w:rPr>
            </w:pPr>
            <w:r w:rsidRPr="002F167A">
              <w:rPr>
                <w:b/>
              </w:rPr>
              <w:t>Primary Caregiver</w:t>
            </w:r>
          </w:p>
        </w:tc>
      </w:tr>
      <w:tr w:rsidR="008F7B54" w:rsidRPr="002F167A" w14:paraId="70571454"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52554DD2" w14:textId="77777777" w:rsidR="008F7B54" w:rsidRPr="002F167A" w:rsidRDefault="008F7B54" w:rsidP="00FF6FE9">
            <w:pPr>
              <w:pStyle w:val="TableCopy"/>
              <w:keepNext/>
              <w:widowControl w:val="0"/>
            </w:pPr>
            <w:r w:rsidRPr="002F167A">
              <w:t>More than 12 months service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2D9742AA" w14:textId="77777777" w:rsidR="008F7B54" w:rsidRPr="002F167A" w:rsidRDefault="008F7B54" w:rsidP="00FF6FE9">
            <w:pPr>
              <w:pStyle w:val="TableCopy"/>
              <w:keepNext/>
              <w:widowControl w:val="0"/>
              <w:jc w:val="center"/>
            </w:pPr>
            <w:r w:rsidRPr="002F167A">
              <w:t>14 weeks at full pay (or 28 weeks at half pay)</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1EE53147" w14:textId="77777777" w:rsidR="008F7B54" w:rsidRPr="002F167A" w:rsidRDefault="008F7B54" w:rsidP="00FF6FE9">
            <w:pPr>
              <w:pStyle w:val="TableCopy"/>
              <w:keepNext/>
              <w:widowControl w:val="0"/>
              <w:jc w:val="center"/>
            </w:pPr>
            <w:r w:rsidRPr="002F167A">
              <w:t>Up to 38 weeks</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59A02923" w14:textId="77777777" w:rsidR="008F7B54" w:rsidRPr="002F167A" w:rsidRDefault="008F7B54" w:rsidP="00FF6FE9">
            <w:pPr>
              <w:pStyle w:val="TableCopy"/>
              <w:keepNext/>
              <w:widowControl w:val="0"/>
              <w:jc w:val="center"/>
            </w:pPr>
            <w:r w:rsidRPr="002F167A">
              <w:t>52 weeks</w:t>
            </w:r>
          </w:p>
        </w:tc>
      </w:tr>
      <w:tr w:rsidR="008F7B54" w:rsidRPr="002F167A" w14:paraId="24A50D6E"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57B3DAF1" w14:textId="77777777" w:rsidR="008F7B54" w:rsidRPr="002F167A" w:rsidRDefault="008F7B54" w:rsidP="00BB4D25">
            <w:pPr>
              <w:pStyle w:val="TableCopy"/>
              <w:widowControl w:val="0"/>
            </w:pPr>
            <w:r w:rsidRPr="002F167A">
              <w:t>Less than 12 months service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29E33647" w14:textId="77777777" w:rsidR="008F7B54" w:rsidRPr="002F167A" w:rsidRDefault="008F7B54" w:rsidP="00BB4D25">
            <w:pPr>
              <w:pStyle w:val="TableCopy"/>
              <w:widowControl w:val="0"/>
              <w:jc w:val="center"/>
            </w:pPr>
            <w:r w:rsidRPr="002F167A">
              <w:t>-</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0CA61CC2" w14:textId="77777777" w:rsidR="008F7B54" w:rsidRPr="002F167A" w:rsidRDefault="008F7B54" w:rsidP="00BB4D25">
            <w:pPr>
              <w:pStyle w:val="TableCopy"/>
              <w:widowControl w:val="0"/>
              <w:jc w:val="center"/>
            </w:pPr>
            <w:r w:rsidRPr="002F167A">
              <w:t>Up to 52 weeks</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5BAA0595" w14:textId="77777777" w:rsidR="008F7B54" w:rsidRPr="002F167A" w:rsidRDefault="008F7B54" w:rsidP="00BB4D25">
            <w:pPr>
              <w:pStyle w:val="TableCopy"/>
              <w:widowControl w:val="0"/>
              <w:jc w:val="center"/>
            </w:pPr>
            <w:r w:rsidRPr="002F167A">
              <w:t>52 weeks</w:t>
            </w:r>
          </w:p>
        </w:tc>
      </w:tr>
      <w:tr w:rsidR="008F7B54" w:rsidRPr="002F167A" w14:paraId="2B8F6553"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6B0108CE" w14:textId="77777777" w:rsidR="008F7B54" w:rsidRPr="002F167A" w:rsidRDefault="008F7B54" w:rsidP="00BB4D25">
            <w:pPr>
              <w:pStyle w:val="TableCopy"/>
              <w:widowControl w:val="0"/>
            </w:pPr>
            <w:r w:rsidRPr="002F167A">
              <w:t>Eligible casual employee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21BBAA7E" w14:textId="77777777" w:rsidR="008F7B54" w:rsidRPr="002F167A" w:rsidRDefault="008F7B54" w:rsidP="00BB4D25">
            <w:pPr>
              <w:pStyle w:val="TableCopy"/>
              <w:widowControl w:val="0"/>
              <w:jc w:val="center"/>
            </w:pPr>
            <w:r w:rsidRPr="002F167A">
              <w:t>-</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37886DBA" w14:textId="77777777" w:rsidR="008F7B54" w:rsidRPr="002F167A" w:rsidRDefault="008F7B54" w:rsidP="00BB4D25">
            <w:pPr>
              <w:pStyle w:val="TableCopy"/>
              <w:widowControl w:val="0"/>
              <w:jc w:val="center"/>
            </w:pPr>
            <w:r w:rsidRPr="002F167A">
              <w:t>Up to 52 weeks</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07E65D21" w14:textId="77777777" w:rsidR="008F7B54" w:rsidRPr="002F167A" w:rsidRDefault="008F7B54" w:rsidP="00BB4D25">
            <w:pPr>
              <w:pStyle w:val="TableCopy"/>
              <w:widowControl w:val="0"/>
              <w:jc w:val="center"/>
            </w:pPr>
            <w:r w:rsidRPr="002F167A">
              <w:t>52 weeks</w:t>
            </w:r>
          </w:p>
        </w:tc>
      </w:tr>
      <w:tr w:rsidR="008F7B54" w:rsidRPr="002F167A" w14:paraId="1E3AACA6" w14:textId="77777777" w:rsidTr="00F4655D">
        <w:trPr>
          <w:trHeight w:val="60"/>
        </w:trPr>
        <w:tc>
          <w:tcPr>
            <w:tcW w:w="9298" w:type="dxa"/>
            <w:gridSpan w:val="4"/>
            <w:tcBorders>
              <w:top w:val="single" w:sz="6" w:space="0" w:color="000000"/>
              <w:left w:val="single" w:sz="6" w:space="0" w:color="000000"/>
              <w:bottom w:val="single" w:sz="6" w:space="0" w:color="000000"/>
              <w:right w:val="single" w:sz="6" w:space="0" w:color="000000"/>
            </w:tcBorders>
            <w:shd w:val="clear" w:color="auto" w:fill="F2F2F2"/>
            <w:tcMar>
              <w:top w:w="113" w:type="dxa"/>
              <w:left w:w="113" w:type="dxa"/>
              <w:bottom w:w="113" w:type="dxa"/>
              <w:right w:w="113" w:type="dxa"/>
            </w:tcMar>
          </w:tcPr>
          <w:p w14:paraId="372EECAE" w14:textId="77777777" w:rsidR="008F7B54" w:rsidRPr="002F167A" w:rsidRDefault="008F7B54" w:rsidP="00BB4D25">
            <w:pPr>
              <w:widowControl w:val="0"/>
              <w:rPr>
                <w:b/>
              </w:rPr>
            </w:pPr>
            <w:r w:rsidRPr="002F167A">
              <w:rPr>
                <w:b/>
              </w:rPr>
              <w:t>Secondary Caregiver</w:t>
            </w:r>
          </w:p>
        </w:tc>
      </w:tr>
      <w:tr w:rsidR="008F7B54" w:rsidRPr="002F167A" w14:paraId="34D28D8D"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4BFE2330" w14:textId="77777777" w:rsidR="008F7B54" w:rsidRPr="002F167A" w:rsidRDefault="008F7B54" w:rsidP="00BB4D25">
            <w:pPr>
              <w:pStyle w:val="TableCopy"/>
              <w:widowControl w:val="0"/>
            </w:pPr>
            <w:r w:rsidRPr="002F167A">
              <w:t>More than 12 months service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6F98BBD5" w14:textId="77777777" w:rsidR="008F7B54" w:rsidRPr="002F167A" w:rsidRDefault="006F3699" w:rsidP="00BB4D25">
            <w:pPr>
              <w:pStyle w:val="TableCopy"/>
              <w:widowControl w:val="0"/>
              <w:jc w:val="center"/>
            </w:pPr>
            <w:r w:rsidRPr="002F167A">
              <w:t>2</w:t>
            </w:r>
            <w:r w:rsidR="008F7B54" w:rsidRPr="002F167A">
              <w:t xml:space="preserve"> week</w:t>
            </w:r>
            <w:r w:rsidR="00017F59" w:rsidRPr="002F167A">
              <w:t>s</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516ABA96" w14:textId="77777777" w:rsidR="008F7B54" w:rsidRPr="002F167A" w:rsidRDefault="003731D5" w:rsidP="00BB4D25">
            <w:pPr>
              <w:pStyle w:val="TableCopy"/>
              <w:widowControl w:val="0"/>
              <w:jc w:val="center"/>
            </w:pPr>
            <w:r w:rsidRPr="002F167A">
              <w:t>Refer FW Act</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0684EF07" w14:textId="77777777" w:rsidR="008F7B54" w:rsidRPr="002F167A" w:rsidRDefault="006F3699" w:rsidP="00BB4D25">
            <w:pPr>
              <w:pStyle w:val="TableCopy"/>
              <w:widowControl w:val="0"/>
              <w:jc w:val="center"/>
            </w:pPr>
            <w:r w:rsidRPr="002F167A">
              <w:t>2</w:t>
            </w:r>
          </w:p>
        </w:tc>
      </w:tr>
      <w:tr w:rsidR="005C375A" w:rsidRPr="002F167A" w14:paraId="7582A876"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0C8D21EF" w14:textId="77777777" w:rsidR="005C375A" w:rsidRPr="002F167A" w:rsidRDefault="005C375A" w:rsidP="00BB4D25">
            <w:pPr>
              <w:pStyle w:val="TableCopy"/>
              <w:widowControl w:val="0"/>
            </w:pPr>
            <w:r w:rsidRPr="002F167A">
              <w:t xml:space="preserve">More than 12 months service </w:t>
            </w:r>
            <w:r w:rsidRPr="002F167A">
              <w:rPr>
                <w:b/>
                <w:bCs/>
                <w:i/>
                <w:iCs/>
              </w:rPr>
              <w:t xml:space="preserve">and </w:t>
            </w:r>
            <w:r w:rsidRPr="002F167A">
              <w:t>takes over the primary responsibility for the care of the Child within the first 13-weeks</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1D5B7AC9" w14:textId="175C227A" w:rsidR="005C375A" w:rsidRPr="002F167A" w:rsidRDefault="00974EF9" w:rsidP="00BB4D25">
            <w:pPr>
              <w:pStyle w:val="TableCopy"/>
              <w:widowControl w:val="0"/>
              <w:jc w:val="center"/>
            </w:pPr>
            <w:r w:rsidRPr="002F167A">
              <w:t xml:space="preserve">Up to </w:t>
            </w:r>
            <w:r w:rsidR="005C375A" w:rsidRPr="002F167A">
              <w:t>8 weeks</w:t>
            </w:r>
            <w:r w:rsidR="00A767FE" w:rsidRPr="002F167A">
              <w:t xml:space="preserve"> (in addition to 2 weeks' </w:t>
            </w:r>
            <w:r w:rsidR="00AD4AFB" w:rsidRPr="002F167A">
              <w:t xml:space="preserve">immediately </w:t>
            </w:r>
            <w:r w:rsidR="00A767FE" w:rsidRPr="002F167A">
              <w:t>above).</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598223E5" w14:textId="77777777" w:rsidR="005C375A" w:rsidRPr="002F167A" w:rsidRDefault="00B44668" w:rsidP="00BB4D25">
            <w:pPr>
              <w:pStyle w:val="TableCopy"/>
              <w:widowControl w:val="0"/>
              <w:jc w:val="center"/>
            </w:pPr>
            <w:r w:rsidRPr="002F167A">
              <w:t>-</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70A7EED7" w14:textId="77777777" w:rsidR="005C375A" w:rsidRPr="002F167A" w:rsidRDefault="00B44668" w:rsidP="00BB4D25">
            <w:pPr>
              <w:pStyle w:val="TableCopy"/>
              <w:widowControl w:val="0"/>
              <w:jc w:val="center"/>
            </w:pPr>
            <w:r w:rsidRPr="002F167A">
              <w:t>-</w:t>
            </w:r>
          </w:p>
        </w:tc>
      </w:tr>
      <w:tr w:rsidR="008F7B54" w:rsidRPr="002F167A" w14:paraId="22D01D03"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3085A889" w14:textId="77777777" w:rsidR="008F7B54" w:rsidRPr="002F167A" w:rsidRDefault="008F7B54" w:rsidP="00BB4D25">
            <w:pPr>
              <w:pStyle w:val="TableCopy"/>
              <w:widowControl w:val="0"/>
            </w:pPr>
            <w:r w:rsidRPr="002F167A">
              <w:t>Less than 12 months service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129F5861" w14:textId="77777777" w:rsidR="008F7B54" w:rsidRPr="002F167A" w:rsidRDefault="008F7B54" w:rsidP="00BB4D25">
            <w:pPr>
              <w:pStyle w:val="TableCopy"/>
              <w:widowControl w:val="0"/>
              <w:jc w:val="center"/>
            </w:pPr>
            <w:r w:rsidRPr="002F167A">
              <w:t>-</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060E3518" w14:textId="77777777" w:rsidR="008F7B54" w:rsidRPr="002F167A" w:rsidRDefault="008F7B54" w:rsidP="00BB4D25">
            <w:pPr>
              <w:pStyle w:val="TableCopy"/>
              <w:widowControl w:val="0"/>
              <w:jc w:val="center"/>
            </w:pPr>
            <w:r w:rsidRPr="002F167A">
              <w:t>-</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6A178181" w14:textId="77777777" w:rsidR="008F7B54" w:rsidRPr="002F167A" w:rsidRDefault="008F7B54" w:rsidP="00BB4D25">
            <w:pPr>
              <w:pStyle w:val="TableCopy"/>
              <w:widowControl w:val="0"/>
              <w:jc w:val="center"/>
            </w:pPr>
            <w:r w:rsidRPr="002F167A">
              <w:t>-</w:t>
            </w:r>
          </w:p>
        </w:tc>
      </w:tr>
      <w:tr w:rsidR="008F7B54" w:rsidRPr="002F167A" w14:paraId="5D2D5A08"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24F5CC31" w14:textId="77777777" w:rsidR="008F7B54" w:rsidRPr="002F167A" w:rsidRDefault="008F7B54" w:rsidP="00BB4D25">
            <w:pPr>
              <w:pStyle w:val="TableCopy"/>
              <w:widowControl w:val="0"/>
            </w:pPr>
            <w:r w:rsidRPr="002F167A">
              <w:t>Eligible casual employee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04A72DF3" w14:textId="77777777" w:rsidR="008F7B54" w:rsidRPr="002F167A" w:rsidRDefault="008F7B54" w:rsidP="00BB4D25">
            <w:pPr>
              <w:pStyle w:val="TableCopy"/>
              <w:widowControl w:val="0"/>
              <w:jc w:val="center"/>
            </w:pPr>
            <w:r w:rsidRPr="002F167A">
              <w:t>-</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1C9A74F5" w14:textId="77777777" w:rsidR="008F7B54" w:rsidRPr="002F167A" w:rsidRDefault="008F7B54" w:rsidP="00BB4D25">
            <w:pPr>
              <w:pStyle w:val="TableCopy"/>
              <w:widowControl w:val="0"/>
              <w:jc w:val="center"/>
            </w:pPr>
            <w:r w:rsidRPr="002F167A">
              <w:t>-</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6C859EE3" w14:textId="77777777" w:rsidR="008F7B54" w:rsidRPr="002F167A" w:rsidRDefault="008F7B54" w:rsidP="00BB4D25">
            <w:pPr>
              <w:pStyle w:val="TableCopy"/>
              <w:widowControl w:val="0"/>
              <w:jc w:val="center"/>
            </w:pPr>
            <w:r w:rsidRPr="002F167A">
              <w:t>-</w:t>
            </w:r>
          </w:p>
        </w:tc>
      </w:tr>
      <w:tr w:rsidR="008F7B54" w:rsidRPr="002F167A" w14:paraId="51C59847" w14:textId="77777777" w:rsidTr="00F4655D">
        <w:trPr>
          <w:trHeight w:val="60"/>
        </w:trPr>
        <w:tc>
          <w:tcPr>
            <w:tcW w:w="9298" w:type="dxa"/>
            <w:gridSpan w:val="4"/>
            <w:tcBorders>
              <w:top w:val="single" w:sz="6" w:space="0" w:color="000000"/>
              <w:left w:val="single" w:sz="6" w:space="0" w:color="000000"/>
              <w:bottom w:val="single" w:sz="6" w:space="0" w:color="000000"/>
              <w:right w:val="single" w:sz="6" w:space="0" w:color="000000"/>
            </w:tcBorders>
            <w:shd w:val="clear" w:color="auto" w:fill="F2F2F2"/>
            <w:tcMar>
              <w:top w:w="113" w:type="dxa"/>
              <w:left w:w="113" w:type="dxa"/>
              <w:bottom w:w="113" w:type="dxa"/>
              <w:right w:w="113" w:type="dxa"/>
            </w:tcMar>
          </w:tcPr>
          <w:p w14:paraId="2FE3D094" w14:textId="77777777" w:rsidR="008F7B54" w:rsidRPr="002F167A" w:rsidRDefault="008F7B54" w:rsidP="00BB4D25">
            <w:pPr>
              <w:widowControl w:val="0"/>
              <w:rPr>
                <w:b/>
              </w:rPr>
            </w:pPr>
            <w:r w:rsidRPr="002F167A">
              <w:rPr>
                <w:b/>
              </w:rPr>
              <w:t>Permanent care leave</w:t>
            </w:r>
          </w:p>
        </w:tc>
      </w:tr>
      <w:tr w:rsidR="008F7B54" w:rsidRPr="002F167A" w14:paraId="1E945D88"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246FC5D2" w14:textId="77777777" w:rsidR="008F7B54" w:rsidRPr="002F167A" w:rsidRDefault="008F7B54" w:rsidP="00BB4D25">
            <w:pPr>
              <w:pStyle w:val="TableCopy"/>
              <w:widowControl w:val="0"/>
            </w:pPr>
            <w:r w:rsidRPr="002F167A">
              <w:t>More than 12 months service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6F04BD96" w14:textId="77777777" w:rsidR="008F7B54" w:rsidRPr="002F167A" w:rsidRDefault="008F7B54" w:rsidP="00BB4D25">
            <w:pPr>
              <w:pStyle w:val="TableCopy"/>
              <w:widowControl w:val="0"/>
              <w:jc w:val="center"/>
            </w:pPr>
            <w:r w:rsidRPr="002F167A">
              <w:t>14 weeks at full pay (or 28 weeks at half pay)</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23EA1B74" w14:textId="77777777" w:rsidR="008F7B54" w:rsidRPr="002F167A" w:rsidRDefault="008F7B54" w:rsidP="00BB4D25">
            <w:pPr>
              <w:pStyle w:val="TableCopy"/>
              <w:widowControl w:val="0"/>
              <w:jc w:val="center"/>
            </w:pPr>
            <w:r w:rsidRPr="002F167A">
              <w:t>Up to 38 weeks</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672C03A2" w14:textId="77777777" w:rsidR="008F7B54" w:rsidRPr="002F167A" w:rsidRDefault="008F7B54" w:rsidP="00BB4D25">
            <w:pPr>
              <w:pStyle w:val="TableCopy"/>
              <w:widowControl w:val="0"/>
              <w:jc w:val="center"/>
            </w:pPr>
            <w:r w:rsidRPr="002F167A">
              <w:t>52 weeks</w:t>
            </w:r>
          </w:p>
        </w:tc>
      </w:tr>
      <w:tr w:rsidR="008F7B54" w:rsidRPr="002F167A" w14:paraId="22817B9F" w14:textId="77777777" w:rsidTr="009C1E74">
        <w:trPr>
          <w:trHeight w:val="60"/>
        </w:trPr>
        <w:tc>
          <w:tcPr>
            <w:tcW w:w="388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3CD4F1AA" w14:textId="77777777" w:rsidR="008F7B54" w:rsidRPr="002F167A" w:rsidRDefault="008F7B54" w:rsidP="00BB4D25">
            <w:pPr>
              <w:pStyle w:val="TableCopy"/>
              <w:widowControl w:val="0"/>
            </w:pPr>
            <w:r w:rsidRPr="002F167A">
              <w:t>Less than 12 months service</w:t>
            </w:r>
          </w:p>
        </w:tc>
        <w:tc>
          <w:tcPr>
            <w:tcW w:w="1673"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5047D6A1" w14:textId="77777777" w:rsidR="008F7B54" w:rsidRPr="002F167A" w:rsidRDefault="008F7B54" w:rsidP="00BB4D25">
            <w:pPr>
              <w:pStyle w:val="TableCopy"/>
              <w:widowControl w:val="0"/>
              <w:jc w:val="center"/>
            </w:pPr>
            <w:r w:rsidRPr="002F167A">
              <w:t>-</w:t>
            </w:r>
          </w:p>
        </w:tc>
        <w:tc>
          <w:tcPr>
            <w:tcW w:w="2098"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6F01D074" w14:textId="77777777" w:rsidR="008F7B54" w:rsidRPr="002F167A" w:rsidRDefault="008F7B54" w:rsidP="00BB4D25">
            <w:pPr>
              <w:pStyle w:val="TableCopy"/>
              <w:widowControl w:val="0"/>
              <w:jc w:val="center"/>
            </w:pPr>
            <w:r w:rsidRPr="002F167A">
              <w:t>Up to 52 weeks</w:t>
            </w:r>
          </w:p>
        </w:tc>
        <w:tc>
          <w:tcPr>
            <w:tcW w:w="1644" w:type="dxa"/>
            <w:tcBorders>
              <w:top w:val="single" w:sz="6" w:space="0" w:color="000000"/>
              <w:left w:val="single" w:sz="6" w:space="0" w:color="000000"/>
              <w:bottom w:val="single" w:sz="6" w:space="0" w:color="000000"/>
              <w:right w:val="single" w:sz="6" w:space="0" w:color="000000"/>
            </w:tcBorders>
            <w:shd w:val="clear" w:color="auto" w:fill="auto"/>
            <w:tcMar>
              <w:top w:w="113" w:type="dxa"/>
              <w:left w:w="113" w:type="dxa"/>
              <w:bottom w:w="113" w:type="dxa"/>
              <w:right w:w="113" w:type="dxa"/>
            </w:tcMar>
          </w:tcPr>
          <w:p w14:paraId="33A6D68C" w14:textId="77777777" w:rsidR="008F7B54" w:rsidRPr="002F167A" w:rsidRDefault="008F7B54" w:rsidP="00BB4D25">
            <w:pPr>
              <w:pStyle w:val="TableCopy"/>
              <w:widowControl w:val="0"/>
              <w:jc w:val="center"/>
            </w:pPr>
            <w:r w:rsidRPr="002F167A">
              <w:t>52 weeks</w:t>
            </w:r>
          </w:p>
        </w:tc>
      </w:tr>
    </w:tbl>
    <w:p w14:paraId="5C705688" w14:textId="77777777" w:rsidR="00B04E63" w:rsidRPr="002F167A" w:rsidRDefault="00B04E63" w:rsidP="00B04E63">
      <w:pPr>
        <w:pStyle w:val="Heading2"/>
        <w:keepNext w:val="0"/>
        <w:widowControl w:val="0"/>
        <w:ind w:left="576"/>
      </w:pPr>
      <w:bookmarkStart w:id="207" w:name="_Ref9768207"/>
      <w:r w:rsidRPr="002F167A">
        <w:t>Unpaid parental leave</w:t>
      </w:r>
    </w:p>
    <w:p w14:paraId="5CB47C17" w14:textId="77777777" w:rsidR="00B04E63" w:rsidRPr="002F167A" w:rsidRDefault="00B04E63" w:rsidP="00FF6FE9">
      <w:pPr>
        <w:pStyle w:val="Heading2"/>
        <w:keepNext w:val="0"/>
        <w:widowControl w:val="0"/>
        <w:numPr>
          <w:ilvl w:val="0"/>
          <w:numId w:val="0"/>
        </w:numPr>
        <w:ind w:left="576"/>
        <w:rPr>
          <w:b w:val="0"/>
          <w:bCs/>
        </w:rPr>
      </w:pPr>
      <w:r w:rsidRPr="002F167A">
        <w:rPr>
          <w:b w:val="0"/>
          <w:bCs/>
        </w:rPr>
        <w:t>Unpaid parental leave is available to all Employees in accordance with the NES.</w:t>
      </w:r>
    </w:p>
    <w:p w14:paraId="130972A6" w14:textId="77777777" w:rsidR="008F7B54" w:rsidRPr="002F167A" w:rsidRDefault="008F7B54" w:rsidP="00BB4D25">
      <w:pPr>
        <w:pStyle w:val="Heading2"/>
        <w:keepNext w:val="0"/>
        <w:widowControl w:val="0"/>
        <w:ind w:left="576"/>
      </w:pPr>
      <w:r w:rsidRPr="002F167A">
        <w:t>P</w:t>
      </w:r>
      <w:r w:rsidR="00B04E63" w:rsidRPr="002F167A">
        <w:t>aid p</w:t>
      </w:r>
      <w:r w:rsidRPr="002F167A">
        <w:t>arental leave – Primary Caregiver</w:t>
      </w:r>
      <w:bookmarkEnd w:id="207"/>
    </w:p>
    <w:p w14:paraId="6C7FFA2E" w14:textId="77777777" w:rsidR="008F7B54" w:rsidRPr="002F167A" w:rsidRDefault="008F7B54" w:rsidP="00A15213">
      <w:pPr>
        <w:pStyle w:val="Heading3"/>
        <w:widowControl w:val="0"/>
        <w:ind w:left="1701" w:hanging="992"/>
      </w:pPr>
      <w:r w:rsidRPr="002F167A">
        <w:lastRenderedPageBreak/>
        <w:t>An Employee who has, or will have, completed at least twelve months Continuous Service and who will be the Primary Caregiver at the time of the birth or adoption of their Child, is entitled to up to 52 weeks parental leave, comprising:</w:t>
      </w:r>
    </w:p>
    <w:p w14:paraId="04ADB98A" w14:textId="77777777" w:rsidR="008F7B54" w:rsidRPr="002F167A" w:rsidRDefault="008F7B54" w:rsidP="00A15213">
      <w:pPr>
        <w:pStyle w:val="Heading4"/>
        <w:widowControl w:val="0"/>
        <w:ind w:left="2268" w:hanging="567"/>
      </w:pPr>
      <w:r w:rsidRPr="002F167A">
        <w:t>14 weeks paid parental leave; and</w:t>
      </w:r>
    </w:p>
    <w:p w14:paraId="17B39C4E" w14:textId="77777777" w:rsidR="008F7B54" w:rsidRPr="002F167A" w:rsidRDefault="008F7B54" w:rsidP="00A15213">
      <w:pPr>
        <w:pStyle w:val="Heading4"/>
        <w:widowControl w:val="0"/>
        <w:ind w:left="2268" w:hanging="567"/>
      </w:pPr>
      <w:r w:rsidRPr="002F167A">
        <w:t>up to 38 weeks unpaid parental leave.</w:t>
      </w:r>
    </w:p>
    <w:p w14:paraId="0794DC10" w14:textId="77777777" w:rsidR="008F7B54" w:rsidRPr="002F167A" w:rsidRDefault="008F7B54" w:rsidP="00A15213">
      <w:pPr>
        <w:pStyle w:val="Heading3"/>
        <w:widowControl w:val="0"/>
        <w:ind w:left="1701" w:hanging="992"/>
      </w:pPr>
      <w:r w:rsidRPr="002F167A">
        <w:t xml:space="preserve">Only one parent can receive Primary Caregiver </w:t>
      </w:r>
      <w:r w:rsidR="00B04E63" w:rsidRPr="002F167A">
        <w:t xml:space="preserve">paid </w:t>
      </w:r>
      <w:r w:rsidRPr="002F167A">
        <w:t xml:space="preserve">parental leave entitlements in respect to the birth or adoption of their Child. An Employee cannot receive Primary Caregiver </w:t>
      </w:r>
      <w:r w:rsidR="00B04E63" w:rsidRPr="002F167A">
        <w:t xml:space="preserve">paid </w:t>
      </w:r>
      <w:r w:rsidRPr="002F167A">
        <w:t>parental leave entitlements:</w:t>
      </w:r>
    </w:p>
    <w:p w14:paraId="74CAF819" w14:textId="299ED761" w:rsidR="008F7B54" w:rsidRPr="002F167A" w:rsidRDefault="008F7B54" w:rsidP="00A15213">
      <w:pPr>
        <w:pStyle w:val="Heading4"/>
        <w:widowControl w:val="0"/>
        <w:ind w:left="2268" w:hanging="567"/>
      </w:pPr>
      <w:r w:rsidRPr="002F167A">
        <w:t xml:space="preserve">if their </w:t>
      </w:r>
      <w:r w:rsidR="002B2D1C" w:rsidRPr="002F167A">
        <w:t>Partner</w:t>
      </w:r>
      <w:r w:rsidRPr="002F167A">
        <w:t xml:space="preserve"> is, or will be, the Primary Caregiver at the time of the birth or adoption of their Child; </w:t>
      </w:r>
    </w:p>
    <w:p w14:paraId="299CD051" w14:textId="4DB9716A" w:rsidR="008F7B54" w:rsidRPr="002F167A" w:rsidRDefault="008F7B54" w:rsidP="00A15213">
      <w:pPr>
        <w:pStyle w:val="Heading4"/>
        <w:widowControl w:val="0"/>
        <w:ind w:left="2268" w:hanging="567"/>
      </w:pPr>
      <w:r w:rsidRPr="002F167A">
        <w:t xml:space="preserve">if their </w:t>
      </w:r>
      <w:r w:rsidR="002B2D1C" w:rsidRPr="002F167A">
        <w:t>Partner</w:t>
      </w:r>
      <w:r w:rsidRPr="002F167A">
        <w:t xml:space="preserve"> has received, or will receive, paid maternity leave, primary caregiver entitlements, or a similar entitlement, from their employer; or</w:t>
      </w:r>
    </w:p>
    <w:p w14:paraId="7FF0895D" w14:textId="279FF44E" w:rsidR="008F7B54" w:rsidRPr="002F167A" w:rsidRDefault="008F7B54" w:rsidP="00A15213">
      <w:pPr>
        <w:pStyle w:val="Heading4"/>
        <w:widowControl w:val="0"/>
        <w:ind w:left="2268" w:hanging="567"/>
      </w:pPr>
      <w:r w:rsidRPr="002F167A">
        <w:t>if the Employee has received, or will receive, Secondary Caregiver parental leave entitlements in relation to their Child</w:t>
      </w:r>
      <w:r w:rsidR="004242B5" w:rsidRPr="002F167A">
        <w:t xml:space="preserve">, unless they meet the requirements under clause </w:t>
      </w:r>
      <w:r w:rsidR="00965AB3" w:rsidRPr="002F167A">
        <w:fldChar w:fldCharType="begin"/>
      </w:r>
      <w:r w:rsidR="00965AB3" w:rsidRPr="002F167A">
        <w:instrText xml:space="preserve"> REF _Ref163657477 \w \h </w:instrText>
      </w:r>
      <w:r w:rsidR="00FF6FE9" w:rsidRPr="002F167A">
        <w:instrText xml:space="preserve"> \* MERGEFORMAT </w:instrText>
      </w:r>
      <w:r w:rsidR="00965AB3" w:rsidRPr="002F167A">
        <w:fldChar w:fldCharType="separate"/>
      </w:r>
      <w:r w:rsidR="00FA67FE">
        <w:t>37.7</w:t>
      </w:r>
      <w:r w:rsidR="00965AB3" w:rsidRPr="002F167A">
        <w:fldChar w:fldCharType="end"/>
      </w:r>
      <w:r w:rsidRPr="002F167A">
        <w:t xml:space="preserve">. </w:t>
      </w:r>
    </w:p>
    <w:p w14:paraId="49D2C21A" w14:textId="77777777" w:rsidR="00581BAC" w:rsidRPr="002F167A" w:rsidRDefault="008F7B54" w:rsidP="003E5C83">
      <w:pPr>
        <w:pStyle w:val="Heading3"/>
        <w:widowControl w:val="0"/>
        <w:ind w:left="1701" w:hanging="992"/>
      </w:pPr>
      <w:r w:rsidRPr="002F167A">
        <w:t xml:space="preserve">A period of </w:t>
      </w:r>
      <w:r w:rsidR="00B04E63" w:rsidRPr="002F167A">
        <w:t xml:space="preserve">paid </w:t>
      </w:r>
      <w:r w:rsidRPr="002F167A">
        <w:t>parental leave taken in accordance with this clause must be for a single continuous period.</w:t>
      </w:r>
    </w:p>
    <w:p w14:paraId="356D291A" w14:textId="77777777" w:rsidR="008F7B54" w:rsidRPr="002F167A" w:rsidRDefault="008F7B54" w:rsidP="00BB4D25">
      <w:pPr>
        <w:pStyle w:val="Heading2"/>
        <w:keepNext w:val="0"/>
        <w:widowControl w:val="0"/>
        <w:ind w:left="576"/>
      </w:pPr>
      <w:bookmarkStart w:id="208" w:name="_Ref9768215"/>
      <w:r w:rsidRPr="002F167A">
        <w:t>P</w:t>
      </w:r>
      <w:r w:rsidR="00B04E63" w:rsidRPr="002F167A">
        <w:t>aid p</w:t>
      </w:r>
      <w:r w:rsidRPr="002F167A">
        <w:t>arental leave – Secondary Caregiver</w:t>
      </w:r>
      <w:bookmarkEnd w:id="208"/>
    </w:p>
    <w:p w14:paraId="37CE9320" w14:textId="77777777" w:rsidR="008F7B54" w:rsidRPr="002F167A" w:rsidRDefault="008F7B54" w:rsidP="00A15213">
      <w:pPr>
        <w:pStyle w:val="Heading3"/>
        <w:widowControl w:val="0"/>
        <w:ind w:left="1701" w:hanging="992"/>
      </w:pPr>
      <w:r w:rsidRPr="002F167A">
        <w:t>An Employee who has, or will have, completed at least twelve months Continuous Service and who will be the Secondary Caregiver at the time of the birth or adoption of the</w:t>
      </w:r>
      <w:r w:rsidR="006F3699" w:rsidRPr="002F167A">
        <w:t>ir Child, is entitled to up to 2</w:t>
      </w:r>
      <w:r w:rsidRPr="002F167A">
        <w:t xml:space="preserve"> </w:t>
      </w:r>
      <w:proofErr w:type="gramStart"/>
      <w:r w:rsidRPr="002F167A">
        <w:t>week</w:t>
      </w:r>
      <w:r w:rsidR="007405F1" w:rsidRPr="002F167A">
        <w:t>s'</w:t>
      </w:r>
      <w:proofErr w:type="gramEnd"/>
      <w:r w:rsidRPr="002F167A">
        <w:t xml:space="preserve"> paid parental leave.</w:t>
      </w:r>
    </w:p>
    <w:p w14:paraId="0AEF13D0" w14:textId="77777777" w:rsidR="008F7B54" w:rsidRPr="002F167A" w:rsidRDefault="008F7B54" w:rsidP="00A15213">
      <w:pPr>
        <w:pStyle w:val="Heading3"/>
        <w:widowControl w:val="0"/>
        <w:ind w:left="1701" w:hanging="992"/>
      </w:pPr>
      <w:r w:rsidRPr="002F167A">
        <w:t xml:space="preserve">Only one parent can receive Secondary Caregiver </w:t>
      </w:r>
      <w:r w:rsidR="00B04E63" w:rsidRPr="002F167A">
        <w:t xml:space="preserve">paid </w:t>
      </w:r>
      <w:r w:rsidRPr="002F167A">
        <w:t xml:space="preserve">parental leave entitlements in respect to the birth or adoption of their Child. </w:t>
      </w:r>
    </w:p>
    <w:p w14:paraId="10D7B63B" w14:textId="77777777" w:rsidR="008F7B54" w:rsidRPr="002F167A" w:rsidRDefault="008F7B54" w:rsidP="00A15213">
      <w:pPr>
        <w:pStyle w:val="Heading3"/>
        <w:widowControl w:val="0"/>
        <w:ind w:left="1701" w:hanging="992"/>
      </w:pPr>
      <w:r w:rsidRPr="002F167A">
        <w:t xml:space="preserve">An Employee cannot receive Secondary Caregiver </w:t>
      </w:r>
      <w:r w:rsidR="00B04E63" w:rsidRPr="002F167A">
        <w:t xml:space="preserve">paid </w:t>
      </w:r>
      <w:r w:rsidRPr="002F167A">
        <w:t>parental leave entitlements where the Employee has received Primary Caregiver parental leave entitlements in relation to their Child.</w:t>
      </w:r>
    </w:p>
    <w:p w14:paraId="3E76BA98" w14:textId="77777777" w:rsidR="005C375A" w:rsidRPr="002F167A" w:rsidRDefault="005C375A" w:rsidP="00BB4D25">
      <w:pPr>
        <w:pStyle w:val="Heading2"/>
        <w:keepNext w:val="0"/>
        <w:widowControl w:val="0"/>
        <w:ind w:left="576"/>
      </w:pPr>
      <w:bookmarkStart w:id="209" w:name="_Ref163657477"/>
      <w:r w:rsidRPr="002F167A">
        <w:t>Additional paid leave for Secondary Caregiver</w:t>
      </w:r>
      <w:bookmarkEnd w:id="209"/>
    </w:p>
    <w:p w14:paraId="6BE125CB" w14:textId="65518E98" w:rsidR="005C375A" w:rsidRPr="002F167A" w:rsidRDefault="005C375A" w:rsidP="009F3CE8">
      <w:pPr>
        <w:pStyle w:val="Heading3"/>
        <w:ind w:left="1276"/>
      </w:pPr>
      <w:r w:rsidRPr="002F167A">
        <w:t>A Secondary Caregiver is entitled to up to an additional 8</w:t>
      </w:r>
      <w:r w:rsidR="00A767FE" w:rsidRPr="002F167A">
        <w:t xml:space="preserve"> </w:t>
      </w:r>
      <w:r w:rsidRPr="002F167A">
        <w:t>weeks' paid leave within the first 13 weeks of the date of birth or adoption of the Child provided that:</w:t>
      </w:r>
    </w:p>
    <w:p w14:paraId="3773CF03" w14:textId="77777777" w:rsidR="005C375A" w:rsidRPr="002F167A" w:rsidRDefault="005C375A" w:rsidP="00FF6FE9">
      <w:pPr>
        <w:pStyle w:val="Heading4"/>
        <w:ind w:left="1701" w:hanging="438"/>
      </w:pPr>
      <w:r w:rsidRPr="002F167A">
        <w:t>the Secondary Caregiver assumes primary responsibility for the care of a child, by meeting the Child's physical needs more than anyone else; and</w:t>
      </w:r>
    </w:p>
    <w:p w14:paraId="70D98013" w14:textId="04D841B4" w:rsidR="005C375A" w:rsidRPr="002F167A" w:rsidRDefault="005C375A" w:rsidP="00FF6FE9">
      <w:pPr>
        <w:pStyle w:val="Heading4"/>
        <w:ind w:left="1701" w:hanging="438"/>
      </w:pPr>
      <w:r w:rsidRPr="002F167A">
        <w:t xml:space="preserve">the Secondary Caregiver's </w:t>
      </w:r>
      <w:r w:rsidR="002B2D1C" w:rsidRPr="002F167A">
        <w:t>Partner</w:t>
      </w:r>
      <w:r w:rsidRPr="002F167A">
        <w:t xml:space="preserve"> is not concurrently taking primary responsibility for the care of the Child or receiving paid parental leave, primary caregiver entitlements or a similar entitlement from their employer.</w:t>
      </w:r>
    </w:p>
    <w:p w14:paraId="63135EDF" w14:textId="77777777" w:rsidR="005C375A" w:rsidRPr="002F167A" w:rsidRDefault="005C375A">
      <w:pPr>
        <w:pStyle w:val="Heading3"/>
        <w:ind w:left="1276"/>
      </w:pPr>
      <w:r w:rsidRPr="002F167A">
        <w:t>To access additional paid leave, the Employee must have been eligible for paid Secondary Caregiver leave at the time of the birth or adoption of the Child, irrespective of when the Employee elects to take the paid leave under this clause.</w:t>
      </w:r>
    </w:p>
    <w:p w14:paraId="64476280" w14:textId="32DC495B" w:rsidR="002F41BB" w:rsidRPr="002F167A" w:rsidRDefault="007D118C" w:rsidP="00FF6FE9">
      <w:pPr>
        <w:pStyle w:val="Heading3"/>
        <w:ind w:left="1276"/>
      </w:pPr>
      <w:r>
        <w:t>TZV</w:t>
      </w:r>
      <w:r w:rsidR="002F41BB" w:rsidRPr="002F167A">
        <w:t xml:space="preserve"> may ask for evidence to support that the Employee is entitled to leave under these provisions. This may involve the Employee being required to provide a statutory declaration attesting to, amongst other things, their eligibility for Secondary Caregiver leave and any particulars of the leave being taken by the Employee’s </w:t>
      </w:r>
      <w:r w:rsidR="002B2D1C" w:rsidRPr="002F167A">
        <w:t>Partner</w:t>
      </w:r>
      <w:r w:rsidR="002F41BB" w:rsidRPr="002F167A">
        <w:t>.</w:t>
      </w:r>
    </w:p>
    <w:p w14:paraId="792B8885" w14:textId="77777777" w:rsidR="008F7B54" w:rsidRPr="002F167A" w:rsidRDefault="008F7B54" w:rsidP="00BB4D25">
      <w:pPr>
        <w:pStyle w:val="Heading2"/>
        <w:keepNext w:val="0"/>
        <w:widowControl w:val="0"/>
        <w:ind w:left="576"/>
      </w:pPr>
      <w:r w:rsidRPr="002F167A">
        <w:lastRenderedPageBreak/>
        <w:t>Pre-adoption leave</w:t>
      </w:r>
    </w:p>
    <w:p w14:paraId="16214BA8" w14:textId="77777777" w:rsidR="008F7B54" w:rsidRPr="002F167A" w:rsidRDefault="008F7B54" w:rsidP="00A15213">
      <w:pPr>
        <w:pStyle w:val="Heading3"/>
        <w:widowControl w:val="0"/>
        <w:ind w:left="1701" w:hanging="992"/>
      </w:pPr>
      <w:r w:rsidRPr="002F167A">
        <w:t xml:space="preserve">An Employee seeking to adopt a Child is entitled to unpaid leave for the purpose of attending any compulsory interviews or examinations as are necessary as part of the adoption procedure. </w:t>
      </w:r>
    </w:p>
    <w:p w14:paraId="166030E5" w14:textId="4E7D9720" w:rsidR="008F7B54" w:rsidRPr="002F167A" w:rsidRDefault="008F7B54" w:rsidP="00A15213">
      <w:pPr>
        <w:pStyle w:val="Heading3"/>
        <w:widowControl w:val="0"/>
        <w:ind w:left="1701" w:hanging="992"/>
      </w:pPr>
      <w:r w:rsidRPr="002F167A">
        <w:t xml:space="preserve">The Employee and the Employer should agree on the length of the unpaid leave. Where agreement cannot be reached, the Employee is entitled to take up to two </w:t>
      </w:r>
      <w:r w:rsidR="007B5DA8" w:rsidRPr="002F167A">
        <w:t xml:space="preserve">shifts </w:t>
      </w:r>
      <w:r w:rsidRPr="002F167A">
        <w:t xml:space="preserve">unpaid leave. </w:t>
      </w:r>
    </w:p>
    <w:p w14:paraId="034071E6" w14:textId="77777777" w:rsidR="008F7B54" w:rsidRPr="002F167A" w:rsidRDefault="008F7B54" w:rsidP="00A15213">
      <w:pPr>
        <w:pStyle w:val="Heading3"/>
        <w:widowControl w:val="0"/>
        <w:ind w:left="1701" w:hanging="992"/>
      </w:pPr>
      <w:r w:rsidRPr="002F167A">
        <w:t>Where paid leave is available to the Employee, the Employer may require the Employee to take such leave instead.</w:t>
      </w:r>
    </w:p>
    <w:p w14:paraId="5A5E3A94" w14:textId="77777777" w:rsidR="008F7B54" w:rsidRPr="002F167A" w:rsidRDefault="008F7B54" w:rsidP="00A15213">
      <w:pPr>
        <w:pStyle w:val="Heading3"/>
        <w:widowControl w:val="0"/>
        <w:ind w:left="1701" w:hanging="992"/>
      </w:pPr>
      <w:r w:rsidRPr="002F167A">
        <w:t>The Employer may require the Employee to provide satisfactory evidence supporting the leave.</w:t>
      </w:r>
    </w:p>
    <w:p w14:paraId="6BFA182E" w14:textId="77777777" w:rsidR="008F7B54" w:rsidRPr="002F167A" w:rsidRDefault="008F7B54" w:rsidP="00FF6FE9">
      <w:pPr>
        <w:pStyle w:val="Heading2"/>
        <w:widowControl w:val="0"/>
        <w:ind w:left="576"/>
      </w:pPr>
      <w:r w:rsidRPr="002F167A">
        <w:t>Permanent care leave</w:t>
      </w:r>
    </w:p>
    <w:p w14:paraId="747E9A70" w14:textId="77777777" w:rsidR="008F7B54" w:rsidRPr="002F167A" w:rsidRDefault="008F7B54" w:rsidP="00483838">
      <w:pPr>
        <w:pStyle w:val="Heading3"/>
        <w:widowControl w:val="0"/>
        <w:numPr>
          <w:ilvl w:val="0"/>
          <w:numId w:val="0"/>
        </w:numPr>
        <w:ind w:left="576"/>
      </w:pPr>
      <w:r w:rsidRPr="002F167A">
        <w:t xml:space="preserve">If, pursuant to the </w:t>
      </w:r>
      <w:r w:rsidRPr="002F167A">
        <w:rPr>
          <w:i/>
          <w:iCs/>
        </w:rPr>
        <w:t>Children, Youth and Families Act 2005</w:t>
      </w:r>
      <w:r w:rsidRPr="002F167A">
        <w:t xml:space="preserve"> (Vic) or any successor to that legislation, an Employee (other than a casual Employee), is granted a permanent care order in relation to the custody or guardianship of a child and the Employee is the Primary Caregiver for that child, the Employee will be entitled to 14 </w:t>
      </w:r>
      <w:proofErr w:type="gramStart"/>
      <w:r w:rsidRPr="002F167A">
        <w:t>weeks’</w:t>
      </w:r>
      <w:proofErr w:type="gramEnd"/>
      <w:r w:rsidRPr="002F167A">
        <w:t xml:space="preserve"> at full pay (or 28 weeks at half pay) paid leave at a time to be agreed with the Employer.</w:t>
      </w:r>
    </w:p>
    <w:p w14:paraId="37F7B319" w14:textId="77777777" w:rsidR="008F7B54" w:rsidRPr="002F167A" w:rsidRDefault="008F7B54" w:rsidP="00483838">
      <w:pPr>
        <w:pStyle w:val="Heading2"/>
        <w:widowControl w:val="0"/>
        <w:ind w:left="576"/>
      </w:pPr>
      <w:r w:rsidRPr="002F167A">
        <w:t>Continuing to work while pregnant</w:t>
      </w:r>
    </w:p>
    <w:p w14:paraId="349E9C07" w14:textId="77777777" w:rsidR="008F7B54" w:rsidRPr="002F167A" w:rsidRDefault="008F7B54" w:rsidP="00483838">
      <w:pPr>
        <w:pStyle w:val="Heading3"/>
        <w:keepNext/>
        <w:widowControl w:val="0"/>
        <w:ind w:left="1701" w:hanging="992"/>
      </w:pPr>
      <w:r w:rsidRPr="002F167A">
        <w:t>The Employer may require a pregnant Employee to provide a medical certificate stating that the Employee is fit to work their normal duties where the Employee:</w:t>
      </w:r>
    </w:p>
    <w:p w14:paraId="43D47922" w14:textId="77777777" w:rsidR="008F7B54" w:rsidRPr="002F167A" w:rsidRDefault="008F7B54" w:rsidP="00483838">
      <w:pPr>
        <w:pStyle w:val="Heading4"/>
        <w:keepNext/>
        <w:widowControl w:val="0"/>
        <w:ind w:left="2268" w:hanging="567"/>
      </w:pPr>
      <w:r w:rsidRPr="002F167A">
        <w:t xml:space="preserve">continues to work within a six-week period immediately prior to the expected date of birth of the child; or </w:t>
      </w:r>
    </w:p>
    <w:p w14:paraId="4937D6DB" w14:textId="550F3EB8" w:rsidR="008F7B54" w:rsidRPr="002F167A" w:rsidRDefault="008F7B54" w:rsidP="00A15213">
      <w:pPr>
        <w:pStyle w:val="Heading4"/>
        <w:widowControl w:val="0"/>
        <w:ind w:left="2268" w:hanging="567"/>
      </w:pPr>
      <w:r w:rsidRPr="002F167A">
        <w:t xml:space="preserve">is on paid leave under clause </w:t>
      </w:r>
      <w:r w:rsidRPr="002F167A">
        <w:fldChar w:fldCharType="begin"/>
      </w:r>
      <w:r w:rsidRPr="002F167A">
        <w:instrText xml:space="preserve"> REF _Ref9767846 \w \h  \* MERGEFORMAT </w:instrText>
      </w:r>
      <w:r w:rsidRPr="002F167A">
        <w:fldChar w:fldCharType="separate"/>
      </w:r>
      <w:r w:rsidR="00FA67FE">
        <w:t>37.12.2</w:t>
      </w:r>
      <w:r w:rsidRPr="002F167A">
        <w:fldChar w:fldCharType="end"/>
      </w:r>
      <w:r w:rsidRPr="002F167A">
        <w:t xml:space="preserve">. </w:t>
      </w:r>
    </w:p>
    <w:p w14:paraId="7E3A70AA" w14:textId="77777777" w:rsidR="008F7B54" w:rsidRPr="002F167A" w:rsidRDefault="008F7B54" w:rsidP="00A15213">
      <w:pPr>
        <w:pStyle w:val="Heading3"/>
        <w:widowControl w:val="0"/>
        <w:ind w:left="1701" w:hanging="992"/>
      </w:pPr>
      <w:r w:rsidRPr="002F167A">
        <w:t>The Employer may require the Employee to start parental leave if the Employee:</w:t>
      </w:r>
    </w:p>
    <w:p w14:paraId="2301132F" w14:textId="77777777" w:rsidR="008F7B54" w:rsidRPr="002F167A" w:rsidRDefault="008F7B54" w:rsidP="00A15213">
      <w:pPr>
        <w:pStyle w:val="Heading4"/>
        <w:widowControl w:val="0"/>
        <w:ind w:left="2268" w:hanging="567"/>
      </w:pPr>
      <w:r w:rsidRPr="002F167A">
        <w:t>does not give the Employer the requested certificate within seven days of the request; or</w:t>
      </w:r>
    </w:p>
    <w:p w14:paraId="7B49BB6D" w14:textId="77777777" w:rsidR="008F7B54" w:rsidRPr="002F167A" w:rsidRDefault="008F7B54" w:rsidP="00A15213">
      <w:pPr>
        <w:pStyle w:val="Heading4"/>
        <w:widowControl w:val="0"/>
        <w:ind w:left="2268" w:hanging="567"/>
      </w:pPr>
      <w:r w:rsidRPr="002F167A">
        <w:t>gives the Employer a medical certificate stating that the Employee is unfit to work.</w:t>
      </w:r>
    </w:p>
    <w:p w14:paraId="56A83E21" w14:textId="77777777" w:rsidR="008F7B54" w:rsidRPr="002F167A" w:rsidRDefault="008F7B54" w:rsidP="00BB4D25">
      <w:pPr>
        <w:pStyle w:val="Heading2"/>
        <w:keepNext w:val="0"/>
        <w:widowControl w:val="0"/>
        <w:ind w:left="576"/>
      </w:pPr>
      <w:r w:rsidRPr="002F167A">
        <w:t>Personal/carer's leave</w:t>
      </w:r>
    </w:p>
    <w:p w14:paraId="0F6469CF" w14:textId="478473C0" w:rsidR="008F7B54" w:rsidRPr="002F167A" w:rsidRDefault="008F7B54" w:rsidP="00BB4D25">
      <w:pPr>
        <w:pStyle w:val="Heading2"/>
        <w:keepNext w:val="0"/>
        <w:widowControl w:val="0"/>
        <w:numPr>
          <w:ilvl w:val="0"/>
          <w:numId w:val="0"/>
        </w:numPr>
        <w:ind w:left="576"/>
        <w:rPr>
          <w:b w:val="0"/>
        </w:rPr>
      </w:pPr>
      <w:bookmarkStart w:id="210" w:name="_Ref9611447"/>
      <w:r w:rsidRPr="002F167A">
        <w:rPr>
          <w:b w:val="0"/>
        </w:rPr>
        <w:t xml:space="preserve">A pregnant Employee, not then on parental leave, who is suffering from an illness whether related or not to the pregnancy, may take any paid and/or unpaid personal/carer’s leave in accordance with clause </w:t>
      </w:r>
      <w:r w:rsidR="00610CE9" w:rsidRPr="002F167A">
        <w:rPr>
          <w:b w:val="0"/>
        </w:rPr>
        <w:fldChar w:fldCharType="begin"/>
      </w:r>
      <w:r w:rsidR="00610CE9" w:rsidRPr="002F167A">
        <w:rPr>
          <w:b w:val="0"/>
        </w:rPr>
        <w:instrText xml:space="preserve"> REF _Ref17626732 \w \h </w:instrText>
      </w:r>
      <w:r w:rsidR="00FF6FE9" w:rsidRPr="002F167A">
        <w:rPr>
          <w:b w:val="0"/>
        </w:rPr>
        <w:instrText xml:space="preserve"> \* MERGEFORMAT </w:instrText>
      </w:r>
      <w:r w:rsidR="00610CE9" w:rsidRPr="002F167A">
        <w:rPr>
          <w:b w:val="0"/>
        </w:rPr>
      </w:r>
      <w:r w:rsidR="00610CE9" w:rsidRPr="002F167A">
        <w:rPr>
          <w:b w:val="0"/>
        </w:rPr>
        <w:fldChar w:fldCharType="separate"/>
      </w:r>
      <w:r w:rsidR="00FA67FE">
        <w:rPr>
          <w:b w:val="0"/>
        </w:rPr>
        <w:t>39</w:t>
      </w:r>
      <w:r w:rsidR="00610CE9" w:rsidRPr="002F167A">
        <w:rPr>
          <w:b w:val="0"/>
        </w:rPr>
        <w:fldChar w:fldCharType="end"/>
      </w:r>
      <w:r w:rsidRPr="002F167A">
        <w:rPr>
          <w:b w:val="0"/>
        </w:rPr>
        <w:t>.</w:t>
      </w:r>
    </w:p>
    <w:p w14:paraId="1A3BDA4E" w14:textId="77777777" w:rsidR="008F7B54" w:rsidRPr="002F167A" w:rsidRDefault="008F7B54" w:rsidP="00BB4D25">
      <w:pPr>
        <w:pStyle w:val="Heading2"/>
        <w:keepNext w:val="0"/>
        <w:widowControl w:val="0"/>
        <w:ind w:left="576"/>
      </w:pPr>
      <w:r w:rsidRPr="002F167A">
        <w:t>Transfer to a safe job</w:t>
      </w:r>
      <w:bookmarkStart w:id="211" w:name="_Ref9769154"/>
      <w:bookmarkEnd w:id="210"/>
    </w:p>
    <w:bookmarkEnd w:id="211"/>
    <w:p w14:paraId="0532AD58" w14:textId="77777777" w:rsidR="008F7B54" w:rsidRPr="002F167A" w:rsidRDefault="008F7B54" w:rsidP="00A15213">
      <w:pPr>
        <w:pStyle w:val="Heading3"/>
        <w:widowControl w:val="0"/>
        <w:ind w:left="1701" w:hanging="992"/>
      </w:pPr>
      <w:r w:rsidRPr="002F167A">
        <w:t>Where an Employee is pregnant and, in the opinion of a registered medical practitioner, illness or risks arising out of the pregnancy or hazards connected with the work assigned to the Employee make it inadvisable for the Employee to continue at their present work, the Employee will be transferred to a safe job with no other change to the Employee’s terms and conditions of employment until the commencement of parental leave.</w:t>
      </w:r>
    </w:p>
    <w:p w14:paraId="0430B5A1" w14:textId="77777777" w:rsidR="008F7B54" w:rsidRPr="002F167A" w:rsidRDefault="008F7B54" w:rsidP="00A15213">
      <w:pPr>
        <w:pStyle w:val="Heading3"/>
        <w:widowControl w:val="0"/>
        <w:ind w:left="1701" w:hanging="992"/>
      </w:pPr>
      <w:bookmarkStart w:id="212" w:name="_Ref9767846"/>
      <w:r w:rsidRPr="002F167A">
        <w:t>If there is no safe job available, the employee is entitled to take paid no safe job leave, or the Employer may require the Employee to take no safe job paid leave immediately for a period which ends at the earliest of either:</w:t>
      </w:r>
      <w:bookmarkEnd w:id="212"/>
    </w:p>
    <w:p w14:paraId="5BB49EDA" w14:textId="77777777" w:rsidR="008F7B54" w:rsidRPr="002F167A" w:rsidRDefault="008F7B54" w:rsidP="00A15213">
      <w:pPr>
        <w:pStyle w:val="Heading4"/>
        <w:widowControl w:val="0"/>
        <w:ind w:left="2268" w:hanging="567"/>
      </w:pPr>
      <w:r w:rsidRPr="002F167A">
        <w:t xml:space="preserve">when the Employee is certified unfit to work during the six-week period before the </w:t>
      </w:r>
      <w:r w:rsidRPr="002F167A">
        <w:lastRenderedPageBreak/>
        <w:t>expected date of birth by a registered medical practitioner; or</w:t>
      </w:r>
    </w:p>
    <w:p w14:paraId="3B3F0855" w14:textId="77777777" w:rsidR="008F7B54" w:rsidRPr="002F167A" w:rsidRDefault="008F7B54" w:rsidP="00A15213">
      <w:pPr>
        <w:pStyle w:val="Heading4"/>
        <w:widowControl w:val="0"/>
        <w:ind w:left="2268" w:hanging="567"/>
      </w:pPr>
      <w:r w:rsidRPr="002F167A">
        <w:t>when the Employee’s pregnancy results in the birth of a living child or when the Employee’s pregnancy ends otherwise than with the birth of a living child.</w:t>
      </w:r>
    </w:p>
    <w:p w14:paraId="7C2F775F" w14:textId="77777777" w:rsidR="008F7B54" w:rsidRPr="002F167A" w:rsidRDefault="008F7B54" w:rsidP="00A15213">
      <w:pPr>
        <w:pStyle w:val="Heading3"/>
        <w:widowControl w:val="0"/>
        <w:ind w:left="1701" w:hanging="992"/>
      </w:pPr>
      <w:r w:rsidRPr="002F167A">
        <w:t>The entitlement to no safe job leave is in addition to any other leave entitlement the Employee has.</w:t>
      </w:r>
    </w:p>
    <w:p w14:paraId="44037731" w14:textId="77777777" w:rsidR="008F7B54" w:rsidRPr="002F167A" w:rsidRDefault="008F7B54" w:rsidP="00BB4D25">
      <w:pPr>
        <w:pStyle w:val="Heading2"/>
        <w:keepNext w:val="0"/>
        <w:widowControl w:val="0"/>
        <w:ind w:left="576"/>
      </w:pPr>
      <w:r w:rsidRPr="002F167A">
        <w:t>Special parental leave</w:t>
      </w:r>
    </w:p>
    <w:p w14:paraId="54005A0F" w14:textId="64B5D588" w:rsidR="00C97ABC" w:rsidRPr="002F167A" w:rsidRDefault="008F7B54" w:rsidP="00C97ABC">
      <w:pPr>
        <w:pStyle w:val="Heading2"/>
        <w:keepNext w:val="0"/>
        <w:widowControl w:val="0"/>
        <w:numPr>
          <w:ilvl w:val="0"/>
          <w:numId w:val="0"/>
        </w:numPr>
        <w:ind w:left="576"/>
        <w:rPr>
          <w:b w:val="0"/>
        </w:rPr>
      </w:pPr>
      <w:r w:rsidRPr="002F167A">
        <w:rPr>
          <w:b w:val="0"/>
        </w:rPr>
        <w:t xml:space="preserve">Where the pregnancy of an Employee not then on parental leave terminates other than by the birth of a living child after the completion of 20 weeks, the Employee is entitled to paid special maternity leave not exceeding the amount of paid parental leave available under clause </w:t>
      </w:r>
      <w:r w:rsidRPr="002F167A">
        <w:rPr>
          <w:b w:val="0"/>
        </w:rPr>
        <w:fldChar w:fldCharType="begin"/>
      </w:r>
      <w:r w:rsidRPr="002F167A">
        <w:rPr>
          <w:b w:val="0"/>
        </w:rPr>
        <w:instrText xml:space="preserve"> REF _Ref9767636 \w \h  \* MERGEFORMAT </w:instrText>
      </w:r>
      <w:r w:rsidRPr="002F167A">
        <w:rPr>
          <w:b w:val="0"/>
        </w:rPr>
      </w:r>
      <w:r w:rsidRPr="002F167A">
        <w:rPr>
          <w:b w:val="0"/>
        </w:rPr>
        <w:fldChar w:fldCharType="separate"/>
      </w:r>
      <w:r w:rsidR="00FA67FE">
        <w:rPr>
          <w:b w:val="0"/>
        </w:rPr>
        <w:t>37.3</w:t>
      </w:r>
      <w:r w:rsidRPr="002F167A">
        <w:rPr>
          <w:b w:val="0"/>
        </w:rPr>
        <w:fldChar w:fldCharType="end"/>
      </w:r>
      <w:r w:rsidRPr="002F167A">
        <w:rPr>
          <w:b w:val="0"/>
        </w:rPr>
        <w:t xml:space="preserve"> and thereafter, to unpaid special </w:t>
      </w:r>
      <w:r w:rsidR="00C97ABC" w:rsidRPr="002F167A">
        <w:rPr>
          <w:b w:val="0"/>
        </w:rPr>
        <w:t xml:space="preserve">parental </w:t>
      </w:r>
      <w:r w:rsidRPr="002F167A">
        <w:rPr>
          <w:b w:val="0"/>
        </w:rPr>
        <w:t xml:space="preserve"> leave.</w:t>
      </w:r>
      <w:r w:rsidR="00C97ABC" w:rsidRPr="002F167A">
        <w:rPr>
          <w:b w:val="0"/>
        </w:rPr>
        <w:t xml:space="preserve"> Unpaid special parental leave is otherwise available in accordance with the NES.</w:t>
      </w:r>
    </w:p>
    <w:p w14:paraId="2C8BC153" w14:textId="77777777" w:rsidR="008F7B54" w:rsidRPr="002F167A" w:rsidRDefault="008F7B54" w:rsidP="00BB4D25">
      <w:pPr>
        <w:pStyle w:val="Heading2"/>
        <w:keepNext w:val="0"/>
        <w:widowControl w:val="0"/>
        <w:ind w:left="576"/>
      </w:pPr>
      <w:r w:rsidRPr="002F167A">
        <w:t>Notice and evidence requirements</w:t>
      </w:r>
    </w:p>
    <w:p w14:paraId="088458C2" w14:textId="74F3AC57" w:rsidR="008F7B54" w:rsidRPr="002F167A" w:rsidRDefault="008F7B54" w:rsidP="00A15213">
      <w:pPr>
        <w:pStyle w:val="Heading3"/>
        <w:widowControl w:val="0"/>
        <w:ind w:left="1701" w:hanging="992"/>
      </w:pPr>
      <w:bookmarkStart w:id="213" w:name="_Ref9768001"/>
      <w:r w:rsidRPr="002F167A">
        <w:t>An Employee must give at least 10 weeks</w:t>
      </w:r>
      <w:r w:rsidR="005A0F74" w:rsidRPr="002F167A">
        <w:t>'</w:t>
      </w:r>
      <w:r w:rsidRPr="002F167A">
        <w:t xml:space="preserve"> written notice of the intention to take parental leave, including the proposed start and end dates. At this time, the Employee must also provide a statutory declaration stating:</w:t>
      </w:r>
      <w:bookmarkEnd w:id="213"/>
    </w:p>
    <w:p w14:paraId="584DC884" w14:textId="77777777" w:rsidR="008F7B54" w:rsidRPr="002F167A" w:rsidRDefault="008F7B54" w:rsidP="00A15213">
      <w:pPr>
        <w:pStyle w:val="Heading4"/>
        <w:widowControl w:val="0"/>
        <w:ind w:left="2268" w:hanging="567"/>
      </w:pPr>
      <w:r w:rsidRPr="002F167A">
        <w:t>that the Employee will become either the Primary Caregiver or Secondary Caregiver of the Child, as appropriate;</w:t>
      </w:r>
    </w:p>
    <w:p w14:paraId="3B125914" w14:textId="1629C12F" w:rsidR="008F7B54" w:rsidRPr="002F167A" w:rsidRDefault="008F7B54" w:rsidP="00A15213">
      <w:pPr>
        <w:pStyle w:val="Heading4"/>
        <w:widowControl w:val="0"/>
        <w:ind w:left="2268" w:hanging="567"/>
      </w:pPr>
      <w:r w:rsidRPr="002F167A">
        <w:t xml:space="preserve">the particulars of any parental leave taken or proposed to be taken or applied for by the Employee’s </w:t>
      </w:r>
      <w:r w:rsidR="002B2D1C" w:rsidRPr="002F167A">
        <w:t>Partner</w:t>
      </w:r>
      <w:r w:rsidRPr="002F167A">
        <w:t xml:space="preserve">; and </w:t>
      </w:r>
    </w:p>
    <w:p w14:paraId="49F02809" w14:textId="77777777" w:rsidR="008F7B54" w:rsidRPr="002F167A" w:rsidRDefault="008F7B54" w:rsidP="00A15213">
      <w:pPr>
        <w:pStyle w:val="Heading4"/>
        <w:widowControl w:val="0"/>
        <w:ind w:left="2268" w:hanging="567"/>
      </w:pPr>
      <w:r w:rsidRPr="002F167A">
        <w:t>that for the period of parental leave the Employee will not engage in any conduct inconsistent with their contract of employment.</w:t>
      </w:r>
    </w:p>
    <w:p w14:paraId="1D3CBDF5" w14:textId="25DDD5C9" w:rsidR="008F7B54" w:rsidRPr="002F167A" w:rsidRDefault="008F7B54" w:rsidP="00A15213">
      <w:pPr>
        <w:pStyle w:val="Heading3"/>
        <w:widowControl w:val="0"/>
        <w:ind w:left="1701" w:hanging="992"/>
      </w:pPr>
      <w:r w:rsidRPr="002F167A">
        <w:t xml:space="preserve">At least four weeks before the intended commencement of parental leave, the Employee must confirm in writing the intended start and end dates of the parental </w:t>
      </w:r>
      <w:proofErr w:type="gramStart"/>
      <w:r w:rsidRPr="002F167A">
        <w:t>leave, or</w:t>
      </w:r>
      <w:proofErr w:type="gramEnd"/>
      <w:r w:rsidRPr="002F167A">
        <w:t xml:space="preserve"> advise the Employer of any changes to the notice provided in clause </w:t>
      </w:r>
      <w:r w:rsidRPr="002F167A">
        <w:fldChar w:fldCharType="begin"/>
      </w:r>
      <w:r w:rsidRPr="002F167A">
        <w:instrText xml:space="preserve"> REF _Ref9768001 \w \h  \* MERGEFORMAT </w:instrText>
      </w:r>
      <w:r w:rsidRPr="002F167A">
        <w:fldChar w:fldCharType="separate"/>
      </w:r>
      <w:r w:rsidR="00FA67FE">
        <w:t>37.14.1</w:t>
      </w:r>
      <w:r w:rsidRPr="002F167A">
        <w:fldChar w:fldCharType="end"/>
      </w:r>
      <w:r w:rsidRPr="002F167A">
        <w:t xml:space="preserve">, unless it is not practicable to do so. </w:t>
      </w:r>
    </w:p>
    <w:p w14:paraId="3E502DEE" w14:textId="77777777" w:rsidR="008F7B54" w:rsidRPr="002F167A" w:rsidRDefault="008F7B54" w:rsidP="00A15213">
      <w:pPr>
        <w:pStyle w:val="Heading3"/>
        <w:widowControl w:val="0"/>
        <w:ind w:left="1701" w:hanging="992"/>
      </w:pPr>
      <w:r w:rsidRPr="002F167A">
        <w:t>The Employer may require the Employee to provide evidence which would satisfy a reasonable person of:</w:t>
      </w:r>
    </w:p>
    <w:p w14:paraId="24FED9B5" w14:textId="77777777" w:rsidR="008F7B54" w:rsidRPr="002F167A" w:rsidRDefault="008F7B54" w:rsidP="00A15213">
      <w:pPr>
        <w:pStyle w:val="Heading4"/>
        <w:widowControl w:val="0"/>
        <w:ind w:left="2268" w:hanging="567"/>
      </w:pPr>
      <w:r w:rsidRPr="002F167A">
        <w:t>in the case of birth-related leave, the date of birth of the Child (including without limitation, a medical certificate stating the date of birth or expected date of birth); or</w:t>
      </w:r>
    </w:p>
    <w:p w14:paraId="5FF2AADA" w14:textId="77777777" w:rsidR="008F7B54" w:rsidRPr="002F167A" w:rsidRDefault="008F7B54" w:rsidP="00A15213">
      <w:pPr>
        <w:pStyle w:val="Heading4"/>
        <w:widowControl w:val="0"/>
        <w:ind w:left="2268" w:hanging="567"/>
      </w:pPr>
      <w:r w:rsidRPr="002F167A">
        <w:t xml:space="preserve">in the case of adoption-related leave, the commencement of the placement (or expected day of placement) of the Child and that the Child will be under 16 years of age as at the day of placement or expected day of placement. </w:t>
      </w:r>
    </w:p>
    <w:p w14:paraId="7B914C93" w14:textId="77777777" w:rsidR="008F7B54" w:rsidRPr="002F167A" w:rsidRDefault="008F7B54" w:rsidP="00A15213">
      <w:pPr>
        <w:pStyle w:val="Heading3"/>
        <w:widowControl w:val="0"/>
        <w:ind w:left="1701" w:hanging="992"/>
      </w:pPr>
      <w:r w:rsidRPr="002F167A">
        <w:t>An Employee will not be in breach of this clause if failure to give the stipulated notice is occasioned by confinement or placement occurring earlier than the expected date or in other compelling circumstances. In these circumstances the notice and evidence requirements of this clause should be provided as soon as reasonably practicable.</w:t>
      </w:r>
    </w:p>
    <w:p w14:paraId="1033AC60" w14:textId="77777777" w:rsidR="008F7B54" w:rsidRPr="002F167A" w:rsidRDefault="008F7B54" w:rsidP="00BB4D25">
      <w:pPr>
        <w:pStyle w:val="Heading2"/>
        <w:keepNext w:val="0"/>
        <w:widowControl w:val="0"/>
        <w:ind w:left="576"/>
      </w:pPr>
      <w:r w:rsidRPr="002F167A">
        <w:t>Commencement of parental leave</w:t>
      </w:r>
    </w:p>
    <w:p w14:paraId="296893DA" w14:textId="77777777" w:rsidR="008F7B54" w:rsidRPr="002F167A" w:rsidRDefault="008F7B54" w:rsidP="00A15213">
      <w:pPr>
        <w:pStyle w:val="Heading3"/>
        <w:widowControl w:val="0"/>
        <w:ind w:left="1701" w:hanging="992"/>
      </w:pPr>
      <w:r w:rsidRPr="002F167A">
        <w:t>An Employee who is pregnant may commence Primary Caregiver parental leave at any time within 14 weeks prior to the expected date of birth of the Child. The period of parental leave must commence no later than the date of birth of the Child.</w:t>
      </w:r>
    </w:p>
    <w:p w14:paraId="2BFCD5C8" w14:textId="77777777" w:rsidR="008F7B54" w:rsidRPr="002F167A" w:rsidRDefault="008F7B54" w:rsidP="00A15213">
      <w:pPr>
        <w:pStyle w:val="Heading3"/>
        <w:widowControl w:val="0"/>
        <w:ind w:left="1701" w:hanging="992"/>
      </w:pPr>
      <w:r w:rsidRPr="002F167A">
        <w:t>In all other cases, Primary Caregiver parental leave commences on the day of birth or placement of the Child.</w:t>
      </w:r>
    </w:p>
    <w:p w14:paraId="1DA22D5B" w14:textId="77777777" w:rsidR="008F7B54" w:rsidRPr="002F167A" w:rsidRDefault="008F7B54" w:rsidP="00A15213">
      <w:pPr>
        <w:pStyle w:val="Heading3"/>
        <w:widowControl w:val="0"/>
        <w:ind w:left="1701" w:hanging="992"/>
      </w:pPr>
      <w:r w:rsidRPr="002F167A">
        <w:lastRenderedPageBreak/>
        <w:t xml:space="preserve">Secondary caregiver parental leave may commence on the day of birth or placement of the Child. </w:t>
      </w:r>
    </w:p>
    <w:p w14:paraId="71B2AB69" w14:textId="77777777" w:rsidR="008F7B54" w:rsidRPr="002F167A" w:rsidRDefault="008F7B54" w:rsidP="00A15213">
      <w:pPr>
        <w:pStyle w:val="Heading3"/>
        <w:widowControl w:val="0"/>
        <w:ind w:left="1701" w:hanging="992"/>
      </w:pPr>
      <w:r w:rsidRPr="002F167A">
        <w:t xml:space="preserve">The Employer and Employee may agree to alternative arrangements regarding the commencement of parental leave. </w:t>
      </w:r>
    </w:p>
    <w:p w14:paraId="6E66D38D" w14:textId="77777777" w:rsidR="008F7B54" w:rsidRPr="002F167A" w:rsidRDefault="008F7B54" w:rsidP="00A15213">
      <w:pPr>
        <w:pStyle w:val="Heading3"/>
        <w:widowControl w:val="0"/>
        <w:ind w:left="1701" w:hanging="992"/>
      </w:pPr>
      <w:r w:rsidRPr="002F167A">
        <w:t>Unless otherwise agreed, any entitlement to paid parental leave will be paid from the date of commencement of parental leave.</w:t>
      </w:r>
    </w:p>
    <w:p w14:paraId="79CEC487" w14:textId="77777777" w:rsidR="008F7B54" w:rsidRPr="002F167A" w:rsidRDefault="008F7B54" w:rsidP="00BB4D25">
      <w:pPr>
        <w:pStyle w:val="Heading2"/>
        <w:keepNext w:val="0"/>
        <w:widowControl w:val="0"/>
        <w:ind w:left="576"/>
      </w:pPr>
      <w:r w:rsidRPr="002F167A">
        <w:t>Single period of parental leave</w:t>
      </w:r>
    </w:p>
    <w:p w14:paraId="0C565613" w14:textId="77777777" w:rsidR="008F7B54" w:rsidRPr="002F167A" w:rsidRDefault="008F7B54" w:rsidP="00BB4D25">
      <w:pPr>
        <w:pStyle w:val="Heading2"/>
        <w:keepNext w:val="0"/>
        <w:widowControl w:val="0"/>
        <w:numPr>
          <w:ilvl w:val="0"/>
          <w:numId w:val="0"/>
        </w:numPr>
        <w:ind w:left="576"/>
        <w:rPr>
          <w:b w:val="0"/>
        </w:rPr>
      </w:pPr>
      <w:r w:rsidRPr="002F167A">
        <w:rPr>
          <w:b w:val="0"/>
        </w:rPr>
        <w:t>Parental leave is to be available to only one parent at a time, in a single unbroken period, except in the case of concurrent leave.</w:t>
      </w:r>
    </w:p>
    <w:p w14:paraId="6730C116" w14:textId="77777777" w:rsidR="008F7B54" w:rsidRPr="002F167A" w:rsidRDefault="008F7B54" w:rsidP="00211223">
      <w:pPr>
        <w:pStyle w:val="Heading2"/>
        <w:widowControl w:val="0"/>
        <w:ind w:left="576"/>
      </w:pPr>
      <w:r w:rsidRPr="002F167A">
        <w:t>Employee couple — concurrent leave</w:t>
      </w:r>
    </w:p>
    <w:p w14:paraId="546C4CF2" w14:textId="460D09D8" w:rsidR="008F7B54" w:rsidRPr="002F167A" w:rsidRDefault="008F7B54" w:rsidP="00211223">
      <w:pPr>
        <w:pStyle w:val="Heading3"/>
        <w:keepNext/>
        <w:widowControl w:val="0"/>
        <w:ind w:left="1701" w:hanging="992"/>
      </w:pPr>
      <w:r w:rsidRPr="002F167A">
        <w:t xml:space="preserve">Two Employees covered by this Agreement </w:t>
      </w:r>
      <w:r w:rsidR="00B67EF2" w:rsidRPr="002F167A">
        <w:t xml:space="preserve">who are eligible for paid parental leave under clause </w:t>
      </w:r>
      <w:r w:rsidR="00965AB3" w:rsidRPr="002F167A">
        <w:fldChar w:fldCharType="begin"/>
      </w:r>
      <w:r w:rsidR="00965AB3" w:rsidRPr="002F167A">
        <w:instrText xml:space="preserve"> REF _Ref9767636 \w \h </w:instrText>
      </w:r>
      <w:r w:rsidR="00FF6FE9" w:rsidRPr="002F167A">
        <w:instrText xml:space="preserve"> \* MERGEFORMAT </w:instrText>
      </w:r>
      <w:r w:rsidR="00965AB3" w:rsidRPr="002F167A">
        <w:fldChar w:fldCharType="separate"/>
      </w:r>
      <w:r w:rsidR="00FA67FE">
        <w:t>37.3</w:t>
      </w:r>
      <w:r w:rsidR="00965AB3" w:rsidRPr="002F167A">
        <w:fldChar w:fldCharType="end"/>
      </w:r>
      <w:r w:rsidR="00965AB3" w:rsidRPr="002F167A">
        <w:t xml:space="preserve"> </w:t>
      </w:r>
      <w:r w:rsidRPr="002F167A">
        <w:t xml:space="preserve">may take up to one week of </w:t>
      </w:r>
      <w:r w:rsidR="006F5186" w:rsidRPr="002F167A">
        <w:t xml:space="preserve">paid </w:t>
      </w:r>
      <w:r w:rsidRPr="002F167A">
        <w:t>concurrent leave in connection with the birth or adoption of their Child.</w:t>
      </w:r>
    </w:p>
    <w:p w14:paraId="59D0C597" w14:textId="77777777" w:rsidR="00B67EF2" w:rsidRPr="002F167A" w:rsidRDefault="00B67EF2" w:rsidP="00A15213">
      <w:pPr>
        <w:pStyle w:val="Heading3"/>
        <w:widowControl w:val="0"/>
        <w:ind w:left="1701" w:hanging="992"/>
      </w:pPr>
      <w:r w:rsidRPr="002F167A">
        <w:t>Employees are otherwise entitled to unpaid concurrent leave in accordance with the National Employment Standards.</w:t>
      </w:r>
    </w:p>
    <w:p w14:paraId="39391E5A" w14:textId="77777777" w:rsidR="008F7B54" w:rsidRPr="002F167A" w:rsidRDefault="008F7B54" w:rsidP="00A15213">
      <w:pPr>
        <w:pStyle w:val="Heading3"/>
        <w:widowControl w:val="0"/>
        <w:ind w:left="1701" w:hanging="992"/>
      </w:pPr>
      <w:r w:rsidRPr="002F167A">
        <w:t>Concurrent leave may commence one week prior to the expected date of birth of the Child or the time of placement in the case of adoption.</w:t>
      </w:r>
    </w:p>
    <w:p w14:paraId="578C2468" w14:textId="77777777" w:rsidR="008F7B54" w:rsidRPr="002F167A" w:rsidRDefault="008F7B54" w:rsidP="00BB4D25">
      <w:pPr>
        <w:pStyle w:val="Heading2"/>
        <w:keepNext w:val="0"/>
        <w:widowControl w:val="0"/>
        <w:ind w:left="576"/>
      </w:pPr>
      <w:r w:rsidRPr="002F167A">
        <w:t>Parental leave and other entitlements</w:t>
      </w:r>
    </w:p>
    <w:p w14:paraId="365D8891" w14:textId="09A29B43" w:rsidR="008F7B54" w:rsidRPr="002F167A" w:rsidRDefault="008F7B54" w:rsidP="00A15213">
      <w:pPr>
        <w:pStyle w:val="Heading3"/>
        <w:widowControl w:val="0"/>
        <w:ind w:left="1701" w:hanging="992"/>
      </w:pPr>
      <w:r w:rsidRPr="002F167A">
        <w:t xml:space="preserve">An Employee may in lieu of or in conjunction with parental leave, access any annual leave or long service leave entitlements which they have accrued subject to the total amount of leave not exceeding 52 weeks or a longer period as agreed under clause </w:t>
      </w:r>
      <w:r w:rsidRPr="002F167A">
        <w:fldChar w:fldCharType="begin"/>
      </w:r>
      <w:r w:rsidRPr="002F167A">
        <w:instrText xml:space="preserve"> REF _Ref9768904 \w \h  \* MERGEFORMAT </w:instrText>
      </w:r>
      <w:r w:rsidRPr="002F167A">
        <w:fldChar w:fldCharType="separate"/>
      </w:r>
      <w:r w:rsidR="00FA67FE">
        <w:t>37.20.2</w:t>
      </w:r>
      <w:r w:rsidRPr="002F167A">
        <w:fldChar w:fldCharType="end"/>
      </w:r>
      <w:r w:rsidRPr="002F167A">
        <w:t>.</w:t>
      </w:r>
    </w:p>
    <w:p w14:paraId="3D4CF3E6" w14:textId="6CB2C9DD" w:rsidR="008F7B54" w:rsidRPr="002F167A" w:rsidRDefault="008F7B54" w:rsidP="00A15213">
      <w:pPr>
        <w:pStyle w:val="Heading3"/>
        <w:widowControl w:val="0"/>
        <w:ind w:left="1701" w:hanging="992"/>
      </w:pPr>
      <w:r w:rsidRPr="002F167A">
        <w:t>Where a Public Holiday occurs during a period of paid parental leave, the Employee will receive pay</w:t>
      </w:r>
      <w:r w:rsidR="00AA1735" w:rsidRPr="002F167A">
        <w:t>ment as</w:t>
      </w:r>
      <w:r w:rsidR="00B10502" w:rsidRPr="002F167A">
        <w:t xml:space="preserve"> per</w:t>
      </w:r>
      <w:r w:rsidR="00AA1735" w:rsidRPr="002F167A">
        <w:t xml:space="preserve"> clause </w:t>
      </w:r>
      <w:r w:rsidR="00940AA8" w:rsidRPr="002F167A">
        <w:fldChar w:fldCharType="begin"/>
      </w:r>
      <w:r w:rsidR="00940AA8" w:rsidRPr="002F167A">
        <w:instrText xml:space="preserve"> REF _Ref17629266 \w \h  \* MERGEFORMAT </w:instrText>
      </w:r>
      <w:r w:rsidR="00940AA8" w:rsidRPr="002F167A">
        <w:fldChar w:fldCharType="separate"/>
      </w:r>
      <w:r w:rsidR="00FA67FE">
        <w:t>41</w:t>
      </w:r>
      <w:r w:rsidR="00940AA8" w:rsidRPr="002F167A">
        <w:fldChar w:fldCharType="end"/>
      </w:r>
      <w:r w:rsidR="00940AA8" w:rsidRPr="002F167A">
        <w:t xml:space="preserve"> </w:t>
      </w:r>
      <w:r w:rsidRPr="002F167A">
        <w:t>at their Hourly Rate of Pay (pro-rated for Part-time Employees based on their Ordinary Hours).</w:t>
      </w:r>
    </w:p>
    <w:p w14:paraId="4C35947F" w14:textId="578E61F5" w:rsidR="008F7B54" w:rsidRPr="002F167A" w:rsidRDefault="008F7B54" w:rsidP="00ED4059">
      <w:pPr>
        <w:pStyle w:val="Heading3"/>
        <w:widowControl w:val="0"/>
        <w:ind w:left="1701" w:hanging="992"/>
      </w:pPr>
      <w:r w:rsidRPr="002F167A">
        <w:t xml:space="preserve">Unpaid parental leave under clauses </w:t>
      </w:r>
      <w:r w:rsidRPr="002F167A">
        <w:fldChar w:fldCharType="begin"/>
      </w:r>
      <w:r w:rsidRPr="002F167A">
        <w:instrText xml:space="preserve"> REF _Ref9768207 \w \h  \* MERGEFORMAT </w:instrText>
      </w:r>
      <w:r w:rsidRPr="002F167A">
        <w:fldChar w:fldCharType="separate"/>
      </w:r>
      <w:r w:rsidR="00FA67FE">
        <w:t>37.4</w:t>
      </w:r>
      <w:r w:rsidRPr="002F167A">
        <w:fldChar w:fldCharType="end"/>
      </w:r>
      <w:r w:rsidRPr="002F167A">
        <w:t xml:space="preserve">, </w:t>
      </w:r>
      <w:r w:rsidRPr="002F167A">
        <w:fldChar w:fldCharType="begin"/>
      </w:r>
      <w:r w:rsidRPr="002F167A">
        <w:instrText xml:space="preserve"> REF _Ref9768215 \w \h  \* MERGEFORMAT </w:instrText>
      </w:r>
      <w:r w:rsidRPr="002F167A">
        <w:fldChar w:fldCharType="separate"/>
      </w:r>
      <w:r w:rsidR="00FA67FE">
        <w:t>37.6</w:t>
      </w:r>
      <w:r w:rsidRPr="002F167A">
        <w:fldChar w:fldCharType="end"/>
      </w:r>
      <w:r w:rsidRPr="002F167A">
        <w:t xml:space="preserve">, </w:t>
      </w:r>
      <w:r w:rsidRPr="002F167A">
        <w:fldChar w:fldCharType="begin"/>
      </w:r>
      <w:r w:rsidRPr="002F167A">
        <w:instrText xml:space="preserve"> REF _Ref9768425 \w \h  \* MERGEFORMAT </w:instrText>
      </w:r>
      <w:r w:rsidRPr="002F167A">
        <w:fldChar w:fldCharType="separate"/>
      </w:r>
      <w:r w:rsidR="00FA67FE">
        <w:t>37.20</w:t>
      </w:r>
      <w:r w:rsidRPr="002F167A">
        <w:fldChar w:fldCharType="end"/>
      </w:r>
      <w:r w:rsidRPr="002F167A">
        <w:t xml:space="preserve"> and </w:t>
      </w:r>
      <w:r w:rsidRPr="002F167A">
        <w:fldChar w:fldCharType="begin"/>
      </w:r>
      <w:r w:rsidRPr="002F167A">
        <w:instrText xml:space="preserve"> REF _Ref9768428 \w \h  \* MERGEFORMAT </w:instrText>
      </w:r>
      <w:r w:rsidRPr="002F167A">
        <w:fldChar w:fldCharType="separate"/>
      </w:r>
      <w:r w:rsidR="00FA67FE">
        <w:t>37.22</w:t>
      </w:r>
      <w:r w:rsidRPr="002F167A">
        <w:fldChar w:fldCharType="end"/>
      </w:r>
      <w:r w:rsidRPr="002F167A">
        <w:t xml:space="preserve"> shall not break an Employee’s continuity of employment</w:t>
      </w:r>
      <w:r w:rsidR="00ED4059" w:rsidRPr="002F167A">
        <w:t>.</w:t>
      </w:r>
      <w:r w:rsidRPr="002F167A">
        <w:t xml:space="preserve"> While on unpaid parental leave, no annual leave or personal/carer's leave accrues.</w:t>
      </w:r>
    </w:p>
    <w:p w14:paraId="3E8EB317" w14:textId="77777777" w:rsidR="008F7B54" w:rsidRPr="002F167A" w:rsidRDefault="008F7B54" w:rsidP="00A15213">
      <w:pPr>
        <w:pStyle w:val="Heading3"/>
        <w:widowControl w:val="0"/>
        <w:ind w:left="1701" w:hanging="992"/>
      </w:pPr>
      <w:r w:rsidRPr="002F167A">
        <w:t>Paid personal/carer's leave is not available during unpaid parental leave.</w:t>
      </w:r>
    </w:p>
    <w:p w14:paraId="037942DD" w14:textId="77777777" w:rsidR="008F7B54" w:rsidRPr="002F167A" w:rsidRDefault="008F7B54" w:rsidP="00BB4D25">
      <w:pPr>
        <w:pStyle w:val="Heading2"/>
        <w:keepNext w:val="0"/>
        <w:widowControl w:val="0"/>
        <w:ind w:left="576"/>
      </w:pPr>
      <w:r w:rsidRPr="002F167A">
        <w:t>Keeping in touch days</w:t>
      </w:r>
    </w:p>
    <w:p w14:paraId="5E06D307" w14:textId="77777777" w:rsidR="008F7B54" w:rsidRPr="002F167A" w:rsidRDefault="008F7B54" w:rsidP="00A15213">
      <w:pPr>
        <w:pStyle w:val="Heading3"/>
        <w:widowControl w:val="0"/>
        <w:ind w:left="1701" w:hanging="992"/>
      </w:pPr>
      <w:r w:rsidRPr="002F167A">
        <w:t>During a period of parental leave an Employer and Employee may agree to perform work for the purpose of keeping in touch in order to facilitate a return to employment at the end of the period of leave.</w:t>
      </w:r>
    </w:p>
    <w:p w14:paraId="46DA9CF8" w14:textId="77777777" w:rsidR="008F7B54" w:rsidRPr="002F167A" w:rsidRDefault="008F7B54" w:rsidP="00A15213">
      <w:pPr>
        <w:pStyle w:val="Heading3"/>
        <w:widowControl w:val="0"/>
        <w:ind w:left="1701" w:hanging="992"/>
      </w:pPr>
      <w:r w:rsidRPr="002F167A">
        <w:t>Keeping in touch days must be agreed and be in accordance with section 79A of the FW Act.</w:t>
      </w:r>
    </w:p>
    <w:p w14:paraId="4BC49F60" w14:textId="77777777" w:rsidR="008F7B54" w:rsidRPr="002F167A" w:rsidRDefault="008F7B54" w:rsidP="00BB4D25">
      <w:pPr>
        <w:pStyle w:val="Heading2"/>
        <w:keepNext w:val="0"/>
        <w:widowControl w:val="0"/>
        <w:ind w:left="576"/>
      </w:pPr>
      <w:bookmarkStart w:id="214" w:name="_Ref9768425"/>
      <w:r w:rsidRPr="002F167A">
        <w:t>Extending parental leave</w:t>
      </w:r>
      <w:bookmarkEnd w:id="214"/>
    </w:p>
    <w:p w14:paraId="5122F214" w14:textId="77777777" w:rsidR="008F7B54" w:rsidRPr="002F167A" w:rsidRDefault="008F7B54" w:rsidP="00A15213">
      <w:pPr>
        <w:pStyle w:val="Heading3"/>
        <w:widowControl w:val="0"/>
        <w:ind w:left="1701" w:hanging="992"/>
        <w:rPr>
          <w:i/>
        </w:rPr>
      </w:pPr>
      <w:r w:rsidRPr="002F167A">
        <w:rPr>
          <w:i/>
        </w:rPr>
        <w:t>Extending the initial period of parental leave</w:t>
      </w:r>
    </w:p>
    <w:p w14:paraId="44ADB8B1" w14:textId="77A19851" w:rsidR="008F7B54" w:rsidRPr="002F167A" w:rsidRDefault="008F7B54" w:rsidP="00A15213">
      <w:pPr>
        <w:pStyle w:val="Heading4"/>
        <w:widowControl w:val="0"/>
        <w:ind w:left="2268" w:hanging="567"/>
      </w:pPr>
      <w:r w:rsidRPr="002F167A">
        <w:t xml:space="preserve">An Employee who is on an initial period of parental leave of less than 52 weeks under clause </w:t>
      </w:r>
      <w:r w:rsidRPr="002F167A">
        <w:fldChar w:fldCharType="begin"/>
      </w:r>
      <w:r w:rsidRPr="002F167A">
        <w:instrText xml:space="preserve"> REF _Ref9768207 \w \h  \* MERGEFORMAT </w:instrText>
      </w:r>
      <w:r w:rsidRPr="002F167A">
        <w:fldChar w:fldCharType="separate"/>
      </w:r>
      <w:r w:rsidR="00FA67FE">
        <w:t>37.4</w:t>
      </w:r>
      <w:r w:rsidRPr="002F167A">
        <w:fldChar w:fldCharType="end"/>
      </w:r>
      <w:r w:rsidRPr="002F167A">
        <w:t xml:space="preserve"> or </w:t>
      </w:r>
      <w:r w:rsidRPr="002F167A">
        <w:fldChar w:fldCharType="begin"/>
      </w:r>
      <w:r w:rsidRPr="002F167A">
        <w:instrText xml:space="preserve"> REF _Ref9768215 \w \h  \* MERGEFORMAT </w:instrText>
      </w:r>
      <w:r w:rsidRPr="002F167A">
        <w:fldChar w:fldCharType="separate"/>
      </w:r>
      <w:r w:rsidR="00FA67FE">
        <w:t>37.6</w:t>
      </w:r>
      <w:r w:rsidRPr="002F167A">
        <w:fldChar w:fldCharType="end"/>
      </w:r>
      <w:r w:rsidRPr="002F167A">
        <w:t xml:space="preserve">, may extend the period of their parental leave on one occasion up to the full 52 week entitlement. </w:t>
      </w:r>
    </w:p>
    <w:p w14:paraId="57932675" w14:textId="77777777" w:rsidR="008F7B54" w:rsidRPr="002F167A" w:rsidRDefault="008F7B54" w:rsidP="00A15213">
      <w:pPr>
        <w:pStyle w:val="Heading4"/>
        <w:widowControl w:val="0"/>
        <w:ind w:left="2268" w:hanging="567"/>
      </w:pPr>
      <w:r w:rsidRPr="002F167A">
        <w:lastRenderedPageBreak/>
        <w:t>The Employee must notify the Employer in writing at least four weeks prior to the end date of their initial parental leave period. The notice must specify the new end date of the parental leave.</w:t>
      </w:r>
    </w:p>
    <w:p w14:paraId="43372D45" w14:textId="77777777" w:rsidR="008F7B54" w:rsidRPr="002F167A" w:rsidRDefault="008F7B54" w:rsidP="00A15213">
      <w:pPr>
        <w:pStyle w:val="Heading3"/>
        <w:widowControl w:val="0"/>
        <w:ind w:left="1701" w:hanging="992"/>
        <w:rPr>
          <w:i/>
        </w:rPr>
      </w:pPr>
      <w:bookmarkStart w:id="215" w:name="_Ref9768904"/>
      <w:r w:rsidRPr="002F167A">
        <w:rPr>
          <w:i/>
        </w:rPr>
        <w:t>Right to request an extension to parental leave</w:t>
      </w:r>
      <w:bookmarkEnd w:id="215"/>
    </w:p>
    <w:p w14:paraId="36D096F2" w14:textId="295AB648" w:rsidR="008F7B54" w:rsidRPr="002F167A" w:rsidRDefault="008F7B54" w:rsidP="00A15213">
      <w:pPr>
        <w:pStyle w:val="Heading4"/>
        <w:widowControl w:val="0"/>
        <w:ind w:left="2268" w:hanging="567"/>
      </w:pPr>
      <w:r w:rsidRPr="002F167A">
        <w:t xml:space="preserve">An Employee who is on parental leave under clause </w:t>
      </w:r>
      <w:r w:rsidRPr="002F167A">
        <w:fldChar w:fldCharType="begin"/>
      </w:r>
      <w:r w:rsidRPr="002F167A">
        <w:instrText xml:space="preserve"> REF _Ref9768207 \w \h  \* MERGEFORMAT </w:instrText>
      </w:r>
      <w:r w:rsidRPr="002F167A">
        <w:fldChar w:fldCharType="separate"/>
      </w:r>
      <w:r w:rsidR="00FA67FE">
        <w:t>37.4</w:t>
      </w:r>
      <w:r w:rsidRPr="002F167A">
        <w:fldChar w:fldCharType="end"/>
      </w:r>
      <w:r w:rsidRPr="002F167A">
        <w:t xml:space="preserve"> or </w:t>
      </w:r>
      <w:r w:rsidRPr="002F167A">
        <w:fldChar w:fldCharType="begin"/>
      </w:r>
      <w:r w:rsidRPr="002F167A">
        <w:instrText xml:space="preserve"> REF _Ref9768215 \w \h  \* MERGEFORMAT </w:instrText>
      </w:r>
      <w:r w:rsidRPr="002F167A">
        <w:fldChar w:fldCharType="separate"/>
      </w:r>
      <w:r w:rsidR="00FA67FE">
        <w:t>37.6</w:t>
      </w:r>
      <w:r w:rsidRPr="002F167A">
        <w:fldChar w:fldCharType="end"/>
      </w:r>
      <w:r w:rsidRPr="002F167A">
        <w:t xml:space="preserve"> may request an extension of unpaid parental leave for a further period of up to 12 months immediately following the end of the current parental leave period.</w:t>
      </w:r>
    </w:p>
    <w:p w14:paraId="7B3B8472" w14:textId="77777777" w:rsidR="008F7B54" w:rsidRPr="002F167A" w:rsidRDefault="008F7B54" w:rsidP="00A15213">
      <w:pPr>
        <w:pStyle w:val="Heading4"/>
        <w:widowControl w:val="0"/>
        <w:ind w:left="2268" w:hanging="567"/>
      </w:pPr>
      <w:r w:rsidRPr="002F167A">
        <w:t xml:space="preserve">In the case of an Employee who is a member of an employee couple, the period of the extension cannot exceed 12 months, less any period of parental leave that the other member of the Employee couple will have taken in relation to the Child. </w:t>
      </w:r>
    </w:p>
    <w:p w14:paraId="35551502" w14:textId="728D88E8" w:rsidR="008F7B54" w:rsidRPr="002F167A" w:rsidRDefault="008F7B54" w:rsidP="00A15213">
      <w:pPr>
        <w:pStyle w:val="Heading4"/>
        <w:widowControl w:val="0"/>
        <w:ind w:left="2268" w:hanging="567"/>
      </w:pPr>
      <w:r w:rsidRPr="002F167A">
        <w:t xml:space="preserve">The Employee’s request must be in writing and given to the Employer at least 4 weeks before the end of the current parental leave period. The request must specify any parental leave that the Employee’s </w:t>
      </w:r>
      <w:r w:rsidR="002B2D1C" w:rsidRPr="002F167A">
        <w:t>Partner</w:t>
      </w:r>
      <w:r w:rsidRPr="002F167A">
        <w:t xml:space="preserve"> will have taken.</w:t>
      </w:r>
    </w:p>
    <w:p w14:paraId="1C13B07D" w14:textId="77777777" w:rsidR="008F7B54" w:rsidRPr="002F167A" w:rsidRDefault="008F7B54" w:rsidP="00A15213">
      <w:pPr>
        <w:pStyle w:val="Heading4"/>
        <w:widowControl w:val="0"/>
        <w:ind w:left="2268" w:hanging="567"/>
      </w:pPr>
      <w:r w:rsidRPr="002F167A">
        <w:t xml:space="preserve">The Employer shall consider the request having regard to the Employee’s circumstances and, provided the request is based on the Employee’s parental responsibilities, may only refuse the request on reasonable business grounds. </w:t>
      </w:r>
    </w:p>
    <w:p w14:paraId="3A667F2E" w14:textId="77777777" w:rsidR="008F7B54" w:rsidRPr="002F167A" w:rsidRDefault="008F7B54" w:rsidP="00A15213">
      <w:pPr>
        <w:pStyle w:val="Heading4"/>
        <w:widowControl w:val="0"/>
        <w:ind w:left="2268" w:hanging="567"/>
      </w:pPr>
      <w:r w:rsidRPr="002F167A">
        <w:t>The Employer must not refuse the request unless the Employer has given the Employee a reasonable opportunity to discuss the request.</w:t>
      </w:r>
    </w:p>
    <w:p w14:paraId="0929E467" w14:textId="77777777" w:rsidR="008F7B54" w:rsidRPr="002F167A" w:rsidRDefault="008F7B54" w:rsidP="00A15213">
      <w:pPr>
        <w:pStyle w:val="Heading4"/>
        <w:widowControl w:val="0"/>
        <w:ind w:left="2268" w:hanging="567"/>
      </w:pPr>
      <w:r w:rsidRPr="002F167A">
        <w:t xml:space="preserve">The Employer must give a written response to the request as soon as practicable, and no later than 21 days after the request is made. The response must include the details of the reasons for any refusal. </w:t>
      </w:r>
    </w:p>
    <w:p w14:paraId="272BEAFB" w14:textId="77777777" w:rsidR="008F7B54" w:rsidRPr="002F167A" w:rsidRDefault="008F7B54" w:rsidP="00A15213">
      <w:pPr>
        <w:pStyle w:val="Heading3"/>
        <w:widowControl w:val="0"/>
        <w:ind w:left="1701" w:hanging="992"/>
        <w:rPr>
          <w:i/>
        </w:rPr>
      </w:pPr>
      <w:r w:rsidRPr="002F167A">
        <w:rPr>
          <w:i/>
        </w:rPr>
        <w:t>Total period of parental leave</w:t>
      </w:r>
    </w:p>
    <w:p w14:paraId="5AE2756D" w14:textId="77777777" w:rsidR="008F7B54" w:rsidRPr="002F167A" w:rsidRDefault="008F7B54" w:rsidP="00A15213">
      <w:pPr>
        <w:pStyle w:val="Heading4"/>
        <w:widowControl w:val="0"/>
        <w:ind w:left="2268" w:hanging="567"/>
      </w:pPr>
      <w:r w:rsidRPr="002F167A">
        <w:t xml:space="preserve">The total period of parental leave, including any extensions, must not extend beyond 24 months. </w:t>
      </w:r>
    </w:p>
    <w:p w14:paraId="3CBFB30F" w14:textId="17AA4FD1" w:rsidR="008F7B54" w:rsidRPr="002F167A" w:rsidRDefault="008F7B54" w:rsidP="00A15213">
      <w:pPr>
        <w:pStyle w:val="Heading4"/>
        <w:widowControl w:val="0"/>
        <w:ind w:left="2268" w:hanging="567"/>
      </w:pPr>
      <w:r w:rsidRPr="002F167A">
        <w:t xml:space="preserve">In the case of an employee Couple, the total period of parental leave for both parents combined, including any extensions, must not extend beyond 24 months. The Employee’s entitlement to parental leave under clause </w:t>
      </w:r>
      <w:r w:rsidRPr="002F167A">
        <w:fldChar w:fldCharType="begin"/>
      </w:r>
      <w:r w:rsidRPr="002F167A">
        <w:instrText xml:space="preserve"> REF _Ref9768207 \w \h  \* MERGEFORMAT </w:instrText>
      </w:r>
      <w:r w:rsidRPr="002F167A">
        <w:fldChar w:fldCharType="separate"/>
      </w:r>
      <w:r w:rsidR="00FA67FE">
        <w:t>37.4</w:t>
      </w:r>
      <w:r w:rsidRPr="002F167A">
        <w:fldChar w:fldCharType="end"/>
      </w:r>
      <w:r w:rsidRPr="002F167A">
        <w:t xml:space="preserve"> or </w:t>
      </w:r>
      <w:r w:rsidRPr="002F167A">
        <w:fldChar w:fldCharType="begin"/>
      </w:r>
      <w:r w:rsidRPr="002F167A">
        <w:instrText xml:space="preserve"> REF _Ref9768215 \w \h  \* MERGEFORMAT </w:instrText>
      </w:r>
      <w:r w:rsidRPr="002F167A">
        <w:fldChar w:fldCharType="separate"/>
      </w:r>
      <w:r w:rsidR="00FA67FE">
        <w:t>37.6</w:t>
      </w:r>
      <w:r w:rsidRPr="002F167A">
        <w:fldChar w:fldCharType="end"/>
      </w:r>
      <w:r w:rsidRPr="002F167A">
        <w:t xml:space="preserve"> will reduce by the period of any extension taken by a member of the couple under clause </w:t>
      </w:r>
      <w:r w:rsidRPr="002F167A">
        <w:fldChar w:fldCharType="begin"/>
      </w:r>
      <w:r w:rsidRPr="002F167A">
        <w:instrText xml:space="preserve"> REF _Ref9768425 \w \h  \* MERGEFORMAT </w:instrText>
      </w:r>
      <w:r w:rsidRPr="002F167A">
        <w:fldChar w:fldCharType="separate"/>
      </w:r>
      <w:r w:rsidR="00FA67FE">
        <w:t>37.20</w:t>
      </w:r>
      <w:r w:rsidRPr="002F167A">
        <w:fldChar w:fldCharType="end"/>
      </w:r>
      <w:r w:rsidRPr="002F167A">
        <w:t>.</w:t>
      </w:r>
    </w:p>
    <w:p w14:paraId="214525D6" w14:textId="77777777" w:rsidR="008F7B54" w:rsidRPr="002F167A" w:rsidRDefault="008F7B54" w:rsidP="00BB4D25">
      <w:pPr>
        <w:pStyle w:val="Heading2"/>
        <w:keepNext w:val="0"/>
        <w:widowControl w:val="0"/>
        <w:ind w:left="576"/>
      </w:pPr>
      <w:r w:rsidRPr="002F167A">
        <w:t>Calculation of pay for the purposes of parental leave</w:t>
      </w:r>
    </w:p>
    <w:p w14:paraId="74C93EFB" w14:textId="57E8E8DB" w:rsidR="00560405" w:rsidRPr="002F167A" w:rsidRDefault="00560405" w:rsidP="00560405">
      <w:pPr>
        <w:pStyle w:val="Heading3"/>
        <w:ind w:left="1418"/>
      </w:pPr>
      <w:bookmarkStart w:id="216" w:name="_Ref9768703"/>
      <w:r w:rsidRPr="002F167A">
        <w:t xml:space="preserve">The calculation of weekly pay for paid parental leave purposes will be based on the average number of </w:t>
      </w:r>
      <w:r w:rsidR="00EC10D3" w:rsidRPr="002F167A">
        <w:t>O</w:t>
      </w:r>
      <w:r w:rsidRPr="002F167A">
        <w:t xml:space="preserve">rdinary </w:t>
      </w:r>
      <w:r w:rsidR="00EC10D3" w:rsidRPr="002F167A">
        <w:t>H</w:t>
      </w:r>
      <w:r w:rsidRPr="002F167A">
        <w:t xml:space="preserve">ours worked by the Employee over the past </w:t>
      </w:r>
      <w:r w:rsidR="00F110B6" w:rsidRPr="002F167A">
        <w:t>six months</w:t>
      </w:r>
      <w:r w:rsidRPr="002F167A">
        <w:t>. The calculation will exclude periods of unpaid parent</w:t>
      </w:r>
      <w:bookmarkStart w:id="217" w:name="_Ref442370435"/>
      <w:r w:rsidRPr="002F167A">
        <w:t>al leave.</w:t>
      </w:r>
      <w:bookmarkEnd w:id="217"/>
    </w:p>
    <w:p w14:paraId="678224E2" w14:textId="46BA83E1" w:rsidR="00560405" w:rsidRPr="002F167A" w:rsidRDefault="00560405" w:rsidP="00560405">
      <w:pPr>
        <w:pStyle w:val="Heading3"/>
        <w:ind w:left="1418"/>
      </w:pPr>
      <w:r w:rsidRPr="002F167A">
        <w:t xml:space="preserve">The average number of weekly hours worked by the Employee, determined in accordance with clause </w:t>
      </w:r>
      <w:r w:rsidRPr="002F167A">
        <w:fldChar w:fldCharType="begin"/>
      </w:r>
      <w:r w:rsidRPr="002F167A">
        <w:instrText xml:space="preserve"> REF _Ref442370435 \w \h  \* MERGEFORMAT </w:instrText>
      </w:r>
      <w:r w:rsidRPr="002F167A">
        <w:fldChar w:fldCharType="separate"/>
      </w:r>
      <w:r w:rsidR="00FA67FE">
        <w:t>37.21.1</w:t>
      </w:r>
      <w:r w:rsidRPr="002F167A">
        <w:fldChar w:fldCharType="end"/>
      </w:r>
      <w:r w:rsidRPr="002F167A">
        <w:t xml:space="preserve"> above, will be then applied to the annual salary applicable to the Employee’s classification and salary point at the time of taking parental leave to determine the actual rate of pay whilst on parental leave.</w:t>
      </w:r>
    </w:p>
    <w:p w14:paraId="06CDDC21" w14:textId="009EA2D4" w:rsidR="00560405" w:rsidRPr="002F167A" w:rsidRDefault="00560405" w:rsidP="00560405">
      <w:pPr>
        <w:pStyle w:val="Heading3"/>
        <w:ind w:left="1418"/>
      </w:pPr>
      <w:r w:rsidRPr="002F167A">
        <w:t xml:space="preserve">Despite </w:t>
      </w:r>
      <w:r w:rsidR="00073333" w:rsidRPr="002F167A">
        <w:t>clause 37.23.3</w:t>
      </w:r>
      <w:r w:rsidRPr="002F167A">
        <w:t>, an Employee who reduces the time fraction they work to better cope during pregnancy will not have their subsequent paid parental leave reduced accordingly.</w:t>
      </w:r>
    </w:p>
    <w:bookmarkEnd w:id="216"/>
    <w:p w14:paraId="2282924A" w14:textId="77777777" w:rsidR="008F7B54" w:rsidRPr="002F167A" w:rsidRDefault="008F7B54" w:rsidP="00483838">
      <w:pPr>
        <w:pStyle w:val="Heading3"/>
        <w:widowControl w:val="0"/>
        <w:ind w:left="1418" w:hanging="709"/>
        <w:rPr>
          <w:i/>
        </w:rPr>
      </w:pPr>
      <w:r w:rsidRPr="002F167A">
        <w:rPr>
          <w:i/>
        </w:rPr>
        <w:t>Half Pay</w:t>
      </w:r>
    </w:p>
    <w:p w14:paraId="0632F27C" w14:textId="77777777" w:rsidR="008F7B54" w:rsidRPr="002F167A" w:rsidRDefault="008F7B54" w:rsidP="00483838">
      <w:pPr>
        <w:pStyle w:val="Heading3"/>
        <w:widowControl w:val="0"/>
        <w:numPr>
          <w:ilvl w:val="0"/>
          <w:numId w:val="0"/>
        </w:numPr>
        <w:ind w:left="1418"/>
      </w:pPr>
      <w:r w:rsidRPr="002F167A">
        <w:t>The Employee may elect to take any paid parental leave entitlement at half pay for a period equal to twice the period to which the Employee would otherwise be entitled.</w:t>
      </w:r>
    </w:p>
    <w:p w14:paraId="6B8D2B1A" w14:textId="77777777" w:rsidR="008F7B54" w:rsidRPr="002F167A" w:rsidRDefault="008F7B54" w:rsidP="00FF6FE9">
      <w:pPr>
        <w:pStyle w:val="Heading2"/>
        <w:widowControl w:val="0"/>
        <w:ind w:left="576"/>
      </w:pPr>
      <w:bookmarkStart w:id="218" w:name="_Ref9768428"/>
      <w:r w:rsidRPr="002F167A">
        <w:lastRenderedPageBreak/>
        <w:t>Commonwealth Paid Parental Leave</w:t>
      </w:r>
      <w:bookmarkEnd w:id="218"/>
    </w:p>
    <w:p w14:paraId="21BB7D28" w14:textId="77777777" w:rsidR="008F7B54" w:rsidRPr="002F167A" w:rsidRDefault="008F7B54" w:rsidP="00FF6FE9">
      <w:pPr>
        <w:pStyle w:val="BodyIndent1"/>
        <w:keepNext/>
        <w:widowControl w:val="0"/>
        <w:ind w:left="576"/>
      </w:pPr>
      <w:r w:rsidRPr="002F167A">
        <w:t>Paid parental leave entitlements outlined in this clause are in addition to any payments which may be available under the Commonwealth Paid Parental Leave Scheme.</w:t>
      </w:r>
    </w:p>
    <w:p w14:paraId="30BD32FC" w14:textId="77777777" w:rsidR="008F7B54" w:rsidRPr="002F167A" w:rsidRDefault="008F7B54" w:rsidP="00211223">
      <w:pPr>
        <w:pStyle w:val="Heading2"/>
        <w:widowControl w:val="0"/>
        <w:ind w:left="576"/>
      </w:pPr>
      <w:r w:rsidRPr="002F167A">
        <w:t xml:space="preserve">Returning to Work </w:t>
      </w:r>
    </w:p>
    <w:p w14:paraId="6559C403" w14:textId="77777777" w:rsidR="008F7B54" w:rsidRPr="002F167A" w:rsidRDefault="008F7B54" w:rsidP="00211223">
      <w:pPr>
        <w:pStyle w:val="Heading3"/>
        <w:keepNext/>
        <w:widowControl w:val="0"/>
        <w:ind w:left="1701" w:hanging="992"/>
        <w:rPr>
          <w:i/>
        </w:rPr>
      </w:pPr>
      <w:r w:rsidRPr="002F167A">
        <w:rPr>
          <w:i/>
        </w:rPr>
        <w:t>Returning to work early</w:t>
      </w:r>
    </w:p>
    <w:p w14:paraId="3FC19875" w14:textId="77777777" w:rsidR="008F7B54" w:rsidRPr="002F167A" w:rsidRDefault="008F7B54" w:rsidP="00A15213">
      <w:pPr>
        <w:pStyle w:val="Heading4"/>
        <w:widowControl w:val="0"/>
        <w:ind w:left="2268" w:hanging="567"/>
      </w:pPr>
      <w:r w:rsidRPr="002F167A">
        <w:t>During the period of parental leave an Employee may return to work at any time as agreed between the Employer and the Employee, provided that time does not exceed four weeks from the recommencement date desired by the Employee.</w:t>
      </w:r>
    </w:p>
    <w:p w14:paraId="01029387" w14:textId="77777777" w:rsidR="008F7B54" w:rsidRPr="002F167A" w:rsidRDefault="008F7B54" w:rsidP="00A15213">
      <w:pPr>
        <w:pStyle w:val="Heading4"/>
        <w:widowControl w:val="0"/>
        <w:ind w:left="2268" w:hanging="567"/>
      </w:pPr>
      <w:r w:rsidRPr="002F167A">
        <w:t>In the case of adoption, where the placement of an eligible child with an Employee does not proceed or continue, the Employee will notify the Employer immediately and the Employer will nominate a time not exceeding four weeks from receipt of notification for the Employee’s return to work.</w:t>
      </w:r>
    </w:p>
    <w:p w14:paraId="5AE25F68" w14:textId="77777777" w:rsidR="008F7B54" w:rsidRPr="002F167A" w:rsidRDefault="008F7B54" w:rsidP="00A15213">
      <w:pPr>
        <w:pStyle w:val="Heading3"/>
        <w:widowControl w:val="0"/>
        <w:ind w:left="1701" w:hanging="992"/>
        <w:rPr>
          <w:i/>
        </w:rPr>
      </w:pPr>
      <w:r w:rsidRPr="002F167A">
        <w:rPr>
          <w:i/>
        </w:rPr>
        <w:t>Returning to work at conclusion of leave</w:t>
      </w:r>
    </w:p>
    <w:p w14:paraId="39730FEB" w14:textId="77777777" w:rsidR="008F7B54" w:rsidRPr="002F167A" w:rsidRDefault="008F7B54" w:rsidP="00A15213">
      <w:pPr>
        <w:pStyle w:val="Heading4"/>
        <w:widowControl w:val="0"/>
        <w:ind w:left="2268" w:hanging="567"/>
      </w:pPr>
      <w:r w:rsidRPr="002F167A">
        <w:t>At least four weeks prior to the expiration of parental leave, the Employee will notify the Employer of their return to work after a period of parental leave.</w:t>
      </w:r>
    </w:p>
    <w:p w14:paraId="0E368856" w14:textId="4F098D2A" w:rsidR="008F7B54" w:rsidRPr="002F167A" w:rsidRDefault="008F7B54" w:rsidP="00A15213">
      <w:pPr>
        <w:pStyle w:val="Heading4"/>
        <w:widowControl w:val="0"/>
        <w:ind w:left="2268" w:hanging="567"/>
      </w:pPr>
      <w:r w:rsidRPr="002F167A">
        <w:t xml:space="preserve">Subject to clause </w:t>
      </w:r>
      <w:r w:rsidRPr="002F167A">
        <w:fldChar w:fldCharType="begin"/>
      </w:r>
      <w:r w:rsidRPr="002F167A">
        <w:instrText xml:space="preserve"> REF _Ref9769116 \w \h  \* MERGEFORMAT </w:instrText>
      </w:r>
      <w:r w:rsidRPr="002F167A">
        <w:fldChar w:fldCharType="separate"/>
      </w:r>
      <w:r w:rsidR="00FA67FE">
        <w:t>37.23.2(c)</w:t>
      </w:r>
      <w:r w:rsidRPr="002F167A">
        <w:fldChar w:fldCharType="end"/>
      </w:r>
      <w:r w:rsidRPr="002F167A">
        <w:t xml:space="preserve">, an Employee will be entitled to the position which they held immediately before proceeding on parental leave. In the case of an Employee transferred to a safe job pursuant to clause </w:t>
      </w:r>
      <w:r w:rsidRPr="002F167A">
        <w:fldChar w:fldCharType="begin"/>
      </w:r>
      <w:r w:rsidRPr="002F167A">
        <w:instrText xml:space="preserve"> REF _Ref9769154 \w \h  \* MERGEFORMAT </w:instrText>
      </w:r>
      <w:r w:rsidRPr="002F167A">
        <w:fldChar w:fldCharType="separate"/>
      </w:r>
      <w:r w:rsidR="00FA67FE">
        <w:t>37.12</w:t>
      </w:r>
      <w:r w:rsidRPr="002F167A">
        <w:fldChar w:fldCharType="end"/>
      </w:r>
      <w:r w:rsidRPr="002F167A">
        <w:t xml:space="preserve"> above, the Employee will be entitled to return to the position they held immediately before such transfer.</w:t>
      </w:r>
    </w:p>
    <w:p w14:paraId="5D18F62D" w14:textId="77777777" w:rsidR="008F7B54" w:rsidRPr="002F167A" w:rsidRDefault="008F7B54" w:rsidP="00A15213">
      <w:pPr>
        <w:pStyle w:val="Heading4"/>
        <w:widowControl w:val="0"/>
        <w:ind w:left="2268" w:hanging="567"/>
      </w:pPr>
      <w:bookmarkStart w:id="219" w:name="_Ref9769116"/>
      <w:r w:rsidRPr="002F167A">
        <w:t>Where such position no longer exists but there are other positions available which the Employee is qualified for and is capable of performing, the Employee will be entitled to a position as nearly comparable in status and pay to that of their former position.</w:t>
      </w:r>
      <w:bookmarkEnd w:id="219"/>
    </w:p>
    <w:p w14:paraId="21A8F943" w14:textId="77777777" w:rsidR="008F7B54" w:rsidRPr="002F167A" w:rsidRDefault="008F7B54" w:rsidP="00A15213">
      <w:pPr>
        <w:pStyle w:val="Heading3"/>
        <w:widowControl w:val="0"/>
        <w:ind w:left="1701" w:hanging="992"/>
        <w:rPr>
          <w:i/>
        </w:rPr>
      </w:pPr>
      <w:r w:rsidRPr="002F167A">
        <w:rPr>
          <w:i/>
        </w:rPr>
        <w:t>Returning to work at a reduced time fraction</w:t>
      </w:r>
    </w:p>
    <w:p w14:paraId="6A6F3BCE" w14:textId="77777777" w:rsidR="008F7B54" w:rsidRPr="002F167A" w:rsidRDefault="008F7B54" w:rsidP="00A15213">
      <w:pPr>
        <w:pStyle w:val="Heading4"/>
        <w:widowControl w:val="0"/>
        <w:ind w:left="2268" w:hanging="567"/>
      </w:pPr>
      <w:bookmarkStart w:id="220" w:name="_Ref9769202"/>
      <w:r w:rsidRPr="002F167A">
        <w:t>To assist an Employee in reconciling work and parental responsibilities, an Employee may request to return to work at a reduced time-fraction until their Child reaches school age, after which</w:t>
      </w:r>
      <w:r w:rsidR="00FD5493" w:rsidRPr="002F167A">
        <w:t xml:space="preserve"> time</w:t>
      </w:r>
      <w:r w:rsidRPr="002F167A">
        <w:t xml:space="preserve"> the Employee will</w:t>
      </w:r>
      <w:r w:rsidR="003E1AC4" w:rsidRPr="002F167A">
        <w:t xml:space="preserve"> generally</w:t>
      </w:r>
      <w:r w:rsidRPr="002F167A">
        <w:t xml:space="preserve"> resume their substantive time-fraction</w:t>
      </w:r>
      <w:r w:rsidR="003E1AC4" w:rsidRPr="002F167A">
        <w:t>, noting that this provision does not impact on an Employee's right to also make a request for a flexible working arrangement</w:t>
      </w:r>
      <w:r w:rsidRPr="002F167A">
        <w:t>.</w:t>
      </w:r>
      <w:bookmarkEnd w:id="220"/>
      <w:r w:rsidRPr="002F167A">
        <w:t xml:space="preserve"> </w:t>
      </w:r>
    </w:p>
    <w:p w14:paraId="48563E14" w14:textId="15EB0477" w:rsidR="008F7B54" w:rsidRPr="002F167A" w:rsidRDefault="008F7B54" w:rsidP="00A15213">
      <w:pPr>
        <w:pStyle w:val="Heading4"/>
        <w:widowControl w:val="0"/>
        <w:ind w:left="2268" w:hanging="567"/>
      </w:pPr>
      <w:r w:rsidRPr="002F167A">
        <w:t xml:space="preserve">Where an Employee wishes to make a request under clause </w:t>
      </w:r>
      <w:r w:rsidRPr="002F167A">
        <w:fldChar w:fldCharType="begin"/>
      </w:r>
      <w:r w:rsidRPr="002F167A">
        <w:instrText xml:space="preserve"> REF _Ref9769202 \w \h  \* MERGEFORMAT </w:instrText>
      </w:r>
      <w:r w:rsidRPr="002F167A">
        <w:fldChar w:fldCharType="separate"/>
      </w:r>
      <w:r w:rsidR="00FA67FE">
        <w:t>37.23.3(a)</w:t>
      </w:r>
      <w:r w:rsidRPr="002F167A">
        <w:fldChar w:fldCharType="end"/>
      </w:r>
      <w:r w:rsidRPr="002F167A">
        <w:t>, such a request must be made as soon as possible but no less than seven weeks prior to the date upon which the Employee is due to return to work from parental leave.</w:t>
      </w:r>
    </w:p>
    <w:p w14:paraId="2F9862DA" w14:textId="77777777" w:rsidR="008F7B54" w:rsidRPr="002F167A" w:rsidRDefault="00760887" w:rsidP="00BB4D25">
      <w:pPr>
        <w:pStyle w:val="Heading2"/>
        <w:keepNext w:val="0"/>
        <w:widowControl w:val="0"/>
        <w:ind w:left="576"/>
      </w:pPr>
      <w:r w:rsidRPr="002F167A">
        <w:t>Consultation and c</w:t>
      </w:r>
      <w:r w:rsidR="008F7B54" w:rsidRPr="002F167A">
        <w:t>ommunication during Parental Leave</w:t>
      </w:r>
    </w:p>
    <w:p w14:paraId="04151A05" w14:textId="77777777" w:rsidR="008F7B54" w:rsidRPr="002F167A" w:rsidRDefault="008F7B54" w:rsidP="00A15213">
      <w:pPr>
        <w:pStyle w:val="Heading3"/>
        <w:widowControl w:val="0"/>
        <w:ind w:left="1701" w:hanging="992"/>
      </w:pPr>
      <w:bookmarkStart w:id="221" w:name="_Ref9769282"/>
      <w:r w:rsidRPr="002F167A">
        <w:t>Where an Employee is on parental leave and a definite decision has been made to introduce significant change at the workplace, the Employer shall take reasonable steps to:</w:t>
      </w:r>
      <w:bookmarkEnd w:id="221"/>
    </w:p>
    <w:p w14:paraId="3893D69B" w14:textId="77777777" w:rsidR="008F7B54" w:rsidRPr="002F167A" w:rsidRDefault="008F7B54" w:rsidP="00A15213">
      <w:pPr>
        <w:pStyle w:val="Heading4"/>
        <w:widowControl w:val="0"/>
        <w:ind w:left="2268" w:hanging="567"/>
      </w:pPr>
      <w:r w:rsidRPr="002F167A">
        <w:t>make information available in relation to any significant effect the change will have on the status or responsibility level of the position the Employee held before commencing parental leave; and</w:t>
      </w:r>
    </w:p>
    <w:p w14:paraId="1A9CD945" w14:textId="77777777" w:rsidR="008F7B54" w:rsidRPr="002F167A" w:rsidRDefault="008F7B54" w:rsidP="00A15213">
      <w:pPr>
        <w:pStyle w:val="Heading4"/>
        <w:widowControl w:val="0"/>
        <w:ind w:left="2268" w:hanging="567"/>
      </w:pPr>
      <w:r w:rsidRPr="002F167A">
        <w:t>provide an opportunity for the Employee to discuss any significant effect the change will have on the status or responsibility level of the position the Employee held before commencing parental leave.</w:t>
      </w:r>
    </w:p>
    <w:p w14:paraId="0E47E132" w14:textId="77777777" w:rsidR="008F7B54" w:rsidRPr="002F167A" w:rsidRDefault="008F7B54" w:rsidP="00A15213">
      <w:pPr>
        <w:pStyle w:val="Heading3"/>
        <w:widowControl w:val="0"/>
        <w:ind w:left="1701" w:hanging="992"/>
      </w:pPr>
      <w:r w:rsidRPr="002F167A">
        <w:t xml:space="preserve">The Employee shall take reasonable steps to inform the Employer about any significant matter </w:t>
      </w:r>
      <w:r w:rsidRPr="002F167A">
        <w:lastRenderedPageBreak/>
        <w:t>that will affect the Employee’s decision regarding the duration of parental leave to be taken, whether the Employee intends to return to work and whether the Employee intends to request to return to work on a part time basis.</w:t>
      </w:r>
    </w:p>
    <w:p w14:paraId="7696E652" w14:textId="33116499" w:rsidR="008F7B54" w:rsidRPr="002F167A" w:rsidRDefault="008F7B54" w:rsidP="00A15213">
      <w:pPr>
        <w:pStyle w:val="Heading3"/>
        <w:widowControl w:val="0"/>
        <w:ind w:left="1701" w:hanging="992"/>
      </w:pPr>
      <w:r w:rsidRPr="002F167A">
        <w:t xml:space="preserve">The Employee shall also notify the Employer of changes of address or other contact details which might affect the Employer’s capacity to comply with clause </w:t>
      </w:r>
      <w:r w:rsidRPr="002F167A">
        <w:fldChar w:fldCharType="begin"/>
      </w:r>
      <w:r w:rsidRPr="002F167A">
        <w:instrText xml:space="preserve"> REF _Ref9769282 \w \h  \* MERGEFORMAT </w:instrText>
      </w:r>
      <w:r w:rsidRPr="002F167A">
        <w:fldChar w:fldCharType="separate"/>
      </w:r>
      <w:r w:rsidR="00FA67FE">
        <w:t>37.24.1</w:t>
      </w:r>
      <w:r w:rsidRPr="002F167A">
        <w:fldChar w:fldCharType="end"/>
      </w:r>
      <w:r w:rsidRPr="002F167A">
        <w:t>.</w:t>
      </w:r>
    </w:p>
    <w:p w14:paraId="160EC99C" w14:textId="77777777" w:rsidR="008F7B54" w:rsidRPr="002F167A" w:rsidRDefault="008F7B54" w:rsidP="00BB4D25">
      <w:pPr>
        <w:pStyle w:val="Heading2"/>
        <w:keepNext w:val="0"/>
        <w:widowControl w:val="0"/>
        <w:ind w:left="576"/>
      </w:pPr>
      <w:r w:rsidRPr="002F167A">
        <w:t>Extended Family Leave</w:t>
      </w:r>
    </w:p>
    <w:p w14:paraId="505915DA" w14:textId="77777777" w:rsidR="008F7B54" w:rsidRPr="002F167A" w:rsidRDefault="008F7B54" w:rsidP="00A15213">
      <w:pPr>
        <w:pStyle w:val="Heading3"/>
        <w:widowControl w:val="0"/>
        <w:ind w:left="1701" w:hanging="992"/>
      </w:pPr>
      <w:r w:rsidRPr="002F167A">
        <w:t>An Employee who is the Primary Caregiver and has exhausted all parental leave entitlements may apply for unpaid Extended Family Leave as a continuous extension to their parental leave taken in accordance with this clause. The total amount of leave, inclusive of parental leave taken in accordance with this clause cannot exceed seven years.</w:t>
      </w:r>
    </w:p>
    <w:p w14:paraId="04A81E2C" w14:textId="77777777" w:rsidR="008F7B54" w:rsidRPr="002F167A" w:rsidRDefault="008F7B54" w:rsidP="00A15213">
      <w:pPr>
        <w:pStyle w:val="Heading3"/>
        <w:widowControl w:val="0"/>
        <w:ind w:left="1701" w:hanging="992"/>
      </w:pPr>
      <w:r w:rsidRPr="002F167A">
        <w:t>The Employee must make an application for Extended Family Leave each year.</w:t>
      </w:r>
    </w:p>
    <w:p w14:paraId="409A2685" w14:textId="77777777" w:rsidR="008F7B54" w:rsidRPr="002F167A" w:rsidRDefault="008F7B54" w:rsidP="00A15213">
      <w:pPr>
        <w:pStyle w:val="Heading3"/>
        <w:widowControl w:val="0"/>
        <w:ind w:left="1701" w:hanging="992"/>
      </w:pPr>
      <w:r w:rsidRPr="002F167A">
        <w:t>An Employee will not be entitled to paid parental leave whilst on Extended Family leave.</w:t>
      </w:r>
    </w:p>
    <w:p w14:paraId="74C4A06B" w14:textId="77777777" w:rsidR="008F7B54" w:rsidRPr="002F167A" w:rsidRDefault="008F7B54" w:rsidP="00A15213">
      <w:pPr>
        <w:pStyle w:val="Heading3"/>
        <w:widowControl w:val="0"/>
        <w:ind w:left="1701" w:hanging="992"/>
      </w:pPr>
      <w:r w:rsidRPr="002F167A">
        <w:t>Upon return to work the Employer may reallocate the Employee to other duties.</w:t>
      </w:r>
    </w:p>
    <w:p w14:paraId="364B1C7D" w14:textId="77777777" w:rsidR="008F7B54" w:rsidRPr="002F167A" w:rsidRDefault="008F7B54" w:rsidP="00BB4D25">
      <w:pPr>
        <w:pStyle w:val="Heading2"/>
        <w:keepNext w:val="0"/>
        <w:widowControl w:val="0"/>
        <w:ind w:left="576"/>
      </w:pPr>
      <w:r w:rsidRPr="002F167A">
        <w:t>Replacement Employees</w:t>
      </w:r>
    </w:p>
    <w:p w14:paraId="7A90A55F" w14:textId="77777777" w:rsidR="008F7B54" w:rsidRPr="002F167A" w:rsidRDefault="008F7B54" w:rsidP="00A15213">
      <w:pPr>
        <w:pStyle w:val="Heading3"/>
        <w:widowControl w:val="0"/>
        <w:ind w:left="1701" w:hanging="992"/>
      </w:pPr>
      <w:r w:rsidRPr="002F167A">
        <w:t>A replacement Employee is an Employee specifically engaged or temporarily acting on higher duties or transferred, as a result of an Employee proceeding on parental leave.</w:t>
      </w:r>
    </w:p>
    <w:p w14:paraId="1A253609" w14:textId="77777777" w:rsidR="008F7B54" w:rsidRPr="002F167A" w:rsidRDefault="008F7B54" w:rsidP="00A15213">
      <w:pPr>
        <w:pStyle w:val="Heading3"/>
        <w:widowControl w:val="0"/>
        <w:ind w:left="1701" w:hanging="992"/>
      </w:pPr>
      <w:r w:rsidRPr="002F167A">
        <w:t>Before an Employer engages a replacement Employee the Employer must inform that person of the temporary nature of the employment and of the rights of the Employee who is being replaced.</w:t>
      </w:r>
    </w:p>
    <w:p w14:paraId="2096A8F3" w14:textId="77777777" w:rsidR="008F7B54" w:rsidRPr="002F167A" w:rsidRDefault="008F7B54" w:rsidP="00BB4D25">
      <w:pPr>
        <w:pStyle w:val="Heading2"/>
        <w:keepNext w:val="0"/>
        <w:widowControl w:val="0"/>
        <w:ind w:left="576"/>
      </w:pPr>
      <w:r w:rsidRPr="002F167A">
        <w:t>Casual Employees</w:t>
      </w:r>
    </w:p>
    <w:p w14:paraId="4EDC3629" w14:textId="77777777" w:rsidR="008F7B54" w:rsidRPr="002F167A" w:rsidRDefault="008F7B54" w:rsidP="00BB4D25">
      <w:pPr>
        <w:pStyle w:val="Heading2"/>
        <w:keepNext w:val="0"/>
        <w:widowControl w:val="0"/>
        <w:numPr>
          <w:ilvl w:val="0"/>
          <w:numId w:val="0"/>
        </w:numPr>
        <w:ind w:left="576"/>
        <w:rPr>
          <w:b w:val="0"/>
        </w:rPr>
      </w:pPr>
      <w:r w:rsidRPr="002F167A">
        <w:rPr>
          <w:b w:val="0"/>
        </w:rPr>
        <w:t>The Employer must not fail to re-engage a casual Employee because the Employee has accessed parental leave in accordance with this clause. The rights of the Employer in relation to engagement and re engagement of casual Employees are not affected, other than in accordance with this clause.</w:t>
      </w:r>
    </w:p>
    <w:p w14:paraId="7116B276" w14:textId="77777777" w:rsidR="005C375A" w:rsidRPr="002F167A" w:rsidRDefault="00FD545C" w:rsidP="00FF6FE9">
      <w:pPr>
        <w:pStyle w:val="Heading2"/>
        <w:ind w:left="567" w:hanging="567"/>
      </w:pPr>
      <w:r w:rsidRPr="002F167A">
        <w:t>Assisted Reproductive Leave</w:t>
      </w:r>
    </w:p>
    <w:p w14:paraId="0EC94478" w14:textId="38875386" w:rsidR="00FD545C" w:rsidRPr="002F167A" w:rsidRDefault="00FD545C" w:rsidP="00FF6FE9">
      <w:pPr>
        <w:pStyle w:val="Heading3"/>
        <w:ind w:left="1701" w:hanging="1145"/>
      </w:pPr>
      <w:r w:rsidRPr="002F167A">
        <w:t>A Full-time or Part-time Employee who is undergoing assisted reproductive treatment is entitled to 40 hours of paid leave per year</w:t>
      </w:r>
      <w:r w:rsidR="00126076" w:rsidRPr="002F167A">
        <w:t xml:space="preserve"> </w:t>
      </w:r>
      <w:r w:rsidRPr="002F167A">
        <w:t>to attend appointments associated with the treatment.</w:t>
      </w:r>
      <w:r w:rsidR="007405F1" w:rsidRPr="002F167A">
        <w:t xml:space="preserve"> </w:t>
      </w:r>
    </w:p>
    <w:p w14:paraId="5A545CC6" w14:textId="3A9C18D1" w:rsidR="00FD545C" w:rsidRPr="002F167A" w:rsidRDefault="00FD545C" w:rsidP="00FF6FE9">
      <w:pPr>
        <w:pStyle w:val="Heading3"/>
        <w:ind w:left="1701" w:hanging="1145"/>
      </w:pPr>
      <w:r w:rsidRPr="002F167A">
        <w:t>A Full-time or Part-time Employee whose partner is undergoing assisted reproductive treatment is entitled to 20 hours of paid leave per year to attend appointments.</w:t>
      </w:r>
      <w:r w:rsidR="007405F1" w:rsidRPr="002F167A">
        <w:t xml:space="preserve"> </w:t>
      </w:r>
    </w:p>
    <w:p w14:paraId="71780612" w14:textId="77777777" w:rsidR="00FD545C" w:rsidRPr="002F167A" w:rsidRDefault="00FD545C" w:rsidP="00FF6FE9">
      <w:pPr>
        <w:pStyle w:val="Heading3"/>
        <w:ind w:left="1701" w:hanging="1145"/>
      </w:pPr>
      <w:r w:rsidRPr="002F167A">
        <w:t>Appropriate evidence of an appointment may be requested from Employees accessing the above entitlements.</w:t>
      </w:r>
    </w:p>
    <w:p w14:paraId="248DE131" w14:textId="77777777" w:rsidR="005873C7" w:rsidRPr="002F167A" w:rsidRDefault="00822B13" w:rsidP="00FF6FE9">
      <w:pPr>
        <w:pStyle w:val="Heading1"/>
        <w:widowControl w:val="0"/>
        <w:ind w:left="709" w:hanging="709"/>
      </w:pPr>
      <w:bookmarkStart w:id="222" w:name="_Ref433192488"/>
      <w:bookmarkStart w:id="223" w:name="_Toc163655705"/>
      <w:bookmarkStart w:id="224" w:name="_Toc170728814"/>
      <w:r w:rsidRPr="002F167A">
        <w:t>Compassionate L</w:t>
      </w:r>
      <w:r w:rsidR="00980C31" w:rsidRPr="002F167A">
        <w:t>eave</w:t>
      </w:r>
      <w:bookmarkEnd w:id="222"/>
      <w:bookmarkEnd w:id="223"/>
      <w:bookmarkEnd w:id="224"/>
    </w:p>
    <w:p w14:paraId="7204E9FE" w14:textId="13510AE9" w:rsidR="000E7414" w:rsidRPr="002F167A" w:rsidRDefault="00980C31" w:rsidP="00FF6FE9">
      <w:pPr>
        <w:pStyle w:val="Heading2"/>
        <w:ind w:left="709" w:hanging="709"/>
      </w:pPr>
      <w:bookmarkStart w:id="225" w:name="_Ref170316285"/>
      <w:r w:rsidRPr="002F167A">
        <w:rPr>
          <w:b w:val="0"/>
        </w:rPr>
        <w:t xml:space="preserve">An </w:t>
      </w:r>
      <w:r w:rsidR="008D620F" w:rsidRPr="002F167A">
        <w:rPr>
          <w:b w:val="0"/>
        </w:rPr>
        <w:t>E</w:t>
      </w:r>
      <w:r w:rsidRPr="002F167A">
        <w:rPr>
          <w:b w:val="0"/>
        </w:rPr>
        <w:t xml:space="preserve">mployee (other than a casual </w:t>
      </w:r>
      <w:r w:rsidR="008D620F" w:rsidRPr="002F167A">
        <w:rPr>
          <w:b w:val="0"/>
        </w:rPr>
        <w:t>E</w:t>
      </w:r>
      <w:r w:rsidRPr="002F167A">
        <w:rPr>
          <w:b w:val="0"/>
        </w:rPr>
        <w:t xml:space="preserve">mployee) shall be entitled to a maximum of four shifts paid leave on each occasion a member of the </w:t>
      </w:r>
      <w:r w:rsidR="008D620F" w:rsidRPr="002F167A">
        <w:rPr>
          <w:b w:val="0"/>
        </w:rPr>
        <w:t>E</w:t>
      </w:r>
      <w:r w:rsidRPr="002F167A">
        <w:rPr>
          <w:b w:val="0"/>
        </w:rPr>
        <w:t xml:space="preserve">mployee’s </w:t>
      </w:r>
      <w:r w:rsidR="007477CA" w:rsidRPr="002F167A">
        <w:rPr>
          <w:b w:val="0"/>
        </w:rPr>
        <w:t>I</w:t>
      </w:r>
      <w:r w:rsidRPr="002F167A">
        <w:rPr>
          <w:b w:val="0"/>
        </w:rPr>
        <w:t xml:space="preserve">mmediate </w:t>
      </w:r>
      <w:r w:rsidR="007477CA" w:rsidRPr="002F167A">
        <w:rPr>
          <w:b w:val="0"/>
        </w:rPr>
        <w:t>F</w:t>
      </w:r>
      <w:r w:rsidRPr="002F167A">
        <w:rPr>
          <w:b w:val="0"/>
        </w:rPr>
        <w:t xml:space="preserve">amily or a member of the </w:t>
      </w:r>
      <w:r w:rsidR="008D620F" w:rsidRPr="002F167A">
        <w:rPr>
          <w:b w:val="0"/>
        </w:rPr>
        <w:t>E</w:t>
      </w:r>
      <w:r w:rsidRPr="002F167A">
        <w:rPr>
          <w:b w:val="0"/>
        </w:rPr>
        <w:t>mployee’s household:</w:t>
      </w:r>
      <w:bookmarkEnd w:id="225"/>
    </w:p>
    <w:p w14:paraId="4191A345" w14:textId="271C5062" w:rsidR="006F0798" w:rsidRPr="002F167A" w:rsidRDefault="006F0798" w:rsidP="00A15213">
      <w:pPr>
        <w:pStyle w:val="Heading3"/>
        <w:widowControl w:val="0"/>
        <w:ind w:left="1701" w:hanging="992"/>
      </w:pPr>
      <w:r w:rsidRPr="002F167A">
        <w:t xml:space="preserve">contracts or </w:t>
      </w:r>
      <w:r w:rsidR="00C73955" w:rsidRPr="002F167A">
        <w:t>develops a personal illness</w:t>
      </w:r>
      <w:r w:rsidRPr="002F167A">
        <w:t xml:space="preserve"> that poses a serious threat to </w:t>
      </w:r>
      <w:r w:rsidR="007024E9" w:rsidRPr="002F167A">
        <w:t>their</w:t>
      </w:r>
      <w:r w:rsidRPr="002F167A">
        <w:t xml:space="preserve"> life;</w:t>
      </w:r>
    </w:p>
    <w:p w14:paraId="0B315A6C" w14:textId="04447AE0" w:rsidR="006F0798" w:rsidRPr="002F167A" w:rsidRDefault="006F0798" w:rsidP="00A15213">
      <w:pPr>
        <w:pStyle w:val="Heading3"/>
        <w:widowControl w:val="0"/>
        <w:ind w:left="1701" w:hanging="992"/>
      </w:pPr>
      <w:r w:rsidRPr="002F167A">
        <w:t xml:space="preserve">sustains a personal injury that poses a serious threat to </w:t>
      </w:r>
      <w:r w:rsidR="007024E9" w:rsidRPr="002F167A">
        <w:t>their</w:t>
      </w:r>
      <w:r w:rsidRPr="002F167A">
        <w:t xml:space="preserve"> life; or</w:t>
      </w:r>
    </w:p>
    <w:p w14:paraId="7F66983A" w14:textId="77777777" w:rsidR="000E7414" w:rsidRPr="002F167A" w:rsidRDefault="006F0798" w:rsidP="00A15213">
      <w:pPr>
        <w:pStyle w:val="Heading3"/>
        <w:widowControl w:val="0"/>
        <w:ind w:left="1701" w:hanging="992"/>
      </w:pPr>
      <w:r w:rsidRPr="002F167A">
        <w:lastRenderedPageBreak/>
        <w:t>dies.</w:t>
      </w:r>
    </w:p>
    <w:p w14:paraId="1DEAF5B7" w14:textId="522A8A7D" w:rsidR="00224A6D" w:rsidRPr="002F167A" w:rsidRDefault="00224A6D" w:rsidP="00A15213">
      <w:pPr>
        <w:pStyle w:val="Heading2"/>
        <w:keepNext w:val="0"/>
        <w:ind w:left="709" w:hanging="709"/>
        <w:rPr>
          <w:b w:val="0"/>
          <w:bCs/>
        </w:rPr>
      </w:pPr>
      <w:r w:rsidRPr="002F167A">
        <w:rPr>
          <w:b w:val="0"/>
          <w:bCs/>
        </w:rPr>
        <w:t xml:space="preserve">An Employee (other than a casual Employee) shall be entitled to a maximum of </w:t>
      </w:r>
      <w:r w:rsidR="009A0583" w:rsidRPr="002F167A">
        <w:rPr>
          <w:b w:val="0"/>
          <w:bCs/>
        </w:rPr>
        <w:t>four</w:t>
      </w:r>
      <w:r w:rsidRPr="002F167A">
        <w:rPr>
          <w:b w:val="0"/>
          <w:bCs/>
        </w:rPr>
        <w:t xml:space="preserve"> shifts paid leave on each occasion when:</w:t>
      </w:r>
    </w:p>
    <w:p w14:paraId="59E11EB5" w14:textId="77777777" w:rsidR="00224A6D" w:rsidRPr="002F167A" w:rsidRDefault="00224A6D" w:rsidP="009F3CE8">
      <w:pPr>
        <w:pStyle w:val="Heading3"/>
        <w:ind w:left="1418"/>
      </w:pPr>
      <w:r w:rsidRPr="002F167A">
        <w:t>a child is stillborn, where the child would have be</w:t>
      </w:r>
      <w:r w:rsidR="00965AB3" w:rsidRPr="002F167A">
        <w:t>e</w:t>
      </w:r>
      <w:r w:rsidRPr="002F167A">
        <w:t xml:space="preserve">n a member of the Employee's </w:t>
      </w:r>
      <w:r w:rsidR="003E345A" w:rsidRPr="002F167A">
        <w:t>I</w:t>
      </w:r>
      <w:r w:rsidRPr="002F167A">
        <w:t xml:space="preserve">mmediate </w:t>
      </w:r>
      <w:r w:rsidR="003E345A" w:rsidRPr="002F167A">
        <w:t>F</w:t>
      </w:r>
      <w:r w:rsidRPr="002F167A">
        <w:t>amily, or a member of the Employee's household, if the child had been born alive; or</w:t>
      </w:r>
    </w:p>
    <w:p w14:paraId="2C63EC8F" w14:textId="450FB035" w:rsidR="00224A6D" w:rsidRPr="002F167A" w:rsidRDefault="00224A6D" w:rsidP="00FF6FE9">
      <w:pPr>
        <w:pStyle w:val="Heading3"/>
        <w:ind w:left="1418"/>
      </w:pPr>
      <w:r w:rsidRPr="002F167A">
        <w:t xml:space="preserve">the Employee, or the Employee's current spouse or de facto partner has a </w:t>
      </w:r>
      <w:r w:rsidR="00CA7831" w:rsidRPr="002F167A">
        <w:t xml:space="preserve">loss of pregnancy </w:t>
      </w:r>
      <w:r w:rsidRPr="002F167A">
        <w:t>(i.e. the pregnancy terminates during the first 20 weeks of pregnancy).</w:t>
      </w:r>
    </w:p>
    <w:p w14:paraId="1076E585" w14:textId="77777777" w:rsidR="00FD545C" w:rsidRPr="002F167A" w:rsidRDefault="00FD545C" w:rsidP="00A15213">
      <w:pPr>
        <w:pStyle w:val="Heading2"/>
        <w:keepNext w:val="0"/>
        <w:ind w:left="709" w:hanging="709"/>
        <w:rPr>
          <w:b w:val="0"/>
          <w:bCs/>
        </w:rPr>
      </w:pPr>
      <w:bookmarkStart w:id="226" w:name="_Ref170316287"/>
      <w:r w:rsidRPr="002F167A">
        <w:rPr>
          <w:b w:val="0"/>
          <w:bCs/>
        </w:rPr>
        <w:t>An Employee (other than a casual Employee) shall be entitled to a maximum of one shift paid leave on each occasion an aunt or uncle:</w:t>
      </w:r>
      <w:bookmarkEnd w:id="226"/>
    </w:p>
    <w:p w14:paraId="3C4FE24E" w14:textId="22AEA2AE" w:rsidR="00FD545C" w:rsidRPr="002F167A" w:rsidRDefault="00FD545C" w:rsidP="00FF6FE9">
      <w:pPr>
        <w:pStyle w:val="Heading3"/>
        <w:ind w:left="1701" w:hanging="1003"/>
      </w:pPr>
      <w:r w:rsidRPr="002F167A">
        <w:t xml:space="preserve">contracts or develops a personal illness that poses a serious threat to </w:t>
      </w:r>
      <w:r w:rsidR="007024E9" w:rsidRPr="002F167A">
        <w:t>their</w:t>
      </w:r>
      <w:r w:rsidRPr="002F167A">
        <w:t xml:space="preserve"> life;</w:t>
      </w:r>
    </w:p>
    <w:p w14:paraId="5FA98CA5" w14:textId="20A3BA3D" w:rsidR="00FD545C" w:rsidRPr="002F167A" w:rsidRDefault="00FD545C" w:rsidP="00FF6FE9">
      <w:pPr>
        <w:pStyle w:val="Heading3"/>
        <w:ind w:left="1843" w:hanging="1145"/>
      </w:pPr>
      <w:r w:rsidRPr="002F167A">
        <w:t xml:space="preserve">sustains a personal injury that poses a serious threat to </w:t>
      </w:r>
      <w:r w:rsidR="007024E9" w:rsidRPr="002F167A">
        <w:t>their</w:t>
      </w:r>
      <w:r w:rsidRPr="002F167A">
        <w:t xml:space="preserve"> life; or</w:t>
      </w:r>
    </w:p>
    <w:p w14:paraId="06858CA2" w14:textId="77777777" w:rsidR="00FD545C" w:rsidRPr="002F167A" w:rsidRDefault="00FD545C" w:rsidP="00FF6FE9">
      <w:pPr>
        <w:pStyle w:val="Heading3"/>
        <w:ind w:left="1843" w:hanging="1145"/>
      </w:pPr>
      <w:r w:rsidRPr="002F167A">
        <w:t>dies.</w:t>
      </w:r>
    </w:p>
    <w:p w14:paraId="4C70CB8A" w14:textId="6B204A01" w:rsidR="00BB260E" w:rsidRPr="002F167A" w:rsidRDefault="006F0798" w:rsidP="00A15213">
      <w:pPr>
        <w:pStyle w:val="Heading2"/>
        <w:keepNext w:val="0"/>
        <w:ind w:left="709" w:hanging="709"/>
      </w:pPr>
      <w:r w:rsidRPr="002F167A">
        <w:rPr>
          <w:b w:val="0"/>
        </w:rPr>
        <w:t xml:space="preserve">If requested by </w:t>
      </w:r>
      <w:r w:rsidR="007D118C">
        <w:rPr>
          <w:b w:val="0"/>
        </w:rPr>
        <w:t>TZV</w:t>
      </w:r>
      <w:r w:rsidRPr="002F167A">
        <w:rPr>
          <w:b w:val="0"/>
        </w:rPr>
        <w:t xml:space="preserve">, the Employee </w:t>
      </w:r>
      <w:r w:rsidR="00094890" w:rsidRPr="002F167A">
        <w:rPr>
          <w:b w:val="0"/>
        </w:rPr>
        <w:t>must</w:t>
      </w:r>
      <w:r w:rsidRPr="002F167A">
        <w:rPr>
          <w:b w:val="0"/>
        </w:rPr>
        <w:t xml:space="preserve"> provide evidence (including</w:t>
      </w:r>
      <w:r w:rsidR="00094890" w:rsidRPr="002F167A">
        <w:rPr>
          <w:b w:val="0"/>
        </w:rPr>
        <w:t xml:space="preserve"> a </w:t>
      </w:r>
      <w:r w:rsidRPr="002F167A">
        <w:rPr>
          <w:b w:val="0"/>
        </w:rPr>
        <w:t>death notice, medical certificate or statutory declaration) that the leave is taken for the specified purpose.</w:t>
      </w:r>
    </w:p>
    <w:p w14:paraId="3821EE0B" w14:textId="73784FB9" w:rsidR="0088242A" w:rsidRPr="002F167A" w:rsidRDefault="0088242A" w:rsidP="00A15213">
      <w:pPr>
        <w:pStyle w:val="Heading2"/>
        <w:keepNext w:val="0"/>
        <w:ind w:left="709" w:hanging="709"/>
      </w:pPr>
      <w:r w:rsidRPr="002F167A">
        <w:rPr>
          <w:b w:val="0"/>
        </w:rPr>
        <w:t>Leave without pay may also be granted, in addition, in special circumstances.</w:t>
      </w:r>
    </w:p>
    <w:p w14:paraId="08B5F025" w14:textId="4389A303" w:rsidR="00E3293B" w:rsidRPr="002F167A" w:rsidRDefault="0088242A" w:rsidP="00A15213">
      <w:pPr>
        <w:pStyle w:val="Heading2"/>
        <w:keepNext w:val="0"/>
        <w:ind w:left="709" w:hanging="709"/>
      </w:pPr>
      <w:r w:rsidRPr="002F167A">
        <w:rPr>
          <w:b w:val="0"/>
        </w:rPr>
        <w:t xml:space="preserve">Casual </w:t>
      </w:r>
      <w:r w:rsidR="00CB4AEB" w:rsidRPr="002F167A">
        <w:rPr>
          <w:b w:val="0"/>
        </w:rPr>
        <w:t>E</w:t>
      </w:r>
      <w:r w:rsidRPr="002F167A">
        <w:rPr>
          <w:b w:val="0"/>
        </w:rPr>
        <w:t>mployees are only entitled to compassionate leave without pay</w:t>
      </w:r>
      <w:r w:rsidR="00A67C5A" w:rsidRPr="002F167A">
        <w:t xml:space="preserve"> </w:t>
      </w:r>
      <w:r w:rsidR="00A67C5A" w:rsidRPr="002F167A">
        <w:rPr>
          <w:b w:val="0"/>
        </w:rPr>
        <w:t xml:space="preserve">in the circumstances outlined at clauses </w:t>
      </w:r>
      <w:r w:rsidR="00A67C5A" w:rsidRPr="002F167A">
        <w:rPr>
          <w:b w:val="0"/>
        </w:rPr>
        <w:fldChar w:fldCharType="begin"/>
      </w:r>
      <w:r w:rsidR="00A67C5A" w:rsidRPr="002F167A">
        <w:rPr>
          <w:b w:val="0"/>
        </w:rPr>
        <w:instrText xml:space="preserve"> REF _Ref170316285 \w \h  \* MERGEFORMAT </w:instrText>
      </w:r>
      <w:r w:rsidR="00A67C5A" w:rsidRPr="002F167A">
        <w:rPr>
          <w:b w:val="0"/>
        </w:rPr>
      </w:r>
      <w:r w:rsidR="00A67C5A" w:rsidRPr="002F167A">
        <w:rPr>
          <w:b w:val="0"/>
        </w:rPr>
        <w:fldChar w:fldCharType="separate"/>
      </w:r>
      <w:r w:rsidR="00FA67FE">
        <w:rPr>
          <w:b w:val="0"/>
        </w:rPr>
        <w:t>38.1</w:t>
      </w:r>
      <w:r w:rsidR="00A67C5A" w:rsidRPr="002F167A">
        <w:rPr>
          <w:b w:val="0"/>
        </w:rPr>
        <w:fldChar w:fldCharType="end"/>
      </w:r>
      <w:r w:rsidR="00A67C5A" w:rsidRPr="002F167A">
        <w:rPr>
          <w:b w:val="0"/>
        </w:rPr>
        <w:t>-</w:t>
      </w:r>
      <w:r w:rsidR="00A67C5A" w:rsidRPr="002F167A">
        <w:rPr>
          <w:b w:val="0"/>
        </w:rPr>
        <w:fldChar w:fldCharType="begin"/>
      </w:r>
      <w:r w:rsidR="00A67C5A" w:rsidRPr="002F167A">
        <w:rPr>
          <w:b w:val="0"/>
        </w:rPr>
        <w:instrText xml:space="preserve"> REF _Ref170316287 \w \h  \* MERGEFORMAT </w:instrText>
      </w:r>
      <w:r w:rsidR="00A67C5A" w:rsidRPr="002F167A">
        <w:rPr>
          <w:b w:val="0"/>
        </w:rPr>
      </w:r>
      <w:r w:rsidR="00A67C5A" w:rsidRPr="002F167A">
        <w:rPr>
          <w:b w:val="0"/>
        </w:rPr>
        <w:fldChar w:fldCharType="separate"/>
      </w:r>
      <w:r w:rsidR="00FA67FE">
        <w:rPr>
          <w:b w:val="0"/>
        </w:rPr>
        <w:t>38.3</w:t>
      </w:r>
      <w:r w:rsidR="00A67C5A" w:rsidRPr="002F167A">
        <w:rPr>
          <w:b w:val="0"/>
        </w:rPr>
        <w:fldChar w:fldCharType="end"/>
      </w:r>
      <w:r w:rsidR="00A67C5A" w:rsidRPr="002F167A">
        <w:rPr>
          <w:b w:val="0"/>
        </w:rPr>
        <w:t xml:space="preserve"> above</w:t>
      </w:r>
      <w:r w:rsidRPr="002F167A">
        <w:rPr>
          <w:b w:val="0"/>
        </w:rPr>
        <w:t>.</w:t>
      </w:r>
    </w:p>
    <w:p w14:paraId="46CA6E3E" w14:textId="07BB0031" w:rsidR="00822B13" w:rsidRPr="002F167A" w:rsidRDefault="0088242A" w:rsidP="00A15213">
      <w:pPr>
        <w:pStyle w:val="Heading2"/>
        <w:keepNext w:val="0"/>
        <w:ind w:left="709" w:hanging="709"/>
      </w:pPr>
      <w:r w:rsidRPr="002F167A">
        <w:rPr>
          <w:b w:val="0"/>
        </w:rPr>
        <w:t xml:space="preserve">At the discretion of </w:t>
      </w:r>
      <w:r w:rsidR="00746EFA" w:rsidRPr="002F167A">
        <w:rPr>
          <w:b w:val="0"/>
        </w:rPr>
        <w:t xml:space="preserve">an </w:t>
      </w:r>
      <w:r w:rsidR="003926BD" w:rsidRPr="002F167A">
        <w:rPr>
          <w:b w:val="0"/>
          <w:bCs/>
        </w:rPr>
        <w:t>A</w:t>
      </w:r>
      <w:r w:rsidR="00746EFA" w:rsidRPr="002F167A">
        <w:rPr>
          <w:b w:val="0"/>
          <w:bCs/>
        </w:rPr>
        <w:t xml:space="preserve">ppropriately </w:t>
      </w:r>
      <w:r w:rsidR="003926BD" w:rsidRPr="002F167A">
        <w:rPr>
          <w:b w:val="0"/>
          <w:bCs/>
        </w:rPr>
        <w:t>A</w:t>
      </w:r>
      <w:r w:rsidR="00746EFA" w:rsidRPr="002F167A">
        <w:rPr>
          <w:b w:val="0"/>
          <w:bCs/>
        </w:rPr>
        <w:t xml:space="preserve">uthorised </w:t>
      </w:r>
      <w:r w:rsidR="003926BD" w:rsidRPr="002F167A">
        <w:rPr>
          <w:b w:val="0"/>
          <w:bCs/>
        </w:rPr>
        <w:t>O</w:t>
      </w:r>
      <w:r w:rsidR="00746EFA" w:rsidRPr="002F167A">
        <w:rPr>
          <w:b w:val="0"/>
          <w:bCs/>
        </w:rPr>
        <w:t xml:space="preserve">fficer of </w:t>
      </w:r>
      <w:r w:rsidR="007D118C">
        <w:rPr>
          <w:b w:val="0"/>
          <w:bCs/>
        </w:rPr>
        <w:t>TZV</w:t>
      </w:r>
      <w:r w:rsidR="008A3232" w:rsidRPr="002F167A">
        <w:rPr>
          <w:b w:val="0"/>
        </w:rPr>
        <w:t>, compassionate l</w:t>
      </w:r>
      <w:r w:rsidRPr="002F167A">
        <w:rPr>
          <w:b w:val="0"/>
        </w:rPr>
        <w:t>eave may be granted for family members who do not</w:t>
      </w:r>
      <w:r w:rsidR="008A3232" w:rsidRPr="002F167A">
        <w:rPr>
          <w:b w:val="0"/>
        </w:rPr>
        <w:t xml:space="preserve"> fall within the definition of </w:t>
      </w:r>
      <w:r w:rsidR="007477CA" w:rsidRPr="002F167A">
        <w:rPr>
          <w:b w:val="0"/>
        </w:rPr>
        <w:t>I</w:t>
      </w:r>
      <w:r w:rsidRPr="002F167A">
        <w:rPr>
          <w:b w:val="0"/>
        </w:rPr>
        <w:t xml:space="preserve">mmediate </w:t>
      </w:r>
      <w:r w:rsidR="007477CA" w:rsidRPr="002F167A">
        <w:rPr>
          <w:b w:val="0"/>
        </w:rPr>
        <w:t>F</w:t>
      </w:r>
      <w:r w:rsidRPr="002F167A">
        <w:rPr>
          <w:b w:val="0"/>
        </w:rPr>
        <w:t>amily outlined above.</w:t>
      </w:r>
    </w:p>
    <w:p w14:paraId="5EF42035" w14:textId="77777777" w:rsidR="0088242A" w:rsidRPr="002F167A" w:rsidRDefault="0088242A" w:rsidP="00BB4D25">
      <w:pPr>
        <w:pStyle w:val="Heading1"/>
        <w:keepNext w:val="0"/>
        <w:widowControl w:val="0"/>
        <w:ind w:left="709" w:hanging="709"/>
      </w:pPr>
      <w:bookmarkStart w:id="227" w:name="_Toc17631263"/>
      <w:bookmarkStart w:id="228" w:name="_Ref17626732"/>
      <w:bookmarkStart w:id="229" w:name="_Toc163655706"/>
      <w:bookmarkStart w:id="230" w:name="_Toc170728815"/>
      <w:bookmarkEnd w:id="227"/>
      <w:r w:rsidRPr="002F167A">
        <w:t>Personal</w:t>
      </w:r>
      <w:r w:rsidR="00341D36" w:rsidRPr="002F167A">
        <w:t>/C</w:t>
      </w:r>
      <w:r w:rsidR="007F1170" w:rsidRPr="002F167A">
        <w:t>arer’</w:t>
      </w:r>
      <w:r w:rsidR="00822B13" w:rsidRPr="002F167A">
        <w:t>s L</w:t>
      </w:r>
      <w:r w:rsidRPr="002F167A">
        <w:t>eave</w:t>
      </w:r>
      <w:bookmarkEnd w:id="228"/>
      <w:bookmarkEnd w:id="229"/>
      <w:bookmarkEnd w:id="230"/>
    </w:p>
    <w:p w14:paraId="5684695E" w14:textId="4D820E60" w:rsidR="0088242A" w:rsidRPr="002F167A" w:rsidRDefault="0088242A" w:rsidP="00A15213">
      <w:pPr>
        <w:pStyle w:val="Heading2"/>
        <w:keepNext w:val="0"/>
        <w:ind w:left="709" w:hanging="709"/>
      </w:pPr>
      <w:r w:rsidRPr="002F167A">
        <w:rPr>
          <w:b w:val="0"/>
        </w:rPr>
        <w:t xml:space="preserve">Subject to clause </w:t>
      </w:r>
      <w:r w:rsidR="00714BF4" w:rsidRPr="002F167A">
        <w:rPr>
          <w:b w:val="0"/>
        </w:rPr>
        <w:fldChar w:fldCharType="begin"/>
      </w:r>
      <w:r w:rsidR="0002042A" w:rsidRPr="002F167A">
        <w:rPr>
          <w:b w:val="0"/>
        </w:rPr>
        <w:instrText xml:space="preserve"> REF _Ref433192424 \w \h </w:instrText>
      </w:r>
      <w:r w:rsidR="00EB1E61" w:rsidRPr="002F167A">
        <w:rPr>
          <w:b w:val="0"/>
        </w:rPr>
        <w:instrText xml:space="preserve"> \* MERGEFORMAT </w:instrText>
      </w:r>
      <w:r w:rsidR="00714BF4" w:rsidRPr="002F167A">
        <w:rPr>
          <w:b w:val="0"/>
        </w:rPr>
      </w:r>
      <w:r w:rsidR="00714BF4" w:rsidRPr="002F167A">
        <w:rPr>
          <w:b w:val="0"/>
        </w:rPr>
        <w:fldChar w:fldCharType="separate"/>
      </w:r>
      <w:r w:rsidR="00FA67FE">
        <w:rPr>
          <w:b w:val="0"/>
        </w:rPr>
        <w:t>51</w:t>
      </w:r>
      <w:r w:rsidR="00714BF4" w:rsidRPr="002F167A">
        <w:rPr>
          <w:b w:val="0"/>
        </w:rPr>
        <w:fldChar w:fldCharType="end"/>
      </w:r>
      <w:r w:rsidR="00B23968" w:rsidRPr="002F167A">
        <w:rPr>
          <w:b w:val="0"/>
        </w:rPr>
        <w:t xml:space="preserve"> (Part-t</w:t>
      </w:r>
      <w:r w:rsidRPr="002F167A">
        <w:rPr>
          <w:b w:val="0"/>
        </w:rPr>
        <w:t xml:space="preserve">ime Employment) an </w:t>
      </w:r>
      <w:r w:rsidR="00CB4AEB" w:rsidRPr="002F167A">
        <w:rPr>
          <w:b w:val="0"/>
        </w:rPr>
        <w:t>E</w:t>
      </w:r>
      <w:r w:rsidRPr="002F167A">
        <w:rPr>
          <w:b w:val="0"/>
        </w:rPr>
        <w:t>mployee is entitled to 125.4 hours personal / carer</w:t>
      </w:r>
      <w:r w:rsidR="00822B13" w:rsidRPr="002F167A">
        <w:rPr>
          <w:b w:val="0"/>
        </w:rPr>
        <w:t>’</w:t>
      </w:r>
      <w:r w:rsidRPr="002F167A">
        <w:rPr>
          <w:b w:val="0"/>
        </w:rPr>
        <w:t xml:space="preserve">s leave per year in accordance with the provisions of clauses </w:t>
      </w:r>
      <w:r w:rsidR="00897C7D" w:rsidRPr="002F167A">
        <w:rPr>
          <w:b w:val="0"/>
        </w:rPr>
        <w:fldChar w:fldCharType="begin"/>
      </w:r>
      <w:r w:rsidR="00897C7D" w:rsidRPr="002F167A">
        <w:rPr>
          <w:b w:val="0"/>
        </w:rPr>
        <w:instrText xml:space="preserve"> REF _Ref17629406 \w \h </w:instrText>
      </w:r>
      <w:r w:rsidR="00FF6FE9" w:rsidRPr="002F167A">
        <w:rPr>
          <w:b w:val="0"/>
        </w:rPr>
        <w:instrText xml:space="preserve"> \* MERGEFORMAT </w:instrText>
      </w:r>
      <w:r w:rsidR="00897C7D" w:rsidRPr="002F167A">
        <w:rPr>
          <w:b w:val="0"/>
        </w:rPr>
      </w:r>
      <w:r w:rsidR="00897C7D" w:rsidRPr="002F167A">
        <w:rPr>
          <w:b w:val="0"/>
        </w:rPr>
        <w:fldChar w:fldCharType="separate"/>
      </w:r>
      <w:r w:rsidR="00FA67FE">
        <w:rPr>
          <w:b w:val="0"/>
        </w:rPr>
        <w:t>39.2</w:t>
      </w:r>
      <w:r w:rsidR="00897C7D" w:rsidRPr="002F167A">
        <w:rPr>
          <w:b w:val="0"/>
        </w:rPr>
        <w:fldChar w:fldCharType="end"/>
      </w:r>
      <w:r w:rsidR="00897C7D" w:rsidRPr="002F167A">
        <w:rPr>
          <w:b w:val="0"/>
        </w:rPr>
        <w:t xml:space="preserve"> to </w:t>
      </w:r>
      <w:r w:rsidR="00897C7D" w:rsidRPr="002F167A">
        <w:rPr>
          <w:b w:val="0"/>
        </w:rPr>
        <w:fldChar w:fldCharType="begin"/>
      </w:r>
      <w:r w:rsidR="00897C7D" w:rsidRPr="002F167A">
        <w:rPr>
          <w:b w:val="0"/>
        </w:rPr>
        <w:instrText xml:space="preserve"> REF _Ref17629434 \w \h </w:instrText>
      </w:r>
      <w:r w:rsidR="00FF6FE9" w:rsidRPr="002F167A">
        <w:rPr>
          <w:b w:val="0"/>
        </w:rPr>
        <w:instrText xml:space="preserve"> \* MERGEFORMAT </w:instrText>
      </w:r>
      <w:r w:rsidR="00897C7D" w:rsidRPr="002F167A">
        <w:rPr>
          <w:b w:val="0"/>
        </w:rPr>
      </w:r>
      <w:r w:rsidR="00897C7D" w:rsidRPr="002F167A">
        <w:rPr>
          <w:b w:val="0"/>
        </w:rPr>
        <w:fldChar w:fldCharType="separate"/>
      </w:r>
      <w:r w:rsidR="00FA67FE">
        <w:rPr>
          <w:b w:val="0"/>
        </w:rPr>
        <w:t>39.4.3</w:t>
      </w:r>
      <w:r w:rsidR="00897C7D" w:rsidRPr="002F167A">
        <w:rPr>
          <w:b w:val="0"/>
        </w:rPr>
        <w:fldChar w:fldCharType="end"/>
      </w:r>
      <w:r w:rsidRPr="002F167A">
        <w:rPr>
          <w:b w:val="0"/>
        </w:rPr>
        <w:t xml:space="preserve"> and the following general conditions:</w:t>
      </w:r>
    </w:p>
    <w:p w14:paraId="30CB2C5E" w14:textId="77777777" w:rsidR="0088242A" w:rsidRPr="002F167A" w:rsidRDefault="0088242A" w:rsidP="00A15213">
      <w:pPr>
        <w:pStyle w:val="Heading3"/>
        <w:widowControl w:val="0"/>
        <w:ind w:left="1701" w:hanging="992"/>
      </w:pPr>
      <w:r w:rsidRPr="002F167A">
        <w:t xml:space="preserve">in the first year of employment personal/carer’s leave will accrue and be credited on a pro-rata basis from commencement of employment.  In the second and subsequent years, </w:t>
      </w:r>
      <w:r w:rsidR="00CB4AEB" w:rsidRPr="002F167A">
        <w:t>E</w:t>
      </w:r>
      <w:r w:rsidRPr="002F167A">
        <w:t>mployees will be credited with their full entitlements on the anniversary of the commencement of their employment</w:t>
      </w:r>
      <w:r w:rsidR="00E24C3A" w:rsidRPr="002F167A">
        <w:t>;</w:t>
      </w:r>
    </w:p>
    <w:p w14:paraId="7D71D73B" w14:textId="77777777" w:rsidR="0088242A" w:rsidRPr="002F167A" w:rsidRDefault="0088242A" w:rsidP="00A15213">
      <w:pPr>
        <w:pStyle w:val="Heading3"/>
        <w:widowControl w:val="0"/>
        <w:ind w:left="1701" w:hanging="992"/>
      </w:pPr>
      <w:r w:rsidRPr="002F167A">
        <w:t>personal / carer</w:t>
      </w:r>
      <w:r w:rsidR="004445FF" w:rsidRPr="002F167A">
        <w:t>'</w:t>
      </w:r>
      <w:r w:rsidRPr="002F167A">
        <w:t>s leave may be taken for part of a single day/shift</w:t>
      </w:r>
      <w:r w:rsidR="00E24C3A" w:rsidRPr="002F167A">
        <w:t>;</w:t>
      </w:r>
    </w:p>
    <w:p w14:paraId="135ADE69" w14:textId="77777777" w:rsidR="0088242A" w:rsidRPr="002F167A" w:rsidRDefault="0088242A" w:rsidP="00A15213">
      <w:pPr>
        <w:pStyle w:val="Heading3"/>
        <w:widowControl w:val="0"/>
        <w:ind w:left="1701" w:hanging="992"/>
      </w:pPr>
      <w:r w:rsidRPr="002F167A">
        <w:t>unused personal / carer</w:t>
      </w:r>
      <w:r w:rsidR="004445FF" w:rsidRPr="002F167A">
        <w:t>'</w:t>
      </w:r>
      <w:r w:rsidRPr="002F167A">
        <w:t>s leave shall be cumulative</w:t>
      </w:r>
      <w:r w:rsidR="00E24C3A" w:rsidRPr="002F167A">
        <w:t>;</w:t>
      </w:r>
      <w:r w:rsidR="00822B13" w:rsidRPr="002F167A">
        <w:t xml:space="preserve"> and</w:t>
      </w:r>
    </w:p>
    <w:p w14:paraId="20130BE2" w14:textId="77777777" w:rsidR="0088242A" w:rsidRPr="002F167A" w:rsidRDefault="0088242A" w:rsidP="00A15213">
      <w:pPr>
        <w:pStyle w:val="Heading3"/>
        <w:widowControl w:val="0"/>
        <w:ind w:left="1701" w:hanging="992"/>
      </w:pPr>
      <w:r w:rsidRPr="002F167A">
        <w:t>entitlements to personal/carer’s leave are not subject to a cash payment on termination</w:t>
      </w:r>
      <w:r w:rsidR="0062600E" w:rsidRPr="002F167A">
        <w:t xml:space="preserve"> of employment</w:t>
      </w:r>
      <w:r w:rsidRPr="002F167A">
        <w:t>.</w:t>
      </w:r>
    </w:p>
    <w:p w14:paraId="15BB9740" w14:textId="77777777" w:rsidR="0088242A" w:rsidRPr="002F167A" w:rsidRDefault="0088242A" w:rsidP="00A15213">
      <w:pPr>
        <w:pStyle w:val="Heading2"/>
        <w:keepNext w:val="0"/>
        <w:ind w:left="709" w:hanging="709"/>
      </w:pPr>
      <w:bookmarkStart w:id="231" w:name="_Ref17629406"/>
      <w:r w:rsidRPr="002F167A">
        <w:t>Personal Leave</w:t>
      </w:r>
      <w:bookmarkEnd w:id="231"/>
    </w:p>
    <w:p w14:paraId="58A623ED" w14:textId="1707B968" w:rsidR="0088242A" w:rsidRPr="002F167A" w:rsidRDefault="0088242A" w:rsidP="00A15213">
      <w:pPr>
        <w:pStyle w:val="Heading3"/>
        <w:widowControl w:val="0"/>
        <w:ind w:left="1701" w:hanging="992"/>
      </w:pPr>
      <w:bookmarkStart w:id="232" w:name="_Ref433192428"/>
      <w:r w:rsidRPr="002F167A">
        <w:t xml:space="preserve">An </w:t>
      </w:r>
      <w:r w:rsidR="00CB4AEB" w:rsidRPr="002F167A">
        <w:t>E</w:t>
      </w:r>
      <w:r w:rsidRPr="002F167A">
        <w:t xml:space="preserve">mployee may take paid personal leave because </w:t>
      </w:r>
      <w:r w:rsidR="00F8467C" w:rsidRPr="002F167A">
        <w:t>they are</w:t>
      </w:r>
      <w:r w:rsidRPr="002F167A">
        <w:t xml:space="preserve"> not fit for work because of a personal illness or personal injury affecting the </w:t>
      </w:r>
      <w:r w:rsidR="00CB4AEB" w:rsidRPr="002F167A">
        <w:t>E</w:t>
      </w:r>
      <w:r w:rsidRPr="002F167A">
        <w:t>mployee.</w:t>
      </w:r>
      <w:bookmarkEnd w:id="232"/>
    </w:p>
    <w:p w14:paraId="78BD2558" w14:textId="77777777" w:rsidR="0088242A" w:rsidRPr="002F167A" w:rsidRDefault="0088242A" w:rsidP="00A15213">
      <w:pPr>
        <w:pStyle w:val="Heading3"/>
        <w:widowControl w:val="0"/>
        <w:ind w:left="1701" w:hanging="992"/>
      </w:pPr>
      <w:r w:rsidRPr="002F167A">
        <w:t>The evidence requirements are as follows:</w:t>
      </w:r>
    </w:p>
    <w:p w14:paraId="0B4E908A" w14:textId="77777777" w:rsidR="0088242A" w:rsidRPr="002F167A" w:rsidRDefault="0088242A" w:rsidP="00A15213">
      <w:pPr>
        <w:pStyle w:val="Heading4"/>
        <w:widowControl w:val="0"/>
        <w:ind w:left="2268" w:hanging="567"/>
      </w:pPr>
      <w:r w:rsidRPr="002F167A">
        <w:t xml:space="preserve">in respect of 34.2 hours of paid personal leave (within any 12 month period) no medical </w:t>
      </w:r>
      <w:r w:rsidRPr="002F167A">
        <w:lastRenderedPageBreak/>
        <w:t xml:space="preserve">certificate or </w:t>
      </w:r>
      <w:r w:rsidR="004445FF" w:rsidRPr="002F167A">
        <w:t>s</w:t>
      </w:r>
      <w:r w:rsidRPr="002F167A">
        <w:t xml:space="preserve">tatutory </w:t>
      </w:r>
      <w:r w:rsidR="004445FF" w:rsidRPr="002F167A">
        <w:t>d</w:t>
      </w:r>
      <w:r w:rsidRPr="002F167A">
        <w:t xml:space="preserve">eclaration is required. This is not cumulative. </w:t>
      </w:r>
    </w:p>
    <w:p w14:paraId="600BC371" w14:textId="77777777" w:rsidR="0088242A" w:rsidRPr="002F167A" w:rsidRDefault="0088242A" w:rsidP="00A15213">
      <w:pPr>
        <w:pStyle w:val="Heading4"/>
        <w:widowControl w:val="0"/>
        <w:ind w:left="2268" w:hanging="567"/>
      </w:pPr>
      <w:r w:rsidRPr="002F167A">
        <w:t xml:space="preserve">for all other personal leave absences the </w:t>
      </w:r>
      <w:r w:rsidR="00CB4AEB" w:rsidRPr="002F167A">
        <w:t>E</w:t>
      </w:r>
      <w:r w:rsidRPr="002F167A">
        <w:t xml:space="preserve">mployee must provide a medical certificate from a duly qualified medical practitioner (i.e. </w:t>
      </w:r>
      <w:proofErr w:type="gramStart"/>
      <w:r w:rsidR="004445FF" w:rsidRPr="002F167A">
        <w:t>d</w:t>
      </w:r>
      <w:r w:rsidRPr="002F167A">
        <w:t xml:space="preserve">octor of </w:t>
      </w:r>
      <w:r w:rsidR="004445FF" w:rsidRPr="002F167A">
        <w:t>m</w:t>
      </w:r>
      <w:r w:rsidRPr="002F167A">
        <w:t>edicine</w:t>
      </w:r>
      <w:proofErr w:type="gramEnd"/>
      <w:r w:rsidRPr="002F167A">
        <w:t xml:space="preserve">, </w:t>
      </w:r>
      <w:r w:rsidR="004445FF" w:rsidRPr="002F167A">
        <w:t>d</w:t>
      </w:r>
      <w:r w:rsidRPr="002F167A">
        <w:t xml:space="preserve">entist, </w:t>
      </w:r>
      <w:r w:rsidR="004445FF" w:rsidRPr="002F167A">
        <w:t>p</w:t>
      </w:r>
      <w:r w:rsidRPr="002F167A">
        <w:t xml:space="preserve">odiatrist, </w:t>
      </w:r>
      <w:r w:rsidR="004445FF" w:rsidRPr="002F167A">
        <w:t>o</w:t>
      </w:r>
      <w:r w:rsidRPr="002F167A">
        <w:t xml:space="preserve">ptometrist, </w:t>
      </w:r>
      <w:r w:rsidR="004445FF" w:rsidRPr="002F167A">
        <w:t>p</w:t>
      </w:r>
      <w:r w:rsidRPr="002F167A">
        <w:t xml:space="preserve">sychologist, </w:t>
      </w:r>
      <w:r w:rsidR="004445FF" w:rsidRPr="002F167A">
        <w:t>p</w:t>
      </w:r>
      <w:r w:rsidRPr="002F167A">
        <w:t xml:space="preserve">hysiotherapist or </w:t>
      </w:r>
      <w:r w:rsidR="004445FF" w:rsidRPr="002F167A">
        <w:t>c</w:t>
      </w:r>
      <w:r w:rsidRPr="002F167A">
        <w:t xml:space="preserve">hiropractor) or a </w:t>
      </w:r>
      <w:r w:rsidR="004445FF" w:rsidRPr="002F167A">
        <w:t>s</w:t>
      </w:r>
      <w:r w:rsidRPr="002F167A">
        <w:t xml:space="preserve">tatutory </w:t>
      </w:r>
      <w:r w:rsidR="004445FF" w:rsidRPr="002F167A">
        <w:t>d</w:t>
      </w:r>
      <w:r w:rsidRPr="002F167A">
        <w:t xml:space="preserve">eclaration. </w:t>
      </w:r>
    </w:p>
    <w:p w14:paraId="3E55A091" w14:textId="0E2779B3" w:rsidR="0088242A" w:rsidRPr="002F167A" w:rsidRDefault="007D118C" w:rsidP="00A15213">
      <w:pPr>
        <w:pStyle w:val="Heading3"/>
        <w:ind w:left="1701" w:hanging="992"/>
      </w:pPr>
      <w:r>
        <w:t>TZV</w:t>
      </w:r>
      <w:r w:rsidR="0088242A" w:rsidRPr="002F167A">
        <w:t xml:space="preserve"> will, provide a dedicated area where an </w:t>
      </w:r>
      <w:r w:rsidR="00CB4AEB" w:rsidRPr="002F167A">
        <w:t>E</w:t>
      </w:r>
      <w:r w:rsidR="0088242A" w:rsidRPr="002F167A">
        <w:t xml:space="preserve">mployee who is ill can rest in privacy and comfort in accordance with relevant </w:t>
      </w:r>
      <w:r w:rsidR="004445FF" w:rsidRPr="002F167A">
        <w:t>w</w:t>
      </w:r>
      <w:r w:rsidR="0088242A" w:rsidRPr="002F167A">
        <w:t xml:space="preserve">ork </w:t>
      </w:r>
      <w:r w:rsidR="004445FF" w:rsidRPr="002F167A">
        <w:t>h</w:t>
      </w:r>
      <w:r w:rsidR="0088242A" w:rsidRPr="002F167A">
        <w:t xml:space="preserve">ealth and </w:t>
      </w:r>
      <w:r w:rsidR="004445FF" w:rsidRPr="002F167A">
        <w:t>s</w:t>
      </w:r>
      <w:r w:rsidR="0088242A" w:rsidRPr="002F167A">
        <w:t>afety legislation.</w:t>
      </w:r>
    </w:p>
    <w:p w14:paraId="75FD9E55" w14:textId="77777777" w:rsidR="0088242A" w:rsidRPr="002F167A" w:rsidRDefault="0088242A" w:rsidP="00A15213">
      <w:pPr>
        <w:pStyle w:val="Heading2"/>
        <w:keepNext w:val="0"/>
        <w:ind w:left="709" w:hanging="709"/>
      </w:pPr>
      <w:r w:rsidRPr="002F167A">
        <w:t>Carer</w:t>
      </w:r>
      <w:r w:rsidR="007F1170" w:rsidRPr="002F167A">
        <w:t>’</w:t>
      </w:r>
      <w:r w:rsidRPr="002F167A">
        <w:t>s Leave</w:t>
      </w:r>
    </w:p>
    <w:p w14:paraId="1DB023E8" w14:textId="4B9AD6A6" w:rsidR="0088242A" w:rsidRPr="002F167A" w:rsidRDefault="0088242A" w:rsidP="00A15213">
      <w:pPr>
        <w:pStyle w:val="Heading3"/>
        <w:widowControl w:val="0"/>
        <w:ind w:left="1701" w:hanging="992"/>
      </w:pPr>
      <w:r w:rsidRPr="002F167A">
        <w:t xml:space="preserve">An </w:t>
      </w:r>
      <w:r w:rsidR="004445FF" w:rsidRPr="002F167A">
        <w:t>E</w:t>
      </w:r>
      <w:r w:rsidRPr="002F167A">
        <w:t>mployee may take carer</w:t>
      </w:r>
      <w:r w:rsidR="004445FF" w:rsidRPr="002F167A">
        <w:t>'</w:t>
      </w:r>
      <w:r w:rsidRPr="002F167A">
        <w:t xml:space="preserve">s leave to provide care or support to a member of the employee’s </w:t>
      </w:r>
      <w:r w:rsidR="003E345A" w:rsidRPr="002F167A">
        <w:t>I</w:t>
      </w:r>
      <w:r w:rsidRPr="002F167A">
        <w:t xml:space="preserve">mmediate </w:t>
      </w:r>
      <w:r w:rsidR="003E345A" w:rsidRPr="002F167A">
        <w:t>F</w:t>
      </w:r>
      <w:r w:rsidRPr="002F167A">
        <w:t xml:space="preserve">amily, or a member of the </w:t>
      </w:r>
      <w:r w:rsidR="00CB4AEB" w:rsidRPr="002F167A">
        <w:t>E</w:t>
      </w:r>
      <w:r w:rsidRPr="002F167A">
        <w:t>mployee</w:t>
      </w:r>
      <w:r w:rsidR="004445FF" w:rsidRPr="002F167A">
        <w:t>'</w:t>
      </w:r>
      <w:r w:rsidRPr="002F167A">
        <w:t>s household who requires care or support because of:</w:t>
      </w:r>
    </w:p>
    <w:p w14:paraId="095E4D08" w14:textId="77777777" w:rsidR="0088242A" w:rsidRPr="002F167A" w:rsidRDefault="0088242A" w:rsidP="00A15213">
      <w:pPr>
        <w:pStyle w:val="Heading4"/>
        <w:widowControl w:val="0"/>
        <w:ind w:left="2268" w:hanging="567"/>
      </w:pPr>
      <w:r w:rsidRPr="002F167A">
        <w:t>a personal illness, or personal injury, affecting the member; or</w:t>
      </w:r>
    </w:p>
    <w:p w14:paraId="01BDE5E8" w14:textId="77777777" w:rsidR="0088242A" w:rsidRPr="002F167A" w:rsidRDefault="0088242A" w:rsidP="00A15213">
      <w:pPr>
        <w:pStyle w:val="Heading4"/>
        <w:widowControl w:val="0"/>
        <w:ind w:left="2268" w:hanging="567"/>
      </w:pPr>
      <w:r w:rsidRPr="002F167A">
        <w:t>an unexpected emergency affecting the member.</w:t>
      </w:r>
    </w:p>
    <w:p w14:paraId="0296A50E" w14:textId="77777777" w:rsidR="0088242A" w:rsidRPr="002F167A" w:rsidRDefault="0088242A" w:rsidP="00A15213">
      <w:pPr>
        <w:pStyle w:val="Heading3"/>
        <w:widowControl w:val="0"/>
        <w:ind w:left="1701" w:hanging="992"/>
      </w:pPr>
      <w:r w:rsidRPr="002F167A">
        <w:t xml:space="preserve">The </w:t>
      </w:r>
      <w:r w:rsidR="00CB4AEB" w:rsidRPr="002F167A">
        <w:t>E</w:t>
      </w:r>
      <w:r w:rsidRPr="002F167A">
        <w:t>mployee shall, if required, provide evidence that the leave is taken for the specified purpose.</w:t>
      </w:r>
    </w:p>
    <w:p w14:paraId="6846BDC9" w14:textId="77777777" w:rsidR="0088242A" w:rsidRPr="002F167A" w:rsidRDefault="0088242A" w:rsidP="00A15213">
      <w:pPr>
        <w:pStyle w:val="Heading3"/>
        <w:widowControl w:val="0"/>
        <w:ind w:left="1701" w:hanging="992"/>
      </w:pPr>
      <w:r w:rsidRPr="002F167A">
        <w:t xml:space="preserve">In normal circumstances an </w:t>
      </w:r>
      <w:r w:rsidR="00CB4AEB" w:rsidRPr="002F167A">
        <w:t>E</w:t>
      </w:r>
      <w:r w:rsidRPr="002F167A">
        <w:t>mployee shall not take carer’s leave under this clause where another person has taken leave to care for the same person.</w:t>
      </w:r>
    </w:p>
    <w:p w14:paraId="7CEBAE98" w14:textId="77777777" w:rsidR="0088242A" w:rsidRPr="002F167A" w:rsidRDefault="0088242A" w:rsidP="00A15213">
      <w:pPr>
        <w:pStyle w:val="Heading3"/>
        <w:widowControl w:val="0"/>
        <w:ind w:left="1701" w:hanging="992"/>
      </w:pPr>
      <w:bookmarkStart w:id="233" w:name="_Ref433192432"/>
      <w:r w:rsidRPr="002F167A">
        <w:t xml:space="preserve">Carer’s </w:t>
      </w:r>
      <w:r w:rsidR="004445FF" w:rsidRPr="002F167A">
        <w:t>l</w:t>
      </w:r>
      <w:r w:rsidRPr="002F167A">
        <w:t>eave may be taken for part of a single shift/day</w:t>
      </w:r>
      <w:bookmarkEnd w:id="233"/>
      <w:r w:rsidR="008A3232" w:rsidRPr="002F167A">
        <w:t>.</w:t>
      </w:r>
    </w:p>
    <w:p w14:paraId="7896079C" w14:textId="77777777" w:rsidR="0088242A" w:rsidRPr="002F167A" w:rsidRDefault="0088242A" w:rsidP="00A15213">
      <w:pPr>
        <w:pStyle w:val="Heading3"/>
        <w:widowControl w:val="0"/>
        <w:ind w:left="1701" w:hanging="992"/>
      </w:pPr>
      <w:r w:rsidRPr="002F167A">
        <w:t xml:space="preserve">For casual </w:t>
      </w:r>
      <w:r w:rsidR="00CB4AEB" w:rsidRPr="002F167A">
        <w:t>E</w:t>
      </w:r>
      <w:r w:rsidRPr="002F167A">
        <w:t>mployees, carer’s leave is unpaid leave.</w:t>
      </w:r>
    </w:p>
    <w:p w14:paraId="2EAED865" w14:textId="77777777" w:rsidR="0088242A" w:rsidRPr="002F167A" w:rsidRDefault="003D10CD" w:rsidP="00A15213">
      <w:pPr>
        <w:pStyle w:val="Heading2"/>
        <w:ind w:left="709" w:hanging="709"/>
      </w:pPr>
      <w:r w:rsidRPr="002F167A">
        <w:t>Leave Donation</w:t>
      </w:r>
    </w:p>
    <w:p w14:paraId="04B063C0" w14:textId="77777777" w:rsidR="0088242A" w:rsidRPr="002F167A" w:rsidRDefault="0088242A" w:rsidP="00A15213">
      <w:pPr>
        <w:pStyle w:val="Heading3"/>
        <w:widowControl w:val="0"/>
        <w:ind w:left="1701" w:hanging="992"/>
      </w:pPr>
      <w:bookmarkStart w:id="234" w:name="_Ref433380366"/>
      <w:r w:rsidRPr="002F167A">
        <w:t xml:space="preserve">Employees may donate up to 48 hours of their accrued </w:t>
      </w:r>
      <w:r w:rsidR="004445FF" w:rsidRPr="002F167A">
        <w:t>but untaken personal leave to a nominated E</w:t>
      </w:r>
      <w:r w:rsidRPr="002F167A">
        <w:t xml:space="preserve">mployee who suffers from a long term or chronic personal illness or personal </w:t>
      </w:r>
      <w:proofErr w:type="gramStart"/>
      <w:r w:rsidRPr="002F167A">
        <w:t>injury</w:t>
      </w:r>
      <w:r w:rsidR="009967EE" w:rsidRPr="002F167A">
        <w:t>, or</w:t>
      </w:r>
      <w:proofErr w:type="gramEnd"/>
      <w:r w:rsidR="009967EE" w:rsidRPr="002F167A">
        <w:t xml:space="preserve"> limited for other personal illness or injury reasons</w:t>
      </w:r>
      <w:r w:rsidRPr="002F167A">
        <w:t xml:space="preserve"> provided </w:t>
      </w:r>
      <w:r w:rsidR="004445FF" w:rsidRPr="002F167A">
        <w:t>that the donating Employee</w:t>
      </w:r>
      <w:r w:rsidRPr="002F167A">
        <w:t xml:space="preserve"> retain</w:t>
      </w:r>
      <w:r w:rsidR="004445FF" w:rsidRPr="002F167A">
        <w:t>s</w:t>
      </w:r>
      <w:r w:rsidRPr="002F167A">
        <w:t xml:space="preserve"> a minimum </w:t>
      </w:r>
      <w:r w:rsidR="004445FF" w:rsidRPr="002F167A">
        <w:t xml:space="preserve">balance </w:t>
      </w:r>
      <w:r w:rsidRPr="002F167A">
        <w:t xml:space="preserve">of 96 hours </w:t>
      </w:r>
      <w:r w:rsidR="004445FF" w:rsidRPr="002F167A">
        <w:t>personal leave</w:t>
      </w:r>
      <w:r w:rsidR="00020594" w:rsidRPr="002F167A">
        <w:t xml:space="preserve"> for F</w:t>
      </w:r>
      <w:r w:rsidRPr="002F167A">
        <w:t>ull</w:t>
      </w:r>
      <w:r w:rsidR="004445FF" w:rsidRPr="002F167A">
        <w:t>-</w:t>
      </w:r>
      <w:r w:rsidRPr="002F167A">
        <w:t>ti</w:t>
      </w:r>
      <w:r w:rsidR="004445FF" w:rsidRPr="002F167A">
        <w:t xml:space="preserve">me Employees (pro rata for </w:t>
      </w:r>
      <w:r w:rsidR="00B23968" w:rsidRPr="002F167A">
        <w:t>P</w:t>
      </w:r>
      <w:r w:rsidR="004445FF" w:rsidRPr="002F167A">
        <w:t>art-time E</w:t>
      </w:r>
      <w:r w:rsidRPr="002F167A">
        <w:t>mployees).</w:t>
      </w:r>
      <w:bookmarkEnd w:id="234"/>
      <w:r w:rsidRPr="002F167A">
        <w:t xml:space="preserve"> </w:t>
      </w:r>
    </w:p>
    <w:p w14:paraId="7DEF740B" w14:textId="5D45C5F5" w:rsidR="00C31844" w:rsidRPr="002F167A" w:rsidRDefault="00C31844" w:rsidP="00A15213">
      <w:pPr>
        <w:pStyle w:val="Heading3"/>
        <w:widowControl w:val="0"/>
        <w:ind w:left="1701" w:hanging="992"/>
      </w:pPr>
      <w:r w:rsidRPr="002F167A">
        <w:t xml:space="preserve">Subject to </w:t>
      </w:r>
      <w:r w:rsidR="00DE3B83" w:rsidRPr="002F167A">
        <w:t xml:space="preserve">meeting </w:t>
      </w:r>
      <w:r w:rsidR="007D118C">
        <w:t>TZV</w:t>
      </w:r>
      <w:r w:rsidRPr="002F167A">
        <w:t>'s evidence requirements, an Employee receiving the donated leave is able to access:</w:t>
      </w:r>
    </w:p>
    <w:p w14:paraId="6643CC25" w14:textId="77777777" w:rsidR="00C31844" w:rsidRPr="002F167A" w:rsidRDefault="00C31844" w:rsidP="00FF6FE9">
      <w:pPr>
        <w:pStyle w:val="Heading4"/>
        <w:ind w:left="2127" w:hanging="426"/>
      </w:pPr>
      <w:r w:rsidRPr="002F167A">
        <w:t>any amount of the donated leave when they are unfit for work due to the long term or chronic</w:t>
      </w:r>
      <w:r w:rsidR="00DE3B83" w:rsidRPr="002F167A">
        <w:t xml:space="preserve"> personal</w:t>
      </w:r>
      <w:r w:rsidRPr="002F167A">
        <w:t xml:space="preserve"> illness</w:t>
      </w:r>
      <w:r w:rsidR="00DE3B83" w:rsidRPr="002F167A">
        <w:t xml:space="preserve"> or injury</w:t>
      </w:r>
      <w:r w:rsidRPr="002F167A">
        <w:t>; and/or</w:t>
      </w:r>
    </w:p>
    <w:p w14:paraId="51FB94E9" w14:textId="321A8697" w:rsidR="00C31844" w:rsidRPr="002F167A" w:rsidRDefault="00C31844" w:rsidP="00FF6FE9">
      <w:pPr>
        <w:pStyle w:val="Heading4"/>
        <w:ind w:left="2127" w:hanging="440"/>
      </w:pPr>
      <w:r w:rsidRPr="002F167A">
        <w:t xml:space="preserve">up to </w:t>
      </w:r>
      <w:r w:rsidR="00160442" w:rsidRPr="002F167A">
        <w:t>96</w:t>
      </w:r>
      <w:r w:rsidRPr="002F167A">
        <w:t xml:space="preserve"> hours of donated leave annually for any other </w:t>
      </w:r>
      <w:r w:rsidR="00DE3B83" w:rsidRPr="002F167A">
        <w:t xml:space="preserve">personal </w:t>
      </w:r>
      <w:r w:rsidRPr="002F167A">
        <w:t xml:space="preserve">illness or injury </w:t>
      </w:r>
      <w:r w:rsidR="00DE3B83" w:rsidRPr="002F167A">
        <w:t>which results in them being</w:t>
      </w:r>
      <w:r w:rsidRPr="002F167A">
        <w:t xml:space="preserve"> unfit for work.</w:t>
      </w:r>
    </w:p>
    <w:p w14:paraId="3B8C96F2" w14:textId="1467A35F" w:rsidR="0088242A" w:rsidRPr="002F167A" w:rsidRDefault="0088242A" w:rsidP="00A15213">
      <w:pPr>
        <w:pStyle w:val="Heading3"/>
        <w:widowControl w:val="0"/>
        <w:ind w:left="1701" w:hanging="992"/>
      </w:pPr>
      <w:bookmarkStart w:id="235" w:name="_Ref17629434"/>
      <w:r w:rsidRPr="002F167A">
        <w:t xml:space="preserve">Any request as outlined above must be made in writing and is subject to written approval from </w:t>
      </w:r>
      <w:r w:rsidR="004723FC" w:rsidRPr="002F167A">
        <w:t xml:space="preserve">an </w:t>
      </w:r>
      <w:r w:rsidR="003926BD" w:rsidRPr="002F167A">
        <w:t>A</w:t>
      </w:r>
      <w:r w:rsidR="004723FC" w:rsidRPr="002F167A">
        <w:t xml:space="preserve">ppropriately </w:t>
      </w:r>
      <w:r w:rsidR="003926BD" w:rsidRPr="002F167A">
        <w:t>A</w:t>
      </w:r>
      <w:r w:rsidR="004723FC" w:rsidRPr="002F167A">
        <w:t xml:space="preserve">uthorised </w:t>
      </w:r>
      <w:r w:rsidR="003926BD" w:rsidRPr="002F167A">
        <w:t>O</w:t>
      </w:r>
      <w:r w:rsidR="004723FC" w:rsidRPr="002F167A">
        <w:t xml:space="preserve">fficer of </w:t>
      </w:r>
      <w:r w:rsidR="007D118C">
        <w:t>TZV</w:t>
      </w:r>
      <w:r w:rsidR="00EF593E" w:rsidRPr="002F167A">
        <w:t xml:space="preserve"> </w:t>
      </w:r>
      <w:r w:rsidR="00DE3B83" w:rsidRPr="002F167A">
        <w:t>(</w:t>
      </w:r>
      <w:r w:rsidRPr="002F167A">
        <w:t>which will not be unreasonably withheld</w:t>
      </w:r>
      <w:r w:rsidR="00DE3B83" w:rsidRPr="002F167A">
        <w:t>)</w:t>
      </w:r>
      <w:r w:rsidRPr="002F167A">
        <w:t>.</w:t>
      </w:r>
      <w:bookmarkEnd w:id="235"/>
    </w:p>
    <w:p w14:paraId="3B891722" w14:textId="77777777" w:rsidR="008F7B54" w:rsidRPr="002F167A" w:rsidRDefault="008F7B54" w:rsidP="00FF6FE9">
      <w:pPr>
        <w:pStyle w:val="Heading1"/>
        <w:widowControl w:val="0"/>
        <w:ind w:left="709" w:hanging="709"/>
        <w:rPr>
          <w:szCs w:val="22"/>
        </w:rPr>
      </w:pPr>
      <w:bookmarkStart w:id="236" w:name="_Toc10125971"/>
      <w:bookmarkStart w:id="237" w:name="_Toc163655707"/>
      <w:bookmarkStart w:id="238" w:name="_Toc170728816"/>
      <w:r w:rsidRPr="002F167A">
        <w:rPr>
          <w:szCs w:val="22"/>
        </w:rPr>
        <w:t>Family and Domestic Violence Leave</w:t>
      </w:r>
      <w:bookmarkEnd w:id="236"/>
      <w:bookmarkEnd w:id="237"/>
      <w:bookmarkEnd w:id="238"/>
      <w:r w:rsidRPr="002F167A">
        <w:rPr>
          <w:szCs w:val="22"/>
        </w:rPr>
        <w:t xml:space="preserve"> </w:t>
      </w:r>
    </w:p>
    <w:p w14:paraId="15493D29" w14:textId="77777777" w:rsidR="008F7B54" w:rsidRPr="002F167A" w:rsidRDefault="008F7B54" w:rsidP="00FF6FE9">
      <w:pPr>
        <w:pStyle w:val="Heading2"/>
        <w:widowControl w:val="0"/>
        <w:ind w:left="576"/>
        <w:rPr>
          <w:rFonts w:cs="Arial"/>
        </w:rPr>
      </w:pPr>
      <w:r w:rsidRPr="002F167A">
        <w:rPr>
          <w:rFonts w:cs="Arial"/>
        </w:rPr>
        <w:t>General Principle</w:t>
      </w:r>
      <w:r w:rsidR="00EB1E61" w:rsidRPr="002F167A">
        <w:rPr>
          <w:rFonts w:cs="Arial"/>
        </w:rPr>
        <w:t>s</w:t>
      </w:r>
    </w:p>
    <w:p w14:paraId="35BBFE26" w14:textId="73D7E93F" w:rsidR="008F7B54" w:rsidRPr="002F167A" w:rsidRDefault="007D118C" w:rsidP="00A15213">
      <w:pPr>
        <w:pStyle w:val="Heading3"/>
        <w:widowControl w:val="0"/>
        <w:ind w:left="1701" w:hanging="992"/>
      </w:pPr>
      <w:r>
        <w:rPr>
          <w:rFonts w:cs="Arial"/>
        </w:rPr>
        <w:t>TZV</w:t>
      </w:r>
      <w:r w:rsidR="00630F05" w:rsidRPr="002F167A">
        <w:rPr>
          <w:rFonts w:cs="Arial"/>
        </w:rPr>
        <w:t xml:space="preserve"> </w:t>
      </w:r>
      <w:r w:rsidR="008F7B54" w:rsidRPr="002F167A">
        <w:rPr>
          <w:rFonts w:cs="Arial"/>
        </w:rPr>
        <w:t>recognises that Employees sometimes face situations of violence or abuse in their per</w:t>
      </w:r>
      <w:r w:rsidR="008F7B54" w:rsidRPr="002F167A">
        <w:t xml:space="preserve">sonal life that may affect their attendance or performance at work. Therefore, </w:t>
      </w:r>
      <w:r>
        <w:t>TZV</w:t>
      </w:r>
      <w:r w:rsidR="008F7B54" w:rsidRPr="002F167A">
        <w:t xml:space="preserve"> is committed to providing support to Employees that experience Family Violence.</w:t>
      </w:r>
    </w:p>
    <w:p w14:paraId="0811D0C0" w14:textId="77777777" w:rsidR="008F7B54" w:rsidRPr="002F167A" w:rsidRDefault="008F7B54" w:rsidP="00A15213">
      <w:pPr>
        <w:pStyle w:val="Heading3"/>
        <w:widowControl w:val="0"/>
        <w:ind w:left="1701" w:hanging="992"/>
        <w:rPr>
          <w:rFonts w:cs="Arial"/>
        </w:rPr>
      </w:pPr>
      <w:r w:rsidRPr="002F167A">
        <w:lastRenderedPageBreak/>
        <w:t>Leave for Family Violence purposes is available to Emp</w:t>
      </w:r>
      <w:r w:rsidRPr="002F167A">
        <w:rPr>
          <w:rFonts w:cs="Arial"/>
        </w:rPr>
        <w:t>loyees who are experiencing Family Violence to allow them to be absent from the workplace to attend counselling appointments, legal proceedings and other activities related to, and as a consequence of, Family Violence.</w:t>
      </w:r>
    </w:p>
    <w:p w14:paraId="2E81FA2B" w14:textId="77777777" w:rsidR="008F7B54" w:rsidRPr="002F167A" w:rsidRDefault="008F7B54" w:rsidP="00BB4D25">
      <w:pPr>
        <w:pStyle w:val="Heading2"/>
        <w:keepNext w:val="0"/>
        <w:widowControl w:val="0"/>
        <w:ind w:left="576"/>
        <w:rPr>
          <w:rFonts w:cs="Arial"/>
        </w:rPr>
      </w:pPr>
      <w:r w:rsidRPr="002F167A">
        <w:rPr>
          <w:rFonts w:cs="Arial"/>
        </w:rPr>
        <w:t>Definition of Family Violence</w:t>
      </w:r>
      <w:r w:rsidRPr="002F167A" w:rsidDel="00211530">
        <w:rPr>
          <w:rFonts w:cs="Arial"/>
        </w:rPr>
        <w:t xml:space="preserve"> </w:t>
      </w:r>
    </w:p>
    <w:p w14:paraId="4B6701BC" w14:textId="77777777" w:rsidR="003C670B" w:rsidRPr="002F167A" w:rsidRDefault="003C670B" w:rsidP="003C670B">
      <w:pPr>
        <w:rPr>
          <w:b/>
        </w:rPr>
      </w:pPr>
    </w:p>
    <w:p w14:paraId="49BA7964" w14:textId="1B9412EA" w:rsidR="008F7B54" w:rsidRPr="002F167A" w:rsidRDefault="008F7B54" w:rsidP="00FF6FE9">
      <w:pPr>
        <w:ind w:left="567"/>
      </w:pPr>
      <w:r w:rsidRPr="002F167A">
        <w:rPr>
          <w:b/>
        </w:rPr>
        <w:t>Family Violence</w:t>
      </w:r>
      <w:r w:rsidRPr="002F167A">
        <w:t xml:space="preserve"> includes physical, sexual, financial, verbal or emotional abuse by a family member as defined by the </w:t>
      </w:r>
      <w:r w:rsidRPr="002F167A">
        <w:rPr>
          <w:i/>
        </w:rPr>
        <w:t>Family Violence Protection Act 2008</w:t>
      </w:r>
      <w:r w:rsidRPr="002F167A">
        <w:t xml:space="preserve"> (Vic).</w:t>
      </w:r>
    </w:p>
    <w:p w14:paraId="11CFC0FB" w14:textId="77777777" w:rsidR="008F7B54" w:rsidRPr="002F167A" w:rsidRDefault="008F7B54" w:rsidP="00BB4D25">
      <w:pPr>
        <w:pStyle w:val="Heading2"/>
        <w:keepNext w:val="0"/>
        <w:widowControl w:val="0"/>
        <w:ind w:left="576"/>
        <w:rPr>
          <w:rFonts w:cs="Arial"/>
        </w:rPr>
      </w:pPr>
      <w:r w:rsidRPr="002F167A">
        <w:rPr>
          <w:rFonts w:cs="Arial"/>
        </w:rPr>
        <w:t>Eligibility</w:t>
      </w:r>
      <w:r w:rsidRPr="002F167A" w:rsidDel="00211530">
        <w:rPr>
          <w:rFonts w:cs="Arial"/>
        </w:rPr>
        <w:t xml:space="preserve"> </w:t>
      </w:r>
    </w:p>
    <w:p w14:paraId="6A2B13E1" w14:textId="1AA64C3D" w:rsidR="008F7B54" w:rsidRPr="002F167A" w:rsidRDefault="008F7B54" w:rsidP="00A15213">
      <w:pPr>
        <w:pStyle w:val="Heading3"/>
        <w:widowControl w:val="0"/>
        <w:ind w:left="1701" w:hanging="992"/>
      </w:pPr>
      <w:r w:rsidRPr="002F167A">
        <w:rPr>
          <w:rFonts w:cs="Arial"/>
        </w:rPr>
        <w:t>Leave for Family Violence purposes is available to all Em</w:t>
      </w:r>
      <w:r w:rsidRPr="002F167A">
        <w:t>ployees.</w:t>
      </w:r>
    </w:p>
    <w:p w14:paraId="11A68F82" w14:textId="78C78098" w:rsidR="008F7B54" w:rsidRPr="002F167A" w:rsidRDefault="008F7B54" w:rsidP="00A15213">
      <w:pPr>
        <w:pStyle w:val="Heading3"/>
        <w:widowControl w:val="0"/>
        <w:ind w:left="1701" w:hanging="992"/>
        <w:rPr>
          <w:rFonts w:cs="Arial"/>
        </w:rPr>
      </w:pPr>
      <w:r w:rsidRPr="002F167A">
        <w:t>Casual E</w:t>
      </w:r>
      <w:r w:rsidRPr="002F167A">
        <w:rPr>
          <w:rFonts w:cs="Arial"/>
        </w:rPr>
        <w:t xml:space="preserve">mployees are entitled to access </w:t>
      </w:r>
      <w:r w:rsidR="00AF080D" w:rsidRPr="002F167A">
        <w:rPr>
          <w:rFonts w:cs="Arial"/>
        </w:rPr>
        <w:t>Family and Domestic Violence Leave in accordance with the NES</w:t>
      </w:r>
      <w:r w:rsidRPr="002F167A">
        <w:rPr>
          <w:rFonts w:cs="Arial"/>
        </w:rPr>
        <w:t>.</w:t>
      </w:r>
    </w:p>
    <w:p w14:paraId="3DDC2FDD" w14:textId="77777777" w:rsidR="008F7B54" w:rsidRPr="002F167A" w:rsidRDefault="008F7B54" w:rsidP="00BB4D25">
      <w:pPr>
        <w:pStyle w:val="Heading2"/>
        <w:keepNext w:val="0"/>
        <w:widowControl w:val="0"/>
        <w:ind w:left="576"/>
        <w:rPr>
          <w:rFonts w:cs="Arial"/>
        </w:rPr>
      </w:pPr>
      <w:r w:rsidRPr="002F167A">
        <w:rPr>
          <w:rFonts w:cs="Arial"/>
        </w:rPr>
        <w:t>General Measures</w:t>
      </w:r>
    </w:p>
    <w:p w14:paraId="43250F9F" w14:textId="795A442B" w:rsidR="008F7B54" w:rsidRPr="002F167A" w:rsidRDefault="008F7B54" w:rsidP="00A15213">
      <w:pPr>
        <w:pStyle w:val="Heading3"/>
        <w:widowControl w:val="0"/>
        <w:ind w:left="1701" w:hanging="992"/>
        <w:rPr>
          <w:rFonts w:cs="Arial"/>
        </w:rPr>
      </w:pPr>
      <w:bookmarkStart w:id="239" w:name="_Ref520728737"/>
      <w:r w:rsidRPr="002F167A">
        <w:rPr>
          <w:rFonts w:cs="Arial"/>
        </w:rPr>
        <w:t>Evidence of Family Violence may be required and can be in the form of an agreed document issued by the Police Service, a Court, a registered health practitioner, a Family Violence Support Service, district nurse, maternal and health care nurse, Lawyer, or a statutory declaration.</w:t>
      </w:r>
      <w:bookmarkEnd w:id="239"/>
      <w:r w:rsidR="0020383A" w:rsidRPr="002F167A">
        <w:rPr>
          <w:rFonts w:cs="Arial"/>
        </w:rPr>
        <w:t xml:space="preserve"> However, this is at the discretion of </w:t>
      </w:r>
      <w:r w:rsidR="00746EFA" w:rsidRPr="002F167A">
        <w:rPr>
          <w:rFonts w:cs="Arial"/>
        </w:rPr>
        <w:t xml:space="preserve">an </w:t>
      </w:r>
      <w:r w:rsidR="003926BD" w:rsidRPr="002F167A">
        <w:t>A</w:t>
      </w:r>
      <w:r w:rsidR="00746EFA" w:rsidRPr="002F167A">
        <w:t xml:space="preserve">ppropriately </w:t>
      </w:r>
      <w:r w:rsidR="003926BD" w:rsidRPr="002F167A">
        <w:t>A</w:t>
      </w:r>
      <w:r w:rsidR="00746EFA" w:rsidRPr="002F167A">
        <w:t xml:space="preserve">uthorised </w:t>
      </w:r>
      <w:r w:rsidR="003926BD" w:rsidRPr="002F167A">
        <w:t>O</w:t>
      </w:r>
      <w:r w:rsidR="00746EFA" w:rsidRPr="002F167A">
        <w:t xml:space="preserve">fficer of </w:t>
      </w:r>
      <w:r w:rsidR="007D118C">
        <w:t>TZV</w:t>
      </w:r>
      <w:r w:rsidR="0020383A" w:rsidRPr="002F167A">
        <w:rPr>
          <w:rFonts w:cs="Arial"/>
        </w:rPr>
        <w:t>.</w:t>
      </w:r>
    </w:p>
    <w:p w14:paraId="7FD51489" w14:textId="7B7208D8" w:rsidR="008F7B54" w:rsidRPr="002F167A" w:rsidRDefault="008F7B54" w:rsidP="00A15213">
      <w:pPr>
        <w:pStyle w:val="Heading3"/>
        <w:widowControl w:val="0"/>
        <w:ind w:left="1701" w:hanging="992"/>
        <w:rPr>
          <w:rFonts w:cs="Arial"/>
        </w:rPr>
      </w:pPr>
      <w:r w:rsidRPr="002F167A">
        <w:rPr>
          <w:rFonts w:cs="Arial"/>
        </w:rPr>
        <w:t xml:space="preserve">All personal information concerning Family Violence will be kept confidential in line with </w:t>
      </w:r>
      <w:r w:rsidR="007D118C">
        <w:rPr>
          <w:rFonts w:cs="Arial"/>
        </w:rPr>
        <w:t>TZV</w:t>
      </w:r>
      <w:r w:rsidRPr="002F167A">
        <w:rPr>
          <w:rFonts w:cs="Arial"/>
        </w:rPr>
        <w:t>’s policies and relevant legislation. No information will be kept on an Employee’s personnel file without their express written permission.</w:t>
      </w:r>
    </w:p>
    <w:p w14:paraId="2C81BA71" w14:textId="77777777" w:rsidR="008F7B54" w:rsidRPr="002F167A" w:rsidRDefault="008F7B54" w:rsidP="00A15213">
      <w:pPr>
        <w:pStyle w:val="Heading3"/>
        <w:widowControl w:val="0"/>
        <w:ind w:left="1701" w:hanging="992"/>
        <w:rPr>
          <w:rFonts w:cs="Arial"/>
        </w:rPr>
      </w:pPr>
      <w:r w:rsidRPr="002F167A">
        <w:rPr>
          <w:rFonts w:cs="Arial"/>
        </w:rPr>
        <w:t>No adverse action will be taken against an Employee if their attendance or performance at work suffers as a result of experiencing Family Violence.</w:t>
      </w:r>
    </w:p>
    <w:p w14:paraId="07DA3F78" w14:textId="76778A32" w:rsidR="008F7B54" w:rsidRPr="002F167A" w:rsidRDefault="007D118C" w:rsidP="00A15213">
      <w:pPr>
        <w:pStyle w:val="Heading3"/>
        <w:widowControl w:val="0"/>
        <w:ind w:left="1701" w:hanging="992"/>
        <w:rPr>
          <w:rFonts w:cs="Arial"/>
        </w:rPr>
      </w:pPr>
      <w:r>
        <w:rPr>
          <w:rFonts w:cs="Arial"/>
        </w:rPr>
        <w:t>TZV</w:t>
      </w:r>
      <w:r w:rsidR="008F7B54" w:rsidRPr="002F167A">
        <w:rPr>
          <w:rFonts w:cs="Arial"/>
        </w:rPr>
        <w:t xml:space="preserve"> will commit to introducing contact/s within the workplace who will be trained in Family Violence and associated privacy issues. </w:t>
      </w:r>
      <w:r>
        <w:rPr>
          <w:rFonts w:cs="Arial"/>
        </w:rPr>
        <w:t>TZV</w:t>
      </w:r>
      <w:r w:rsidR="008F7B54" w:rsidRPr="002F167A">
        <w:rPr>
          <w:rFonts w:cs="Arial"/>
        </w:rPr>
        <w:t xml:space="preserve"> will advertise the name of any Family Violence contacts within the workplace.</w:t>
      </w:r>
    </w:p>
    <w:p w14:paraId="5AC19DD5" w14:textId="58CB9E8E" w:rsidR="008F7B54" w:rsidRPr="002F167A" w:rsidRDefault="008F7B54" w:rsidP="00A15213">
      <w:pPr>
        <w:pStyle w:val="Heading3"/>
        <w:widowControl w:val="0"/>
        <w:ind w:left="1701" w:hanging="992"/>
        <w:rPr>
          <w:rFonts w:cs="Arial"/>
        </w:rPr>
      </w:pPr>
      <w:r w:rsidRPr="002F167A">
        <w:rPr>
          <w:rFonts w:cs="Arial"/>
        </w:rPr>
        <w:t>An Employee experiencing Family Violence may raise the issue with their immediate supervisor, Family Violence contacts, Union delegate or a People</w:t>
      </w:r>
      <w:r w:rsidR="00630F05" w:rsidRPr="002F167A">
        <w:rPr>
          <w:rFonts w:cs="Arial"/>
        </w:rPr>
        <w:t>,</w:t>
      </w:r>
      <w:r w:rsidRPr="002F167A">
        <w:rPr>
          <w:rFonts w:cs="Arial"/>
        </w:rPr>
        <w:t xml:space="preserve"> </w:t>
      </w:r>
      <w:r w:rsidR="00630F05" w:rsidRPr="002F167A">
        <w:rPr>
          <w:rFonts w:cs="Arial"/>
        </w:rPr>
        <w:t xml:space="preserve">Culture and Performance </w:t>
      </w:r>
      <w:r w:rsidRPr="002F167A">
        <w:rPr>
          <w:rFonts w:cs="Arial"/>
        </w:rPr>
        <w:t>representative. The immediate supervisor may seek advice from People</w:t>
      </w:r>
      <w:r w:rsidR="00630F05" w:rsidRPr="002F167A">
        <w:rPr>
          <w:rFonts w:cs="Arial"/>
        </w:rPr>
        <w:t>,</w:t>
      </w:r>
      <w:r w:rsidRPr="002F167A">
        <w:rPr>
          <w:rFonts w:cs="Arial"/>
        </w:rPr>
        <w:t xml:space="preserve"> </w:t>
      </w:r>
      <w:r w:rsidR="00630F05" w:rsidRPr="002F167A">
        <w:rPr>
          <w:rFonts w:cs="Arial"/>
        </w:rPr>
        <w:t xml:space="preserve">Culture and Performance </w:t>
      </w:r>
      <w:r w:rsidRPr="002F167A">
        <w:rPr>
          <w:rFonts w:cs="Arial"/>
        </w:rPr>
        <w:t>if the Employee chooses not to see the People</w:t>
      </w:r>
      <w:r w:rsidR="00630F05" w:rsidRPr="002F167A">
        <w:rPr>
          <w:rFonts w:cs="Arial"/>
        </w:rPr>
        <w:t>,</w:t>
      </w:r>
      <w:r w:rsidRPr="002F167A">
        <w:rPr>
          <w:rFonts w:cs="Arial"/>
        </w:rPr>
        <w:t xml:space="preserve"> </w:t>
      </w:r>
      <w:r w:rsidR="00630F05" w:rsidRPr="002F167A">
        <w:rPr>
          <w:rFonts w:cs="Arial"/>
        </w:rPr>
        <w:t xml:space="preserve">Culture and Performance </w:t>
      </w:r>
      <w:r w:rsidRPr="002F167A">
        <w:rPr>
          <w:rFonts w:cs="Arial"/>
        </w:rPr>
        <w:t>or Family Violence contact.</w:t>
      </w:r>
      <w:r w:rsidR="0020383A" w:rsidRPr="002F167A">
        <w:rPr>
          <w:rFonts w:cs="Arial"/>
        </w:rPr>
        <w:t xml:space="preserve"> </w:t>
      </w:r>
    </w:p>
    <w:p w14:paraId="50D0D9E8" w14:textId="16E36B69" w:rsidR="008F7B54" w:rsidRPr="002F167A" w:rsidRDefault="008F7B54" w:rsidP="00A15213">
      <w:pPr>
        <w:pStyle w:val="Heading3"/>
        <w:widowControl w:val="0"/>
        <w:ind w:left="1701" w:hanging="992"/>
        <w:rPr>
          <w:rFonts w:cs="Arial"/>
        </w:rPr>
      </w:pPr>
      <w:r w:rsidRPr="002F167A">
        <w:rPr>
          <w:rFonts w:cs="Arial"/>
        </w:rPr>
        <w:t>Where requested by an Employee, the People</w:t>
      </w:r>
      <w:r w:rsidR="00B06A70" w:rsidRPr="002F167A">
        <w:rPr>
          <w:rFonts w:cs="Arial"/>
        </w:rPr>
        <w:t>,</w:t>
      </w:r>
      <w:r w:rsidRPr="002F167A">
        <w:rPr>
          <w:rFonts w:cs="Arial"/>
        </w:rPr>
        <w:t xml:space="preserve"> Culture</w:t>
      </w:r>
      <w:r w:rsidR="00B06A70" w:rsidRPr="002F167A">
        <w:rPr>
          <w:rFonts w:cs="Arial"/>
        </w:rPr>
        <w:t xml:space="preserve"> and Performance</w:t>
      </w:r>
      <w:r w:rsidRPr="002F167A">
        <w:rPr>
          <w:rFonts w:cs="Arial"/>
        </w:rPr>
        <w:t xml:space="preserve"> contact will liaise with the Employee’s manager on the Employee’s behalf, and will make a recommendation on the most appropriate form of support to provide in accordance with clauses </w:t>
      </w:r>
      <w:r w:rsidRPr="002F167A">
        <w:rPr>
          <w:rFonts w:cs="Arial"/>
        </w:rPr>
        <w:fldChar w:fldCharType="begin"/>
      </w:r>
      <w:r w:rsidRPr="002F167A">
        <w:rPr>
          <w:rFonts w:cs="Arial"/>
        </w:rPr>
        <w:instrText xml:space="preserve"> REF _Ref520728600 \r \h  \* MERGEFORMAT </w:instrText>
      </w:r>
      <w:r w:rsidRPr="002F167A">
        <w:rPr>
          <w:rFonts w:cs="Arial"/>
        </w:rPr>
      </w:r>
      <w:r w:rsidRPr="002F167A">
        <w:rPr>
          <w:rFonts w:cs="Arial"/>
        </w:rPr>
        <w:fldChar w:fldCharType="separate"/>
      </w:r>
      <w:r w:rsidR="00FA67FE">
        <w:rPr>
          <w:rFonts w:cs="Arial"/>
        </w:rPr>
        <w:t>40.5</w:t>
      </w:r>
      <w:r w:rsidRPr="002F167A">
        <w:rPr>
          <w:rFonts w:cs="Arial"/>
        </w:rPr>
        <w:fldChar w:fldCharType="end"/>
      </w:r>
      <w:r w:rsidRPr="002F167A">
        <w:rPr>
          <w:rFonts w:cs="Arial"/>
        </w:rPr>
        <w:t xml:space="preserve"> and </w:t>
      </w:r>
      <w:r w:rsidRPr="002F167A">
        <w:rPr>
          <w:rFonts w:cs="Arial"/>
        </w:rPr>
        <w:fldChar w:fldCharType="begin"/>
      </w:r>
      <w:r w:rsidRPr="002F167A">
        <w:rPr>
          <w:rFonts w:cs="Arial"/>
        </w:rPr>
        <w:instrText xml:space="preserve"> REF _Ref520728634 \r \h  \* MERGEFORMAT </w:instrText>
      </w:r>
      <w:r w:rsidRPr="002F167A">
        <w:rPr>
          <w:rFonts w:cs="Arial"/>
        </w:rPr>
      </w:r>
      <w:r w:rsidRPr="002F167A">
        <w:rPr>
          <w:rFonts w:cs="Arial"/>
        </w:rPr>
        <w:fldChar w:fldCharType="separate"/>
      </w:r>
      <w:r w:rsidR="00FA67FE">
        <w:rPr>
          <w:rFonts w:cs="Arial"/>
        </w:rPr>
        <w:t>40.6</w:t>
      </w:r>
      <w:r w:rsidRPr="002F167A">
        <w:rPr>
          <w:rFonts w:cs="Arial"/>
        </w:rPr>
        <w:fldChar w:fldCharType="end"/>
      </w:r>
      <w:r w:rsidRPr="002F167A">
        <w:rPr>
          <w:rFonts w:cs="Arial"/>
        </w:rPr>
        <w:t>.</w:t>
      </w:r>
    </w:p>
    <w:p w14:paraId="774477D6" w14:textId="77777777" w:rsidR="008F7B54" w:rsidRPr="002F167A" w:rsidRDefault="008F7B54" w:rsidP="00A15213">
      <w:pPr>
        <w:pStyle w:val="Heading3"/>
        <w:widowControl w:val="0"/>
        <w:ind w:left="1701" w:hanging="992"/>
        <w:rPr>
          <w:rFonts w:cs="Arial"/>
        </w:rPr>
      </w:pPr>
      <w:r w:rsidRPr="002F167A">
        <w:rPr>
          <w:rFonts w:cs="Arial"/>
        </w:rPr>
        <w:t>The Employer will develop guidelines to supplement this clause which details the appropriate action to be taken in the event that an Employee reports Family Violence.</w:t>
      </w:r>
    </w:p>
    <w:p w14:paraId="18B655CA" w14:textId="77777777" w:rsidR="008F7B54" w:rsidRPr="002F167A" w:rsidRDefault="008F7B54" w:rsidP="00BB4D25">
      <w:pPr>
        <w:pStyle w:val="Heading2"/>
        <w:keepNext w:val="0"/>
        <w:widowControl w:val="0"/>
        <w:ind w:left="576"/>
        <w:rPr>
          <w:rFonts w:cs="Arial"/>
        </w:rPr>
      </w:pPr>
      <w:bookmarkStart w:id="240" w:name="_Ref520728600"/>
      <w:r w:rsidRPr="002F167A">
        <w:rPr>
          <w:rFonts w:cs="Arial"/>
        </w:rPr>
        <w:t>Leave</w:t>
      </w:r>
    </w:p>
    <w:p w14:paraId="2605E267" w14:textId="77777777" w:rsidR="008F7B54" w:rsidRPr="002F167A" w:rsidRDefault="008F7B54" w:rsidP="00A15213">
      <w:pPr>
        <w:pStyle w:val="Heading3"/>
        <w:widowControl w:val="0"/>
        <w:ind w:left="1701" w:hanging="992"/>
        <w:rPr>
          <w:rFonts w:cs="Arial"/>
        </w:rPr>
      </w:pPr>
      <w:r w:rsidRPr="002F167A">
        <w:rPr>
          <w:rFonts w:cs="Arial"/>
        </w:rPr>
        <w:t xml:space="preserve">An Employee experiencing Family Violence </w:t>
      </w:r>
      <w:r w:rsidR="00A26E65" w:rsidRPr="002F167A">
        <w:rPr>
          <w:rFonts w:cs="Arial"/>
        </w:rPr>
        <w:t xml:space="preserve">(excluding Casual Employees) </w:t>
      </w:r>
      <w:r w:rsidRPr="002F167A">
        <w:rPr>
          <w:rFonts w:cs="Arial"/>
        </w:rPr>
        <w:t>will have access to 20 days per year of paid special leave for medical appointments, legal proceedings and other activities related to Family Violence (this leave is not cumulative but if the leave is exhausted consideration will be given to providing additional leave). This leave will be in addition to existing leave entitlements and may be taken as consecutive or single days or as a fraction of a day and can be taken without prior approval.</w:t>
      </w:r>
    </w:p>
    <w:p w14:paraId="4ACB4FDA" w14:textId="77777777" w:rsidR="0056528E" w:rsidRPr="002F167A" w:rsidRDefault="0056528E" w:rsidP="00A15213">
      <w:pPr>
        <w:pStyle w:val="Heading3"/>
        <w:widowControl w:val="0"/>
        <w:ind w:left="1701" w:hanging="992"/>
        <w:rPr>
          <w:rFonts w:cs="Arial"/>
        </w:rPr>
      </w:pPr>
      <w:r w:rsidRPr="002F167A">
        <w:t>Casual E</w:t>
      </w:r>
      <w:r w:rsidRPr="002F167A">
        <w:rPr>
          <w:rFonts w:cs="Arial"/>
        </w:rPr>
        <w:t>mployees are entitled to 10 days per year of paid leave in accordance with the arrangements provided for by the NES.</w:t>
      </w:r>
    </w:p>
    <w:p w14:paraId="74C32E24" w14:textId="333B1325" w:rsidR="008F7B54" w:rsidRPr="002F167A" w:rsidRDefault="008F7B54" w:rsidP="00A15213">
      <w:pPr>
        <w:pStyle w:val="Heading3"/>
        <w:widowControl w:val="0"/>
        <w:ind w:left="1701" w:hanging="992"/>
        <w:rPr>
          <w:rFonts w:cs="Arial"/>
        </w:rPr>
      </w:pPr>
      <w:r w:rsidRPr="002F167A">
        <w:rPr>
          <w:rFonts w:cs="Arial"/>
        </w:rPr>
        <w:lastRenderedPageBreak/>
        <w:t xml:space="preserve">An Employee who supports a person experiencing Family Violence may utilise their personal/carer’s leave entitlement to accompany that person to court, to hospital, or to care for children. </w:t>
      </w:r>
      <w:r w:rsidR="007D118C">
        <w:rPr>
          <w:rFonts w:cs="Arial"/>
        </w:rPr>
        <w:t>TZV</w:t>
      </w:r>
      <w:r w:rsidRPr="002F167A">
        <w:rPr>
          <w:rFonts w:cs="Arial"/>
        </w:rPr>
        <w:t xml:space="preserve"> may require evidence consistent with clause </w:t>
      </w:r>
      <w:r w:rsidRPr="002F167A">
        <w:rPr>
          <w:rFonts w:cs="Arial"/>
        </w:rPr>
        <w:fldChar w:fldCharType="begin"/>
      </w:r>
      <w:r w:rsidRPr="002F167A">
        <w:rPr>
          <w:rFonts w:cs="Arial"/>
        </w:rPr>
        <w:instrText xml:space="preserve"> REF _Ref520728737 \r \h  \* MERGEFORMAT </w:instrText>
      </w:r>
      <w:r w:rsidRPr="002F167A">
        <w:rPr>
          <w:rFonts w:cs="Arial"/>
        </w:rPr>
      </w:r>
      <w:r w:rsidRPr="002F167A">
        <w:rPr>
          <w:rFonts w:cs="Arial"/>
        </w:rPr>
        <w:fldChar w:fldCharType="separate"/>
      </w:r>
      <w:r w:rsidR="00FA67FE">
        <w:rPr>
          <w:rFonts w:cs="Arial"/>
        </w:rPr>
        <w:t>40.4.1</w:t>
      </w:r>
      <w:r w:rsidRPr="002F167A">
        <w:rPr>
          <w:rFonts w:cs="Arial"/>
        </w:rPr>
        <w:fldChar w:fldCharType="end"/>
      </w:r>
      <w:r w:rsidRPr="002F167A">
        <w:rPr>
          <w:rFonts w:cs="Arial"/>
        </w:rPr>
        <w:t xml:space="preserve"> from an Employee seeking to use their personal/carer’s leave entitlement under this clause. </w:t>
      </w:r>
    </w:p>
    <w:p w14:paraId="7ECE1402" w14:textId="77777777" w:rsidR="008F7B54" w:rsidRPr="002F167A" w:rsidRDefault="008F7B54" w:rsidP="00BB4D25">
      <w:pPr>
        <w:pStyle w:val="Heading2"/>
        <w:keepNext w:val="0"/>
        <w:widowControl w:val="0"/>
        <w:ind w:left="576"/>
        <w:rPr>
          <w:rFonts w:cs="Arial"/>
        </w:rPr>
      </w:pPr>
      <w:bookmarkStart w:id="241" w:name="_Ref520728634"/>
      <w:bookmarkEnd w:id="240"/>
      <w:r w:rsidRPr="002F167A">
        <w:rPr>
          <w:rFonts w:cs="Arial"/>
        </w:rPr>
        <w:t>Individual Support</w:t>
      </w:r>
    </w:p>
    <w:p w14:paraId="42E29786" w14:textId="2F07D983" w:rsidR="008F7B54" w:rsidRPr="002F167A" w:rsidRDefault="008F7B54" w:rsidP="00BB4D25">
      <w:pPr>
        <w:pStyle w:val="Heading2"/>
        <w:keepNext w:val="0"/>
        <w:widowControl w:val="0"/>
        <w:numPr>
          <w:ilvl w:val="0"/>
          <w:numId w:val="0"/>
        </w:numPr>
        <w:ind w:left="576"/>
        <w:rPr>
          <w:b w:val="0"/>
        </w:rPr>
      </w:pPr>
      <w:r w:rsidRPr="002F167A">
        <w:rPr>
          <w:b w:val="0"/>
        </w:rPr>
        <w:t xml:space="preserve">In order to provide support to an Employee experiencing Family Violence and to provide a safe work environment to all Employees, </w:t>
      </w:r>
      <w:r w:rsidR="007D118C">
        <w:rPr>
          <w:b w:val="0"/>
        </w:rPr>
        <w:t>TZV</w:t>
      </w:r>
      <w:r w:rsidRPr="002F167A">
        <w:rPr>
          <w:b w:val="0"/>
        </w:rPr>
        <w:t xml:space="preserve"> will approve any reasonable request from an Employee experiencing Family Violence for:</w:t>
      </w:r>
    </w:p>
    <w:p w14:paraId="09DBC0D5" w14:textId="77777777" w:rsidR="008F7B54" w:rsidRPr="002F167A" w:rsidRDefault="008F7B54" w:rsidP="00A15213">
      <w:pPr>
        <w:pStyle w:val="Heading3"/>
        <w:widowControl w:val="0"/>
        <w:ind w:left="1701" w:hanging="992"/>
        <w:rPr>
          <w:rFonts w:cs="Arial"/>
        </w:rPr>
      </w:pPr>
      <w:r w:rsidRPr="002F167A">
        <w:rPr>
          <w:rFonts w:cs="Arial"/>
        </w:rPr>
        <w:t>temporary or ongoing changes to their span of hours or pattern of hours and/or shift patterns;</w:t>
      </w:r>
    </w:p>
    <w:p w14:paraId="4E8153FD" w14:textId="77777777" w:rsidR="008F7B54" w:rsidRPr="002F167A" w:rsidRDefault="008F7B54" w:rsidP="00A15213">
      <w:pPr>
        <w:pStyle w:val="Heading3"/>
        <w:widowControl w:val="0"/>
        <w:ind w:left="1701" w:hanging="992"/>
        <w:rPr>
          <w:rFonts w:cs="Arial"/>
        </w:rPr>
      </w:pPr>
      <w:r w:rsidRPr="002F167A">
        <w:rPr>
          <w:rFonts w:cs="Arial"/>
        </w:rPr>
        <w:t>temporary or ongoing job redesign or changes to duties;</w:t>
      </w:r>
    </w:p>
    <w:p w14:paraId="527FFBFB" w14:textId="77777777" w:rsidR="008F7B54" w:rsidRPr="002F167A" w:rsidRDefault="008F7B54" w:rsidP="00A15213">
      <w:pPr>
        <w:pStyle w:val="Heading3"/>
        <w:widowControl w:val="0"/>
        <w:ind w:left="1701" w:hanging="992"/>
        <w:rPr>
          <w:rFonts w:cs="Arial"/>
        </w:rPr>
      </w:pPr>
      <w:r w:rsidRPr="002F167A">
        <w:rPr>
          <w:rFonts w:cs="Arial"/>
        </w:rPr>
        <w:t>temporary or ongoing relocation to suitable employment;</w:t>
      </w:r>
    </w:p>
    <w:p w14:paraId="12F2BBAE" w14:textId="77777777" w:rsidR="008F7B54" w:rsidRPr="002F167A" w:rsidRDefault="008F7B54" w:rsidP="00A15213">
      <w:pPr>
        <w:pStyle w:val="Heading3"/>
        <w:widowControl w:val="0"/>
        <w:ind w:left="1701" w:hanging="992"/>
        <w:rPr>
          <w:rFonts w:cs="Arial"/>
        </w:rPr>
      </w:pPr>
      <w:r w:rsidRPr="002F167A">
        <w:rPr>
          <w:rFonts w:cs="Arial"/>
        </w:rPr>
        <w:t>a change to the Employee’s telephone number or email address to avoid harassing contact;</w:t>
      </w:r>
    </w:p>
    <w:p w14:paraId="0516C07B" w14:textId="77777777" w:rsidR="008F7B54" w:rsidRPr="002F167A" w:rsidRDefault="008F7B54" w:rsidP="00A15213">
      <w:pPr>
        <w:pStyle w:val="Heading3"/>
        <w:widowControl w:val="0"/>
        <w:ind w:left="1701" w:hanging="992"/>
        <w:rPr>
          <w:rFonts w:cs="Arial"/>
        </w:rPr>
      </w:pPr>
      <w:r w:rsidRPr="002F167A">
        <w:rPr>
          <w:rFonts w:cs="Arial"/>
        </w:rPr>
        <w:t>any other appropriate measure including those available under existing provisions for family friendly and flexible work arrangements.</w:t>
      </w:r>
    </w:p>
    <w:p w14:paraId="54E2DFFC" w14:textId="77777777" w:rsidR="008F7B54" w:rsidRPr="002F167A" w:rsidRDefault="008F7B54" w:rsidP="00BB4D25">
      <w:pPr>
        <w:pStyle w:val="Heading2"/>
        <w:keepNext w:val="0"/>
        <w:widowControl w:val="0"/>
        <w:ind w:left="576"/>
        <w:rPr>
          <w:rFonts w:cs="Arial"/>
        </w:rPr>
      </w:pPr>
      <w:r w:rsidRPr="002F167A">
        <w:rPr>
          <w:rFonts w:cs="Arial"/>
          <w:b w:val="0"/>
        </w:rPr>
        <w:t>Any changes to an Employee’s role will be reviewed at agreed periods. When an Employee is no longer experiencing Family Violence, the terms and conditions of employment will revert back to the terms and conditions applicable to the Employee’s substantive position (unless otherwise agreed).</w:t>
      </w:r>
    </w:p>
    <w:p w14:paraId="1EB7B452" w14:textId="77777777" w:rsidR="008F7B54" w:rsidRPr="002F167A" w:rsidRDefault="008F7B54" w:rsidP="00BB4D25">
      <w:pPr>
        <w:pStyle w:val="Heading2"/>
        <w:keepNext w:val="0"/>
        <w:widowControl w:val="0"/>
        <w:ind w:left="576"/>
        <w:rPr>
          <w:rFonts w:cs="Arial"/>
        </w:rPr>
      </w:pPr>
      <w:r w:rsidRPr="002F167A">
        <w:rPr>
          <w:rFonts w:cs="Arial"/>
          <w:b w:val="0"/>
        </w:rPr>
        <w:t>An Employee experiencing Family Violence will be offered access to the EAP and/or other available local Employee support resources. The EAP shall include professionals trained specifically in Family Violence.</w:t>
      </w:r>
    </w:p>
    <w:p w14:paraId="088D653D" w14:textId="77777777" w:rsidR="008F7B54" w:rsidRPr="002F167A" w:rsidRDefault="008F7B54" w:rsidP="00BB4D25">
      <w:pPr>
        <w:pStyle w:val="Heading2"/>
        <w:keepNext w:val="0"/>
        <w:widowControl w:val="0"/>
        <w:ind w:left="576"/>
        <w:rPr>
          <w:rFonts w:cs="Arial"/>
        </w:rPr>
      </w:pPr>
      <w:r w:rsidRPr="002F167A">
        <w:rPr>
          <w:rFonts w:cs="Arial"/>
          <w:b w:val="0"/>
        </w:rPr>
        <w:t>An Employee that discloses that they are experiencing Family Violence will be given information regarding current support services.</w:t>
      </w:r>
    </w:p>
    <w:p w14:paraId="33719886" w14:textId="77777777" w:rsidR="008F7B54" w:rsidRPr="002F167A" w:rsidRDefault="008F7B54" w:rsidP="00BB4D25">
      <w:pPr>
        <w:pStyle w:val="Heading2"/>
        <w:keepNext w:val="0"/>
        <w:widowControl w:val="0"/>
        <w:ind w:left="576"/>
        <w:rPr>
          <w:rFonts w:cs="Arial"/>
        </w:rPr>
      </w:pPr>
      <w:r w:rsidRPr="002F167A">
        <w:rPr>
          <w:rFonts w:cs="Arial"/>
          <w:b w:val="0"/>
        </w:rPr>
        <w:t>An Employee providing support to an Immediate Family Member who is experiencing Family Violence, upon request, will be considered for a flexible working arrangement.</w:t>
      </w:r>
      <w:bookmarkEnd w:id="241"/>
    </w:p>
    <w:p w14:paraId="27F50B79" w14:textId="77777777" w:rsidR="00AB761B" w:rsidRPr="002F167A" w:rsidRDefault="00AB761B" w:rsidP="00FF6FE9">
      <w:pPr>
        <w:pStyle w:val="Heading1"/>
        <w:widowControl w:val="0"/>
        <w:ind w:left="567" w:hanging="567"/>
      </w:pPr>
      <w:bookmarkStart w:id="242" w:name="_Toc163655708"/>
      <w:bookmarkStart w:id="243" w:name="_Toc170728817"/>
      <w:bookmarkStart w:id="244" w:name="_Ref17629266"/>
      <w:r w:rsidRPr="002F167A">
        <w:t>Cultural and Ceremonial Leave</w:t>
      </w:r>
      <w:bookmarkEnd w:id="242"/>
      <w:bookmarkEnd w:id="243"/>
    </w:p>
    <w:p w14:paraId="7EC5DCAC" w14:textId="77777777" w:rsidR="00AB761B" w:rsidRPr="002F167A" w:rsidRDefault="00AB761B" w:rsidP="00ED1F83">
      <w:pPr>
        <w:pStyle w:val="Heading2"/>
        <w:ind w:left="567"/>
      </w:pPr>
      <w:r w:rsidRPr="002F167A">
        <w:t>NAIDOC Week Leave</w:t>
      </w:r>
    </w:p>
    <w:p w14:paraId="07AFA9C6" w14:textId="77777777" w:rsidR="00AB761B" w:rsidRPr="002F167A" w:rsidRDefault="00AB761B" w:rsidP="009F3CE8">
      <w:pPr>
        <w:pStyle w:val="Heading3"/>
        <w:ind w:left="1276"/>
      </w:pPr>
      <w:r w:rsidRPr="002F167A">
        <w:t xml:space="preserve">An Employee </w:t>
      </w:r>
      <w:r w:rsidR="00FD3FCB" w:rsidRPr="002F167A">
        <w:t>identifying as of</w:t>
      </w:r>
      <w:r w:rsidRPr="002F167A">
        <w:t xml:space="preserve"> Aboriginal or Torres Strait Islander descent is entitled to one day of paid leave per calendar year to participate in National Aboriginal and Islander Day Observance Committee (</w:t>
      </w:r>
      <w:r w:rsidRPr="002F167A">
        <w:rPr>
          <w:b/>
          <w:bCs/>
        </w:rPr>
        <w:t>NAIDOC</w:t>
      </w:r>
      <w:r w:rsidRPr="002F167A">
        <w:t>) week activities and events.</w:t>
      </w:r>
      <w:r w:rsidR="00B22428" w:rsidRPr="002F167A">
        <w:t xml:space="preserve"> </w:t>
      </w:r>
    </w:p>
    <w:p w14:paraId="7910CAFF" w14:textId="77777777" w:rsidR="00AB761B" w:rsidRPr="002F167A" w:rsidRDefault="00AB761B" w:rsidP="009F3CE8">
      <w:pPr>
        <w:pStyle w:val="Heading3"/>
        <w:ind w:left="1276"/>
      </w:pPr>
      <w:r w:rsidRPr="002F167A">
        <w:t>NAIDOC week leave will not accrue from year to year and will not be paid out on termination of the employment of the Employee.</w:t>
      </w:r>
    </w:p>
    <w:p w14:paraId="14489013" w14:textId="77777777" w:rsidR="00AB761B" w:rsidRPr="002F167A" w:rsidRDefault="00AB761B" w:rsidP="009F3CE8">
      <w:pPr>
        <w:pStyle w:val="Heading2"/>
        <w:ind w:left="567"/>
      </w:pPr>
      <w:r w:rsidRPr="002F167A">
        <w:t>Leave to attend Aboriginal or Torres Strait Islander community meetings</w:t>
      </w:r>
    </w:p>
    <w:p w14:paraId="3ECBF10F" w14:textId="081CFEBA" w:rsidR="00AB761B" w:rsidRPr="002F167A" w:rsidRDefault="007D118C" w:rsidP="009F3CE8">
      <w:pPr>
        <w:pStyle w:val="Heading3"/>
        <w:ind w:left="1276"/>
      </w:pPr>
      <w:r>
        <w:t>TZV</w:t>
      </w:r>
      <w:r w:rsidR="00AB761B" w:rsidRPr="002F167A">
        <w:t xml:space="preserve"> may approve attendance during working hours by an Employee of Aboriginal or Torres Strait Islander descent at any community meetings, except the Annual General Meetings of Aboriginal community organisations at which the election of office bearers will occur.</w:t>
      </w:r>
    </w:p>
    <w:p w14:paraId="30EBA338" w14:textId="457D4354" w:rsidR="005D1C81" w:rsidRPr="002F167A" w:rsidRDefault="007D118C" w:rsidP="009F3CE8">
      <w:pPr>
        <w:pStyle w:val="Heading3"/>
        <w:ind w:left="1276"/>
      </w:pPr>
      <w:r>
        <w:t>TZV</w:t>
      </w:r>
      <w:r w:rsidR="005D1C81" w:rsidRPr="002F167A">
        <w:t xml:space="preserve"> may grant an Employee of Aboriginal or Torres Strait Islander descent accrued annual or other leave to attend Annual General Meetings of Aboriginal or Torres Strait Islander community organisations at which the election of office bearers will occur.</w:t>
      </w:r>
    </w:p>
    <w:p w14:paraId="5AE15BDB" w14:textId="77777777" w:rsidR="00AB761B" w:rsidRPr="002F167A" w:rsidRDefault="00AB761B" w:rsidP="009F3CE8">
      <w:pPr>
        <w:pStyle w:val="Heading2"/>
        <w:ind w:left="567"/>
      </w:pPr>
      <w:r w:rsidRPr="002F167A">
        <w:lastRenderedPageBreak/>
        <w:t>Ceremonial Leave</w:t>
      </w:r>
    </w:p>
    <w:p w14:paraId="128DC976" w14:textId="77777777" w:rsidR="00AB761B" w:rsidRPr="002F167A" w:rsidRDefault="00AB761B" w:rsidP="009F3CE8">
      <w:pPr>
        <w:pStyle w:val="Heading3"/>
        <w:ind w:left="1276"/>
      </w:pPr>
      <w:bookmarkStart w:id="245" w:name="_Ref163657805"/>
      <w:r w:rsidRPr="002F167A">
        <w:t>Ceremonial leave will be granted to an Employee of Aboriginal or Torres Strait Islander descent for ceremonial purposes:</w:t>
      </w:r>
      <w:bookmarkEnd w:id="245"/>
    </w:p>
    <w:p w14:paraId="647672BB" w14:textId="77777777" w:rsidR="00AB761B" w:rsidRPr="002F167A" w:rsidRDefault="00AB761B" w:rsidP="00FF6FE9">
      <w:pPr>
        <w:pStyle w:val="Heading4"/>
        <w:ind w:left="1701" w:hanging="438"/>
      </w:pPr>
      <w:r w:rsidRPr="002F167A">
        <w:t xml:space="preserve">connected with the </w:t>
      </w:r>
      <w:r w:rsidR="00B44668" w:rsidRPr="002F167A">
        <w:t>death</w:t>
      </w:r>
      <w:r w:rsidRPr="002F167A">
        <w:t xml:space="preserve"> of a member of the </w:t>
      </w:r>
      <w:r w:rsidR="00B44668" w:rsidRPr="002F167A">
        <w:t>I</w:t>
      </w:r>
      <w:r w:rsidRPr="002F167A">
        <w:t>mmediate Family or extended family (provided that no Employee shall have an existing entitlement reduced as a result of this clause); or</w:t>
      </w:r>
    </w:p>
    <w:p w14:paraId="2F1C58FC" w14:textId="77777777" w:rsidR="00AB761B" w:rsidRPr="002F167A" w:rsidRDefault="00AB761B" w:rsidP="00FF6FE9">
      <w:pPr>
        <w:pStyle w:val="Heading4"/>
        <w:ind w:left="1701" w:hanging="438"/>
      </w:pPr>
      <w:r w:rsidRPr="002F167A">
        <w:t>for other ceremonial obligations under Aboriginal and Torres Strait Islander lore.</w:t>
      </w:r>
    </w:p>
    <w:p w14:paraId="6D8E8859" w14:textId="1269D8B1" w:rsidR="00AB761B" w:rsidRPr="002F167A" w:rsidRDefault="00AB761B" w:rsidP="009F3CE8">
      <w:pPr>
        <w:pStyle w:val="Heading3"/>
        <w:ind w:left="1276"/>
      </w:pPr>
      <w:bookmarkStart w:id="246" w:name="_Ref163657841"/>
      <w:r w:rsidRPr="002F167A">
        <w:t xml:space="preserve">Where ceremonial leave is taken for the purposes outlined in clause </w:t>
      </w:r>
      <w:r w:rsidR="004E073A" w:rsidRPr="002F167A">
        <w:fldChar w:fldCharType="begin"/>
      </w:r>
      <w:r w:rsidR="004E073A" w:rsidRPr="002F167A">
        <w:instrText xml:space="preserve"> REF _Ref163657805 \w \h </w:instrText>
      </w:r>
      <w:r w:rsidR="00FF6FE9" w:rsidRPr="002F167A">
        <w:instrText xml:space="preserve"> \* MERGEFORMAT </w:instrText>
      </w:r>
      <w:r w:rsidR="004E073A" w:rsidRPr="002F167A">
        <w:fldChar w:fldCharType="separate"/>
      </w:r>
      <w:r w:rsidR="00FA67FE">
        <w:t>41.3.1</w:t>
      </w:r>
      <w:r w:rsidR="004E073A" w:rsidRPr="002F167A">
        <w:fldChar w:fldCharType="end"/>
      </w:r>
      <w:r w:rsidRPr="002F167A">
        <w:t xml:space="preserve">, up to three </w:t>
      </w:r>
      <w:r w:rsidR="007B5DA8" w:rsidRPr="002F167A">
        <w:t>shifts</w:t>
      </w:r>
      <w:r w:rsidRPr="002F167A">
        <w:t xml:space="preserve"> in each year of employment will be with pay. Paid ceremonial leave will not accrue from year to year and will not be paid out on termination of the employment of the Employee.</w:t>
      </w:r>
      <w:bookmarkEnd w:id="246"/>
    </w:p>
    <w:p w14:paraId="10119F25" w14:textId="722FB1A2" w:rsidR="00AB761B" w:rsidRPr="002F167A" w:rsidRDefault="00AB761B" w:rsidP="00FF6FE9">
      <w:pPr>
        <w:pStyle w:val="Heading3"/>
        <w:ind w:left="1276"/>
      </w:pPr>
      <w:r w:rsidRPr="002F167A">
        <w:t xml:space="preserve">Ceremonial leave granted under clauses </w:t>
      </w:r>
      <w:r w:rsidR="004E073A" w:rsidRPr="002F167A">
        <w:fldChar w:fldCharType="begin"/>
      </w:r>
      <w:r w:rsidR="004E073A" w:rsidRPr="002F167A">
        <w:instrText xml:space="preserve"> REF _Ref163657805 \w \h </w:instrText>
      </w:r>
      <w:r w:rsidR="00FF6FE9" w:rsidRPr="002F167A">
        <w:instrText xml:space="preserve"> \* MERGEFORMAT </w:instrText>
      </w:r>
      <w:r w:rsidR="004E073A" w:rsidRPr="002F167A">
        <w:fldChar w:fldCharType="separate"/>
      </w:r>
      <w:r w:rsidR="00FA67FE">
        <w:t>41.3.1</w:t>
      </w:r>
      <w:r w:rsidR="004E073A" w:rsidRPr="002F167A">
        <w:fldChar w:fldCharType="end"/>
      </w:r>
      <w:r w:rsidRPr="002F167A">
        <w:t xml:space="preserve"> - </w:t>
      </w:r>
      <w:r w:rsidR="004E073A" w:rsidRPr="002F167A">
        <w:fldChar w:fldCharType="begin"/>
      </w:r>
      <w:r w:rsidR="004E073A" w:rsidRPr="002F167A">
        <w:instrText xml:space="preserve"> REF _Ref163657841 \w \h </w:instrText>
      </w:r>
      <w:r w:rsidR="00FF6FE9" w:rsidRPr="002F167A">
        <w:instrText xml:space="preserve"> \* MERGEFORMAT </w:instrText>
      </w:r>
      <w:r w:rsidR="004E073A" w:rsidRPr="002F167A">
        <w:fldChar w:fldCharType="separate"/>
      </w:r>
      <w:r w:rsidR="00FA67FE">
        <w:t>41.3.2</w:t>
      </w:r>
      <w:r w:rsidR="004E073A" w:rsidRPr="002F167A">
        <w:fldChar w:fldCharType="end"/>
      </w:r>
      <w:r w:rsidRPr="002F167A">
        <w:t xml:space="preserve"> is in addition to </w:t>
      </w:r>
      <w:r w:rsidR="00954356" w:rsidRPr="002F167A">
        <w:t>compassionate</w:t>
      </w:r>
      <w:r w:rsidRPr="002F167A">
        <w:t xml:space="preserve"> leave granted under clause</w:t>
      </w:r>
      <w:r w:rsidR="0078700E" w:rsidRPr="002F167A">
        <w:t xml:space="preserve"> </w:t>
      </w:r>
      <w:r w:rsidR="00AD1647" w:rsidRPr="002F167A">
        <w:t>38</w:t>
      </w:r>
      <w:r w:rsidRPr="002F167A">
        <w:t>.</w:t>
      </w:r>
    </w:p>
    <w:p w14:paraId="0F12F5A2" w14:textId="77777777" w:rsidR="00B94801" w:rsidRPr="002F167A" w:rsidRDefault="00B94801" w:rsidP="00FF6FE9">
      <w:pPr>
        <w:pStyle w:val="Heading1"/>
        <w:keepNext w:val="0"/>
        <w:widowControl w:val="0"/>
        <w:ind w:left="567" w:hanging="567"/>
      </w:pPr>
      <w:bookmarkStart w:id="247" w:name="_Toc163655709"/>
      <w:bookmarkStart w:id="248" w:name="_Toc170728818"/>
      <w:r w:rsidRPr="002F167A">
        <w:t xml:space="preserve">Defence </w:t>
      </w:r>
      <w:r w:rsidR="00025852" w:rsidRPr="002F167A">
        <w:t xml:space="preserve">Force </w:t>
      </w:r>
      <w:r w:rsidRPr="002F167A">
        <w:t>Leave</w:t>
      </w:r>
      <w:bookmarkEnd w:id="247"/>
      <w:bookmarkEnd w:id="248"/>
    </w:p>
    <w:p w14:paraId="6565FB40" w14:textId="24088579" w:rsidR="00025852" w:rsidRPr="002F167A" w:rsidRDefault="00B94801" w:rsidP="00FF6FE9">
      <w:pPr>
        <w:pStyle w:val="Heading2"/>
        <w:keepNext w:val="0"/>
        <w:ind w:left="567"/>
        <w:rPr>
          <w:b w:val="0"/>
          <w:bCs/>
        </w:rPr>
      </w:pPr>
      <w:r w:rsidRPr="002F167A">
        <w:rPr>
          <w:b w:val="0"/>
          <w:bCs/>
        </w:rPr>
        <w:t>Full-time Employees who have completed probation are entitled to up to 20 days' leave</w:t>
      </w:r>
      <w:r w:rsidR="0056528E" w:rsidRPr="002F167A">
        <w:rPr>
          <w:b w:val="0"/>
          <w:bCs/>
        </w:rPr>
        <w:t xml:space="preserve"> when they </w:t>
      </w:r>
      <w:r w:rsidR="00665785" w:rsidRPr="002F167A">
        <w:rPr>
          <w:b w:val="0"/>
          <w:bCs/>
        </w:rPr>
        <w:t>are</w:t>
      </w:r>
      <w:r w:rsidR="0056528E" w:rsidRPr="002F167A">
        <w:rPr>
          <w:b w:val="0"/>
          <w:bCs/>
        </w:rPr>
        <w:t xml:space="preserve"> rostered</w:t>
      </w:r>
      <w:r w:rsidR="00025852" w:rsidRPr="002F167A">
        <w:rPr>
          <w:b w:val="0"/>
          <w:bCs/>
        </w:rPr>
        <w:t xml:space="preserve"> </w:t>
      </w:r>
      <w:r w:rsidR="0056528E" w:rsidRPr="002F167A">
        <w:rPr>
          <w:b w:val="0"/>
          <w:bCs/>
        </w:rPr>
        <w:t>to attend</w:t>
      </w:r>
      <w:r w:rsidR="00A463BC" w:rsidRPr="002F167A">
        <w:rPr>
          <w:b w:val="0"/>
          <w:bCs/>
        </w:rPr>
        <w:t xml:space="preserve"> Defence Force Reserve service</w:t>
      </w:r>
      <w:r w:rsidRPr="002F167A">
        <w:rPr>
          <w:b w:val="0"/>
          <w:bCs/>
        </w:rPr>
        <w:t xml:space="preserve">. </w:t>
      </w:r>
      <w:r w:rsidR="00B44668" w:rsidRPr="002F167A">
        <w:rPr>
          <w:b w:val="0"/>
          <w:bCs/>
        </w:rPr>
        <w:t xml:space="preserve"> </w:t>
      </w:r>
      <w:r w:rsidR="00A463BC" w:rsidRPr="002F167A">
        <w:rPr>
          <w:b w:val="0"/>
          <w:bCs/>
        </w:rPr>
        <w:t>Part-time Employees are entitled to receive pro-rated leave according to the number of Ordinary Hours they work.</w:t>
      </w:r>
      <w:r w:rsidR="00B22428" w:rsidRPr="002F167A">
        <w:rPr>
          <w:b w:val="0"/>
          <w:bCs/>
        </w:rPr>
        <w:t xml:space="preserve"> </w:t>
      </w:r>
    </w:p>
    <w:p w14:paraId="1464B752" w14:textId="3E0B5F49" w:rsidR="00A463BC" w:rsidRPr="002F167A" w:rsidRDefault="00A463BC" w:rsidP="00FF6FE9">
      <w:pPr>
        <w:pStyle w:val="Heading2"/>
        <w:keepNext w:val="0"/>
        <w:ind w:left="567"/>
        <w:rPr>
          <w:b w:val="0"/>
          <w:bCs/>
        </w:rPr>
      </w:pPr>
      <w:r w:rsidRPr="002F167A">
        <w:rPr>
          <w:b w:val="0"/>
          <w:bCs/>
        </w:rPr>
        <w:t xml:space="preserve">Employees seeking to take Defence Force Leave must provide notice to </w:t>
      </w:r>
      <w:r w:rsidR="007D118C">
        <w:rPr>
          <w:b w:val="0"/>
          <w:bCs/>
        </w:rPr>
        <w:t>TZV</w:t>
      </w:r>
      <w:r w:rsidR="005F23E7" w:rsidRPr="002F167A">
        <w:rPr>
          <w:b w:val="0"/>
          <w:bCs/>
        </w:rPr>
        <w:t xml:space="preserve"> of the expected start and finish dates</w:t>
      </w:r>
      <w:r w:rsidRPr="002F167A">
        <w:rPr>
          <w:b w:val="0"/>
          <w:bCs/>
        </w:rPr>
        <w:t xml:space="preserve"> at least one month prior. </w:t>
      </w:r>
    </w:p>
    <w:p w14:paraId="76D97BEF" w14:textId="7F12338E" w:rsidR="005F23E7" w:rsidRPr="002F167A" w:rsidRDefault="00822EC3" w:rsidP="00FF6FE9">
      <w:pPr>
        <w:pStyle w:val="Heading2"/>
        <w:keepNext w:val="0"/>
        <w:ind w:left="567"/>
        <w:rPr>
          <w:b w:val="0"/>
          <w:bCs/>
        </w:rPr>
      </w:pPr>
      <w:r w:rsidRPr="002F167A">
        <w:rPr>
          <w:b w:val="0"/>
          <w:bCs/>
        </w:rPr>
        <w:t xml:space="preserve">While on Defence Force Leave the Employee will receive their salary from the Australian Defence Force (ADF) or Defence Reserve service and not their employer.  However, </w:t>
      </w:r>
      <w:r w:rsidR="007D118C">
        <w:rPr>
          <w:b w:val="0"/>
          <w:bCs/>
        </w:rPr>
        <w:t>TZV</w:t>
      </w:r>
      <w:r w:rsidRPr="002F167A">
        <w:rPr>
          <w:b w:val="0"/>
          <w:bCs/>
        </w:rPr>
        <w:t xml:space="preserve"> will (unless exceptional circumstances arise) pay make-up pay to the Employee for the period of </w:t>
      </w:r>
      <w:r w:rsidR="00B74F8C" w:rsidRPr="002F167A">
        <w:rPr>
          <w:b w:val="0"/>
          <w:bCs/>
        </w:rPr>
        <w:t>ADF</w:t>
      </w:r>
      <w:r w:rsidRPr="002F167A">
        <w:rPr>
          <w:b w:val="0"/>
          <w:bCs/>
        </w:rPr>
        <w:t xml:space="preserve"> service where the salary received is below the Employee’s </w:t>
      </w:r>
      <w:r w:rsidR="007D118C">
        <w:rPr>
          <w:b w:val="0"/>
          <w:bCs/>
        </w:rPr>
        <w:t>TZV</w:t>
      </w:r>
      <w:r w:rsidRPr="002F167A">
        <w:rPr>
          <w:b w:val="0"/>
          <w:bCs/>
        </w:rPr>
        <w:t xml:space="preserve"> </w:t>
      </w:r>
      <w:r w:rsidR="00EC10D3" w:rsidRPr="002F167A">
        <w:rPr>
          <w:b w:val="0"/>
          <w:bCs/>
        </w:rPr>
        <w:t>Ordinary Hours</w:t>
      </w:r>
      <w:r w:rsidR="005F23E7" w:rsidRPr="002F167A">
        <w:rPr>
          <w:b w:val="0"/>
          <w:bCs/>
        </w:rPr>
        <w:t>.</w:t>
      </w:r>
    </w:p>
    <w:p w14:paraId="1074740B" w14:textId="77777777" w:rsidR="005C2046" w:rsidRPr="002F167A" w:rsidRDefault="00B94801" w:rsidP="00FF6FE9">
      <w:pPr>
        <w:pStyle w:val="Heading1"/>
        <w:keepNext w:val="0"/>
        <w:widowControl w:val="0"/>
        <w:ind w:left="567" w:hanging="567"/>
      </w:pPr>
      <w:bookmarkStart w:id="249" w:name="_Toc163655710"/>
      <w:bookmarkStart w:id="250" w:name="_Toc170728819"/>
      <w:r w:rsidRPr="002F167A">
        <w:t>Blood Donation Leave</w:t>
      </w:r>
      <w:bookmarkEnd w:id="249"/>
      <w:bookmarkEnd w:id="250"/>
    </w:p>
    <w:p w14:paraId="5E9472FB" w14:textId="50A3BB56" w:rsidR="005C2046" w:rsidRPr="002F167A" w:rsidRDefault="005C2046" w:rsidP="00FF6FE9">
      <w:pPr>
        <w:pStyle w:val="Heading2"/>
        <w:keepNext w:val="0"/>
        <w:ind w:left="567"/>
      </w:pPr>
      <w:r w:rsidRPr="002F167A">
        <w:rPr>
          <w:b w:val="0"/>
          <w:bCs/>
        </w:rPr>
        <w:t>An Employee who</w:t>
      </w:r>
      <w:r w:rsidR="00A57651" w:rsidRPr="002F167A">
        <w:rPr>
          <w:b w:val="0"/>
          <w:bCs/>
        </w:rPr>
        <w:t xml:space="preserve"> applies in accordance with </w:t>
      </w:r>
      <w:r w:rsidR="007D118C">
        <w:rPr>
          <w:b w:val="0"/>
          <w:bCs/>
        </w:rPr>
        <w:t>TZV</w:t>
      </w:r>
      <w:r w:rsidR="00A57651" w:rsidRPr="002F167A">
        <w:rPr>
          <w:b w:val="0"/>
          <w:bCs/>
        </w:rPr>
        <w:t xml:space="preserve"> policy</w:t>
      </w:r>
      <w:r w:rsidR="003D3408" w:rsidRPr="002F167A">
        <w:rPr>
          <w:b w:val="0"/>
          <w:bCs/>
        </w:rPr>
        <w:t xml:space="preserve"> may be</w:t>
      </w:r>
      <w:r w:rsidR="00665785" w:rsidRPr="002F167A">
        <w:rPr>
          <w:b w:val="0"/>
          <w:bCs/>
        </w:rPr>
        <w:t xml:space="preserve"> entitled</w:t>
      </w:r>
      <w:r w:rsidR="00A57651" w:rsidRPr="002F167A">
        <w:rPr>
          <w:b w:val="0"/>
          <w:bCs/>
        </w:rPr>
        <w:t xml:space="preserve"> to be</w:t>
      </w:r>
      <w:r w:rsidRPr="002F167A">
        <w:rPr>
          <w:b w:val="0"/>
          <w:bCs/>
        </w:rPr>
        <w:t xml:space="preserve"> absent</w:t>
      </w:r>
      <w:r w:rsidR="003D3408" w:rsidRPr="002F167A">
        <w:rPr>
          <w:b w:val="0"/>
          <w:bCs/>
        </w:rPr>
        <w:t xml:space="preserve"> from work</w:t>
      </w:r>
      <w:r w:rsidRPr="002F167A">
        <w:rPr>
          <w:b w:val="0"/>
          <w:bCs/>
        </w:rPr>
        <w:t xml:space="preserve"> </w:t>
      </w:r>
      <w:r w:rsidR="00F40210" w:rsidRPr="002F167A">
        <w:rPr>
          <w:b w:val="0"/>
          <w:bCs/>
        </w:rPr>
        <w:t xml:space="preserve">without loss of pay for up to 4 hours </w:t>
      </w:r>
      <w:r w:rsidRPr="002F167A">
        <w:rPr>
          <w:b w:val="0"/>
          <w:bCs/>
        </w:rPr>
        <w:t>during Ordinary Hours once every 12 weeks</w:t>
      </w:r>
      <w:r w:rsidR="003D3408" w:rsidRPr="002F167A">
        <w:rPr>
          <w:b w:val="0"/>
          <w:bCs/>
        </w:rPr>
        <w:t xml:space="preserve"> for the purpose of donating</w:t>
      </w:r>
      <w:r w:rsidR="006E2815" w:rsidRPr="002F167A">
        <w:rPr>
          <w:b w:val="0"/>
          <w:bCs/>
        </w:rPr>
        <w:t xml:space="preserve"> blood</w:t>
      </w:r>
      <w:r w:rsidRPr="002F167A">
        <w:rPr>
          <w:b w:val="0"/>
          <w:bCs/>
        </w:rPr>
        <w:t>.</w:t>
      </w:r>
    </w:p>
    <w:p w14:paraId="000BEEBD" w14:textId="77777777" w:rsidR="00B94801" w:rsidRPr="002F167A" w:rsidRDefault="00B94801" w:rsidP="00FF6FE9">
      <w:pPr>
        <w:pStyle w:val="Heading1"/>
        <w:widowControl w:val="0"/>
        <w:ind w:left="567" w:hanging="567"/>
      </w:pPr>
      <w:bookmarkStart w:id="251" w:name="_Toc163655711"/>
      <w:bookmarkStart w:id="252" w:name="_Toc170728820"/>
      <w:r w:rsidRPr="002F167A">
        <w:t>Infectious Disease Leave</w:t>
      </w:r>
      <w:bookmarkEnd w:id="251"/>
      <w:bookmarkEnd w:id="252"/>
    </w:p>
    <w:p w14:paraId="64D27D2F" w14:textId="7DA6E131" w:rsidR="00C27442" w:rsidRPr="002F167A" w:rsidRDefault="00C27442" w:rsidP="00FF6FE9">
      <w:pPr>
        <w:pStyle w:val="Heading2"/>
        <w:ind w:left="567"/>
        <w:rPr>
          <w:b w:val="0"/>
          <w:bCs/>
        </w:rPr>
      </w:pPr>
      <w:r w:rsidRPr="002F167A">
        <w:rPr>
          <w:b w:val="0"/>
          <w:bCs/>
        </w:rPr>
        <w:t>Where an Employee has been directed</w:t>
      </w:r>
      <w:r w:rsidR="00B74F8C" w:rsidRPr="002F167A">
        <w:rPr>
          <w:b w:val="0"/>
          <w:bCs/>
        </w:rPr>
        <w:t xml:space="preserve"> to stay</w:t>
      </w:r>
      <w:r w:rsidRPr="002F167A">
        <w:rPr>
          <w:b w:val="0"/>
          <w:bCs/>
        </w:rPr>
        <w:t xml:space="preserve"> away from the workplace due to having an infectious disease but is not otherwise unwell, </w:t>
      </w:r>
      <w:r w:rsidR="007D118C">
        <w:rPr>
          <w:b w:val="0"/>
          <w:bCs/>
        </w:rPr>
        <w:t>TZV</w:t>
      </w:r>
      <w:r w:rsidRPr="002F167A">
        <w:rPr>
          <w:b w:val="0"/>
          <w:bCs/>
        </w:rPr>
        <w:t xml:space="preserve"> will grant them paid Infectious Disease Leave.</w:t>
      </w:r>
    </w:p>
    <w:p w14:paraId="7A195A93" w14:textId="3159DC79" w:rsidR="00C27442" w:rsidRPr="002F167A" w:rsidRDefault="00C27442" w:rsidP="00FF6FE9">
      <w:pPr>
        <w:pStyle w:val="Heading2"/>
        <w:keepNext w:val="0"/>
        <w:ind w:left="567"/>
        <w:rPr>
          <w:b w:val="0"/>
          <w:bCs/>
        </w:rPr>
      </w:pPr>
      <w:r w:rsidRPr="002F167A">
        <w:rPr>
          <w:b w:val="0"/>
          <w:bCs/>
        </w:rPr>
        <w:t xml:space="preserve">Where an Employee is a close contact of a person with a notifiable infectious disease and has been directed not to attend work, </w:t>
      </w:r>
      <w:r w:rsidR="007D118C">
        <w:rPr>
          <w:b w:val="0"/>
          <w:bCs/>
        </w:rPr>
        <w:t>TZV</w:t>
      </w:r>
      <w:r w:rsidRPr="002F167A">
        <w:rPr>
          <w:b w:val="0"/>
          <w:bCs/>
        </w:rPr>
        <w:t xml:space="preserve"> will grant them paid Infectious Disease Leave.</w:t>
      </w:r>
    </w:p>
    <w:p w14:paraId="39B4B376" w14:textId="63F5FD77" w:rsidR="00645773" w:rsidRPr="002F167A" w:rsidRDefault="00EB61A0" w:rsidP="00FF6FE9">
      <w:pPr>
        <w:pStyle w:val="Heading2"/>
        <w:keepNext w:val="0"/>
        <w:ind w:left="567"/>
        <w:rPr>
          <w:b w:val="0"/>
          <w:bCs/>
        </w:rPr>
      </w:pPr>
      <w:r w:rsidRPr="002F167A">
        <w:rPr>
          <w:b w:val="0"/>
          <w:bCs/>
        </w:rPr>
        <w:t>I</w:t>
      </w:r>
      <w:r w:rsidR="00410C87" w:rsidRPr="002F167A">
        <w:rPr>
          <w:b w:val="0"/>
          <w:bCs/>
        </w:rPr>
        <w:t>f an Employee</w:t>
      </w:r>
      <w:r w:rsidR="00647F47" w:rsidRPr="002F167A">
        <w:rPr>
          <w:b w:val="0"/>
          <w:bCs/>
        </w:rPr>
        <w:t xml:space="preserve"> attend</w:t>
      </w:r>
      <w:r w:rsidR="00410C87" w:rsidRPr="002F167A">
        <w:rPr>
          <w:b w:val="0"/>
          <w:bCs/>
        </w:rPr>
        <w:t>ed</w:t>
      </w:r>
      <w:r w:rsidR="00647F47" w:rsidRPr="002F167A">
        <w:rPr>
          <w:b w:val="0"/>
          <w:bCs/>
        </w:rPr>
        <w:t xml:space="preserve"> work</w:t>
      </w:r>
      <w:r w:rsidR="00410C87" w:rsidRPr="002F167A">
        <w:rPr>
          <w:b w:val="0"/>
          <w:bCs/>
        </w:rPr>
        <w:t xml:space="preserve"> unwell, they would not be entitled </w:t>
      </w:r>
      <w:r w:rsidR="0039521B" w:rsidRPr="002F167A">
        <w:rPr>
          <w:b w:val="0"/>
          <w:bCs/>
        </w:rPr>
        <w:t>to take Infectious Disease Leave</w:t>
      </w:r>
      <w:r w:rsidR="00647F47" w:rsidRPr="002F167A">
        <w:rPr>
          <w:b w:val="0"/>
          <w:bCs/>
        </w:rPr>
        <w:t xml:space="preserve"> if </w:t>
      </w:r>
      <w:r w:rsidR="00410C87" w:rsidRPr="002F167A">
        <w:rPr>
          <w:b w:val="0"/>
          <w:bCs/>
        </w:rPr>
        <w:t>directed to go home</w:t>
      </w:r>
      <w:r w:rsidR="00C27442" w:rsidRPr="002F167A">
        <w:rPr>
          <w:b w:val="0"/>
          <w:bCs/>
        </w:rPr>
        <w:t>.</w:t>
      </w:r>
    </w:p>
    <w:p w14:paraId="64558BA8" w14:textId="77777777" w:rsidR="00645773" w:rsidRPr="002F167A" w:rsidRDefault="00645773" w:rsidP="00FF6FE9">
      <w:pPr>
        <w:pStyle w:val="Heading1"/>
        <w:keepNext w:val="0"/>
        <w:widowControl w:val="0"/>
        <w:ind w:left="567" w:hanging="567"/>
      </w:pPr>
      <w:bookmarkStart w:id="253" w:name="_Toc170728821"/>
      <w:bookmarkStart w:id="254" w:name="_Toc163655712"/>
      <w:r w:rsidRPr="002F167A">
        <w:t>Community Service Leave</w:t>
      </w:r>
      <w:bookmarkEnd w:id="253"/>
    </w:p>
    <w:p w14:paraId="40DBAB69" w14:textId="77777777" w:rsidR="00AD7B44" w:rsidRPr="002F167A" w:rsidRDefault="00AD7B44" w:rsidP="00FF6FE9">
      <w:pPr>
        <w:pStyle w:val="BodyText"/>
        <w:ind w:left="567"/>
        <w:rPr>
          <w:sz w:val="20"/>
        </w:rPr>
      </w:pPr>
      <w:r w:rsidRPr="002F167A">
        <w:br/>
      </w:r>
      <w:r w:rsidRPr="002F167A">
        <w:rPr>
          <w:sz w:val="20"/>
          <w:szCs w:val="20"/>
        </w:rPr>
        <w:t>Employees are entitled to community services leave in accordance with the NES.</w:t>
      </w:r>
    </w:p>
    <w:p w14:paraId="464BACE4" w14:textId="77777777" w:rsidR="008A3A98" w:rsidRPr="002F167A" w:rsidRDefault="006474E3" w:rsidP="00337744">
      <w:pPr>
        <w:pStyle w:val="Heading1"/>
        <w:keepNext w:val="0"/>
        <w:widowControl w:val="0"/>
        <w:ind w:left="709" w:hanging="709"/>
      </w:pPr>
      <w:bookmarkStart w:id="255" w:name="_Toc170728822"/>
      <w:r w:rsidRPr="002F167A">
        <w:lastRenderedPageBreak/>
        <w:t>Leave Policy</w:t>
      </w:r>
      <w:bookmarkEnd w:id="255"/>
    </w:p>
    <w:p w14:paraId="6034872F" w14:textId="6B8C65A4" w:rsidR="006474E3" w:rsidRPr="002F167A" w:rsidRDefault="006474E3" w:rsidP="00FF6FE9">
      <w:pPr>
        <w:pStyle w:val="BodyIndent1"/>
        <w:ind w:left="709"/>
      </w:pPr>
      <w:r w:rsidRPr="002F167A">
        <w:t xml:space="preserve">During the course of bargaining for this Agreement, </w:t>
      </w:r>
      <w:r w:rsidR="007D118C">
        <w:t>TZV</w:t>
      </w:r>
      <w:r w:rsidRPr="002F167A">
        <w:t xml:space="preserve"> has made significant changes to improve Employees’ access to planned leave that have been captured in </w:t>
      </w:r>
      <w:r w:rsidR="007D118C">
        <w:t>TZV</w:t>
      </w:r>
      <w:r w:rsidRPr="002F167A">
        <w:t xml:space="preserve">’s Leave Policy.  </w:t>
      </w:r>
      <w:r w:rsidR="007D118C">
        <w:t>TZV</w:t>
      </w:r>
      <w:r w:rsidRPr="002F167A">
        <w:t xml:space="preserve"> will consult requiring any</w:t>
      </w:r>
      <w:r w:rsidR="00665785" w:rsidRPr="002F167A">
        <w:t xml:space="preserve"> further</w:t>
      </w:r>
      <w:r w:rsidRPr="002F167A">
        <w:t xml:space="preserve"> significant changes to the policy in accordance with its obligations under the Agreement.</w:t>
      </w:r>
    </w:p>
    <w:p w14:paraId="5A33068A" w14:textId="77777777" w:rsidR="0088242A" w:rsidRPr="002F167A" w:rsidRDefault="0088242A" w:rsidP="00337744">
      <w:pPr>
        <w:pStyle w:val="Heading1"/>
        <w:keepNext w:val="0"/>
        <w:widowControl w:val="0"/>
        <w:ind w:left="709" w:hanging="709"/>
      </w:pPr>
      <w:bookmarkStart w:id="256" w:name="_Toc170728823"/>
      <w:r w:rsidRPr="002F167A">
        <w:t xml:space="preserve">Public </w:t>
      </w:r>
      <w:r w:rsidR="00822B13" w:rsidRPr="002F167A">
        <w:t>H</w:t>
      </w:r>
      <w:r w:rsidRPr="002F167A">
        <w:t>olidays</w:t>
      </w:r>
      <w:bookmarkEnd w:id="244"/>
      <w:bookmarkEnd w:id="254"/>
      <w:bookmarkEnd w:id="256"/>
    </w:p>
    <w:p w14:paraId="728ECE9F" w14:textId="77777777" w:rsidR="0088242A" w:rsidRPr="002F167A" w:rsidRDefault="0088242A" w:rsidP="00A15213">
      <w:pPr>
        <w:pStyle w:val="Heading2"/>
        <w:keepNext w:val="0"/>
        <w:widowControl w:val="0"/>
        <w:ind w:left="576"/>
      </w:pPr>
      <w:bookmarkStart w:id="257" w:name="_Ref433380475"/>
      <w:r w:rsidRPr="002F167A">
        <w:rPr>
          <w:b w:val="0"/>
        </w:rPr>
        <w:t xml:space="preserve">An </w:t>
      </w:r>
      <w:r w:rsidR="00CB4AEB" w:rsidRPr="002F167A">
        <w:rPr>
          <w:b w:val="0"/>
        </w:rPr>
        <w:t>E</w:t>
      </w:r>
      <w:r w:rsidRPr="002F167A">
        <w:rPr>
          <w:b w:val="0"/>
        </w:rPr>
        <w:t xml:space="preserve">mployee other than a </w:t>
      </w:r>
      <w:r w:rsidR="00F51302" w:rsidRPr="002F167A">
        <w:rPr>
          <w:b w:val="0"/>
        </w:rPr>
        <w:t>S</w:t>
      </w:r>
      <w:r w:rsidRPr="002F167A">
        <w:rPr>
          <w:b w:val="0"/>
        </w:rPr>
        <w:t xml:space="preserve">hift </w:t>
      </w:r>
      <w:r w:rsidR="00F51302" w:rsidRPr="002F167A">
        <w:rPr>
          <w:b w:val="0"/>
        </w:rPr>
        <w:t>W</w:t>
      </w:r>
      <w:r w:rsidRPr="002F167A">
        <w:rPr>
          <w:b w:val="0"/>
        </w:rPr>
        <w:t>orker shall be entitled to public holidays on the days declared or proclaimed by the Victorian Government.  Currently those days are:</w:t>
      </w:r>
      <w:bookmarkEnd w:id="257"/>
    </w:p>
    <w:p w14:paraId="6B999894" w14:textId="77777777" w:rsidR="0088242A" w:rsidRPr="002F167A" w:rsidRDefault="0088242A" w:rsidP="00BB4D25">
      <w:pPr>
        <w:pStyle w:val="Heading3"/>
        <w:widowControl w:val="0"/>
        <w:ind w:left="1418" w:hanging="851"/>
      </w:pPr>
      <w:r w:rsidRPr="002F167A">
        <w:t>New Year’s Day;</w:t>
      </w:r>
    </w:p>
    <w:p w14:paraId="7E7F587A" w14:textId="77777777" w:rsidR="0088242A" w:rsidRPr="002F167A" w:rsidRDefault="0088242A" w:rsidP="00BB4D25">
      <w:pPr>
        <w:pStyle w:val="Heading3"/>
        <w:widowControl w:val="0"/>
        <w:ind w:left="1418" w:hanging="851"/>
      </w:pPr>
      <w:r w:rsidRPr="002F167A">
        <w:t>Australia Day;</w:t>
      </w:r>
    </w:p>
    <w:p w14:paraId="7672441E" w14:textId="77777777" w:rsidR="0088242A" w:rsidRPr="002F167A" w:rsidRDefault="0088242A" w:rsidP="00BB4D25">
      <w:pPr>
        <w:pStyle w:val="Heading3"/>
        <w:widowControl w:val="0"/>
        <w:ind w:left="1418" w:hanging="851"/>
      </w:pPr>
      <w:r w:rsidRPr="002F167A">
        <w:t>Labour Day;</w:t>
      </w:r>
    </w:p>
    <w:p w14:paraId="18AC2039" w14:textId="77777777" w:rsidR="0088242A" w:rsidRPr="002F167A" w:rsidRDefault="0088242A" w:rsidP="00BB4D25">
      <w:pPr>
        <w:pStyle w:val="Heading3"/>
        <w:widowControl w:val="0"/>
        <w:ind w:left="1418" w:hanging="851"/>
      </w:pPr>
      <w:r w:rsidRPr="002F167A">
        <w:t>Good Friday;</w:t>
      </w:r>
    </w:p>
    <w:p w14:paraId="1E5CDEC9" w14:textId="77777777" w:rsidR="0088242A" w:rsidRPr="002F167A" w:rsidRDefault="0088242A" w:rsidP="00BB4D25">
      <w:pPr>
        <w:pStyle w:val="Heading3"/>
        <w:widowControl w:val="0"/>
        <w:ind w:left="1418" w:hanging="851"/>
      </w:pPr>
      <w:r w:rsidRPr="002F167A">
        <w:t>Easter Saturday;</w:t>
      </w:r>
    </w:p>
    <w:p w14:paraId="6BDB81B6" w14:textId="77777777" w:rsidR="00C16A2F" w:rsidRPr="002F167A" w:rsidRDefault="00C16A2F" w:rsidP="00BB4D25">
      <w:pPr>
        <w:pStyle w:val="Heading3"/>
        <w:widowControl w:val="0"/>
        <w:ind w:left="1418" w:hanging="851"/>
      </w:pPr>
      <w:r w:rsidRPr="002F167A">
        <w:t>Easter Sunday</w:t>
      </w:r>
      <w:r w:rsidR="000E7B73" w:rsidRPr="002F167A">
        <w:t>;</w:t>
      </w:r>
    </w:p>
    <w:p w14:paraId="5F0C01E6" w14:textId="77777777" w:rsidR="0088242A" w:rsidRPr="002F167A" w:rsidRDefault="0088242A" w:rsidP="00BB4D25">
      <w:pPr>
        <w:pStyle w:val="Heading3"/>
        <w:widowControl w:val="0"/>
        <w:ind w:left="1418" w:hanging="851"/>
      </w:pPr>
      <w:r w:rsidRPr="002F167A">
        <w:t>Easter Monday;</w:t>
      </w:r>
    </w:p>
    <w:p w14:paraId="6AB1CC36" w14:textId="77777777" w:rsidR="0088242A" w:rsidRPr="002F167A" w:rsidRDefault="0088242A" w:rsidP="00BB4D25">
      <w:pPr>
        <w:pStyle w:val="Heading3"/>
        <w:widowControl w:val="0"/>
        <w:ind w:left="1418" w:hanging="851"/>
      </w:pPr>
      <w:r w:rsidRPr="002F167A">
        <w:t>Anzac Day;</w:t>
      </w:r>
    </w:p>
    <w:p w14:paraId="41F436E4" w14:textId="77777777" w:rsidR="0088242A" w:rsidRPr="002F167A" w:rsidRDefault="0088242A" w:rsidP="00BB4D25">
      <w:pPr>
        <w:pStyle w:val="Heading3"/>
        <w:widowControl w:val="0"/>
        <w:ind w:left="1418" w:hanging="851"/>
      </w:pPr>
      <w:r w:rsidRPr="002F167A">
        <w:t>Queen’s Birthday;</w:t>
      </w:r>
    </w:p>
    <w:p w14:paraId="50EAABA8" w14:textId="77777777" w:rsidR="00A15213" w:rsidRPr="002F167A" w:rsidRDefault="00A15213" w:rsidP="00BB4D25">
      <w:pPr>
        <w:pStyle w:val="Heading3"/>
        <w:widowControl w:val="0"/>
        <w:ind w:left="1418" w:hanging="851"/>
      </w:pPr>
      <w:r w:rsidRPr="002F167A">
        <w:t>Grand Final Eve</w:t>
      </w:r>
      <w:r w:rsidR="000E7B73" w:rsidRPr="002F167A">
        <w:t>;</w:t>
      </w:r>
    </w:p>
    <w:p w14:paraId="55C83C46" w14:textId="77777777" w:rsidR="0088242A" w:rsidRPr="002F167A" w:rsidRDefault="007F1170" w:rsidP="00BB4D25">
      <w:pPr>
        <w:pStyle w:val="Heading3"/>
        <w:widowControl w:val="0"/>
        <w:ind w:left="1418" w:hanging="851"/>
      </w:pPr>
      <w:r w:rsidRPr="002F167A">
        <w:t>Melbourne Cup Day (</w:t>
      </w:r>
      <w:r w:rsidR="0088242A" w:rsidRPr="002F167A">
        <w:t xml:space="preserve">or alternative day for country based </w:t>
      </w:r>
      <w:r w:rsidR="00CB4AEB" w:rsidRPr="002F167A">
        <w:t>E</w:t>
      </w:r>
      <w:r w:rsidR="0088242A" w:rsidRPr="002F167A">
        <w:t>mployees);</w:t>
      </w:r>
    </w:p>
    <w:p w14:paraId="7DBD2703" w14:textId="77777777" w:rsidR="0088242A" w:rsidRPr="002F167A" w:rsidRDefault="0088242A" w:rsidP="00BB4D25">
      <w:pPr>
        <w:pStyle w:val="Heading3"/>
        <w:widowControl w:val="0"/>
        <w:ind w:left="1418" w:hanging="851"/>
      </w:pPr>
      <w:r w:rsidRPr="002F167A">
        <w:t>Christmas Day; and</w:t>
      </w:r>
    </w:p>
    <w:p w14:paraId="5C8E9945" w14:textId="77777777" w:rsidR="0088242A" w:rsidRPr="002F167A" w:rsidRDefault="0088242A" w:rsidP="00DA4D8F">
      <w:pPr>
        <w:pStyle w:val="Heading3"/>
        <w:widowControl w:val="0"/>
        <w:ind w:left="1418" w:hanging="851"/>
      </w:pPr>
      <w:r w:rsidRPr="002F167A">
        <w:t>Boxing Day</w:t>
      </w:r>
      <w:r w:rsidR="000E7B73" w:rsidRPr="002F167A">
        <w:t>.</w:t>
      </w:r>
    </w:p>
    <w:p w14:paraId="659ADD95" w14:textId="77777777" w:rsidR="0088242A" w:rsidRPr="002F167A" w:rsidRDefault="0088242A" w:rsidP="00A15213">
      <w:pPr>
        <w:pStyle w:val="Heading2"/>
        <w:keepNext w:val="0"/>
        <w:widowControl w:val="0"/>
        <w:ind w:left="576"/>
        <w:rPr>
          <w:b w:val="0"/>
        </w:rPr>
      </w:pPr>
      <w:r w:rsidRPr="002F167A">
        <w:rPr>
          <w:b w:val="0"/>
        </w:rPr>
        <w:t>When Christmas Day is a Saturday or a Sunday, a holiday in lieu thereof shall be observed on 27 December.</w:t>
      </w:r>
    </w:p>
    <w:p w14:paraId="01337E17" w14:textId="77777777" w:rsidR="0088242A" w:rsidRPr="002F167A" w:rsidRDefault="0088242A" w:rsidP="00A15213">
      <w:pPr>
        <w:pStyle w:val="Heading2"/>
        <w:keepNext w:val="0"/>
        <w:widowControl w:val="0"/>
        <w:ind w:left="576"/>
        <w:rPr>
          <w:rFonts w:cs="Arial"/>
          <w:b w:val="0"/>
        </w:rPr>
      </w:pPr>
      <w:r w:rsidRPr="002F167A">
        <w:rPr>
          <w:rFonts w:cs="Arial"/>
          <w:b w:val="0"/>
        </w:rPr>
        <w:t>When Boxing Day is a Saturday or a Sunday, an additional holiday shall be observed on 28 December.</w:t>
      </w:r>
    </w:p>
    <w:p w14:paraId="2F78ED7B" w14:textId="13BD1A3C" w:rsidR="0088242A" w:rsidRPr="002F167A" w:rsidRDefault="0088242A" w:rsidP="00A15213">
      <w:pPr>
        <w:pStyle w:val="Heading2"/>
        <w:keepNext w:val="0"/>
        <w:widowControl w:val="0"/>
        <w:ind w:left="576"/>
        <w:rPr>
          <w:rFonts w:cs="Arial"/>
          <w:b w:val="0"/>
        </w:rPr>
      </w:pPr>
      <w:r w:rsidRPr="002F167A">
        <w:rPr>
          <w:rFonts w:cs="Arial"/>
          <w:b w:val="0"/>
        </w:rPr>
        <w:t>When New Year’s Day is a Saturday or a Sunday, an additional holiday shall be observed on the next Monday.</w:t>
      </w:r>
    </w:p>
    <w:p w14:paraId="4D3B5935" w14:textId="77777777" w:rsidR="0088242A" w:rsidRPr="002F167A" w:rsidRDefault="0088242A" w:rsidP="00A15213">
      <w:pPr>
        <w:pStyle w:val="Heading2"/>
        <w:keepNext w:val="0"/>
        <w:widowControl w:val="0"/>
        <w:ind w:left="576"/>
        <w:rPr>
          <w:rFonts w:cs="Arial"/>
          <w:b w:val="0"/>
        </w:rPr>
      </w:pPr>
      <w:r w:rsidRPr="002F167A">
        <w:rPr>
          <w:rFonts w:cs="Arial"/>
          <w:b w:val="0"/>
        </w:rPr>
        <w:t>When Australia Day is a Saturday or a Sunday, a holiday in lieu shall be observed on the next Monday.</w:t>
      </w:r>
    </w:p>
    <w:p w14:paraId="78DA1D34" w14:textId="77777777" w:rsidR="0088242A" w:rsidRPr="002F167A" w:rsidRDefault="0088242A" w:rsidP="00A15213">
      <w:pPr>
        <w:pStyle w:val="Heading2"/>
        <w:keepNext w:val="0"/>
        <w:widowControl w:val="0"/>
        <w:ind w:left="576"/>
      </w:pPr>
      <w:bookmarkStart w:id="258" w:name="_Ref433192470"/>
      <w:r w:rsidRPr="002F167A">
        <w:t>Additional Public Holidays</w:t>
      </w:r>
      <w:bookmarkEnd w:id="258"/>
    </w:p>
    <w:p w14:paraId="629F5F68" w14:textId="601F4B55" w:rsidR="0088242A" w:rsidRPr="002F167A" w:rsidRDefault="0088242A" w:rsidP="00A15213">
      <w:pPr>
        <w:pStyle w:val="BodyIndent1"/>
        <w:widowControl w:val="0"/>
        <w:ind w:left="567"/>
      </w:pPr>
      <w:r w:rsidRPr="002F167A">
        <w:t xml:space="preserve">Where the Victorian Government declares or prescribes additional public holidays on days other than those specified in accordance with clause </w:t>
      </w:r>
      <w:r w:rsidR="00897C7D" w:rsidRPr="002F167A">
        <w:fldChar w:fldCharType="begin"/>
      </w:r>
      <w:r w:rsidR="00897C7D" w:rsidRPr="002F167A">
        <w:instrText xml:space="preserve"> REF _Ref433380475 \w \h </w:instrText>
      </w:r>
      <w:r w:rsidR="00FF6FE9" w:rsidRPr="002F167A">
        <w:instrText xml:space="preserve"> \* MERGEFORMAT </w:instrText>
      </w:r>
      <w:r w:rsidR="00897C7D" w:rsidRPr="002F167A">
        <w:fldChar w:fldCharType="separate"/>
      </w:r>
      <w:r w:rsidR="00FA67FE">
        <w:t>47.1</w:t>
      </w:r>
      <w:r w:rsidR="00897C7D" w:rsidRPr="002F167A">
        <w:fldChar w:fldCharType="end"/>
      </w:r>
      <w:r w:rsidRPr="002F167A">
        <w:t>, those days shall constitute additional holidays for the purpose of this Agreement.</w:t>
      </w:r>
    </w:p>
    <w:p w14:paraId="171BFB04" w14:textId="77777777" w:rsidR="0088242A" w:rsidRPr="002F167A" w:rsidRDefault="0088242A" w:rsidP="00A15213">
      <w:pPr>
        <w:pStyle w:val="Heading2"/>
        <w:keepNext w:val="0"/>
        <w:widowControl w:val="0"/>
        <w:ind w:left="576"/>
      </w:pPr>
      <w:bookmarkStart w:id="259" w:name="_Ref433192473"/>
      <w:r w:rsidRPr="002F167A">
        <w:t>Substitute Public Holidays</w:t>
      </w:r>
      <w:bookmarkEnd w:id="259"/>
    </w:p>
    <w:p w14:paraId="277980F3" w14:textId="47C9D411" w:rsidR="0088242A" w:rsidRPr="002F167A" w:rsidRDefault="0088242A" w:rsidP="00A15213">
      <w:pPr>
        <w:pStyle w:val="BodyIndent1"/>
        <w:widowControl w:val="0"/>
        <w:ind w:left="567"/>
      </w:pPr>
      <w:r w:rsidRPr="002F167A">
        <w:lastRenderedPageBreak/>
        <w:t xml:space="preserve">Where the Victorian Government declares or prescribes that another day, days or half days shall be substituted (a day in lieu or additional day) for those specified in accordance with clause </w:t>
      </w:r>
      <w:r w:rsidR="00897C7D" w:rsidRPr="002F167A">
        <w:fldChar w:fldCharType="begin"/>
      </w:r>
      <w:r w:rsidR="00897C7D" w:rsidRPr="002F167A">
        <w:instrText xml:space="preserve"> REF _Ref433380475 \w \h </w:instrText>
      </w:r>
      <w:r w:rsidR="00FF6FE9" w:rsidRPr="002F167A">
        <w:instrText xml:space="preserve"> \* MERGEFORMAT </w:instrText>
      </w:r>
      <w:r w:rsidR="00897C7D" w:rsidRPr="002F167A">
        <w:fldChar w:fldCharType="separate"/>
      </w:r>
      <w:r w:rsidR="00FA67FE">
        <w:t>47.1</w:t>
      </w:r>
      <w:r w:rsidR="00897C7D" w:rsidRPr="002F167A">
        <w:fldChar w:fldCharType="end"/>
      </w:r>
      <w:r w:rsidRPr="002F167A">
        <w:t>, those substitute days or half days shall be treated as public holidays for the purpose of this Agreement.</w:t>
      </w:r>
    </w:p>
    <w:p w14:paraId="7B54C277" w14:textId="77777777" w:rsidR="0088242A" w:rsidRPr="002F167A" w:rsidRDefault="0088242A" w:rsidP="00A15213">
      <w:pPr>
        <w:pStyle w:val="Heading2"/>
        <w:keepNext w:val="0"/>
        <w:widowControl w:val="0"/>
        <w:ind w:left="576"/>
      </w:pPr>
      <w:bookmarkStart w:id="260" w:name="_Ref433192475"/>
      <w:r w:rsidRPr="002F167A">
        <w:t xml:space="preserve">Alternative or Public Holidays by </w:t>
      </w:r>
      <w:r w:rsidR="00822B13" w:rsidRPr="002F167A">
        <w:t>A</w:t>
      </w:r>
      <w:r w:rsidRPr="002F167A">
        <w:t>greement</w:t>
      </w:r>
      <w:bookmarkEnd w:id="260"/>
    </w:p>
    <w:p w14:paraId="7DB54769" w14:textId="6B3560ED" w:rsidR="0088242A" w:rsidRPr="002F167A" w:rsidRDefault="0088242A" w:rsidP="00A15213">
      <w:pPr>
        <w:pStyle w:val="BodyIndent1"/>
        <w:widowControl w:val="0"/>
        <w:ind w:left="567"/>
      </w:pPr>
      <w:r w:rsidRPr="002F167A">
        <w:t xml:space="preserve">By </w:t>
      </w:r>
      <w:r w:rsidR="004A08C3" w:rsidRPr="002F167A">
        <w:t>a</w:t>
      </w:r>
      <w:r w:rsidRPr="002F167A">
        <w:t xml:space="preserve">greement between </w:t>
      </w:r>
      <w:r w:rsidR="007D118C">
        <w:t>TZV</w:t>
      </w:r>
      <w:r w:rsidRPr="002F167A">
        <w:t xml:space="preserve"> and a majority of affected </w:t>
      </w:r>
      <w:r w:rsidR="00CB4AEB" w:rsidRPr="002F167A">
        <w:t>E</w:t>
      </w:r>
      <w:r w:rsidRPr="002F167A">
        <w:t xml:space="preserve">mployees, an alternative day may be taken as the public holiday in lieu of any of the prescribed days (as detailed in clause </w:t>
      </w:r>
      <w:r w:rsidR="00897C7D" w:rsidRPr="002F167A">
        <w:fldChar w:fldCharType="begin"/>
      </w:r>
      <w:r w:rsidR="00897C7D" w:rsidRPr="002F167A">
        <w:instrText xml:space="preserve"> REF _Ref433380475 \w \h </w:instrText>
      </w:r>
      <w:r w:rsidR="00116251" w:rsidRPr="002F167A">
        <w:instrText xml:space="preserve"> \* MERGEFORMAT </w:instrText>
      </w:r>
      <w:r w:rsidR="00897C7D" w:rsidRPr="002F167A">
        <w:fldChar w:fldCharType="separate"/>
      </w:r>
      <w:r w:rsidR="00FA67FE">
        <w:t>47.1</w:t>
      </w:r>
      <w:r w:rsidR="00897C7D" w:rsidRPr="002F167A">
        <w:fldChar w:fldCharType="end"/>
      </w:r>
      <w:r w:rsidRPr="002F167A">
        <w:t xml:space="preserve">). Any such agreement shall be recorded in writing and be available to every affected </w:t>
      </w:r>
      <w:r w:rsidR="00CB4AEB" w:rsidRPr="002F167A">
        <w:t>E</w:t>
      </w:r>
      <w:r w:rsidRPr="002F167A">
        <w:t>mployee.</w:t>
      </w:r>
    </w:p>
    <w:p w14:paraId="2E8194D6" w14:textId="16DD7BC7" w:rsidR="0088242A" w:rsidRPr="002F167A" w:rsidRDefault="0088242A" w:rsidP="00A15213">
      <w:pPr>
        <w:pStyle w:val="Heading2"/>
        <w:keepNext w:val="0"/>
        <w:widowControl w:val="0"/>
        <w:ind w:left="576"/>
      </w:pPr>
      <w:r w:rsidRPr="002F167A">
        <w:rPr>
          <w:b w:val="0"/>
        </w:rPr>
        <w:t xml:space="preserve">Employees are entitled to payment at double the ordinary time rates for all </w:t>
      </w:r>
      <w:r w:rsidR="0006308B" w:rsidRPr="002F167A">
        <w:rPr>
          <w:b w:val="0"/>
        </w:rPr>
        <w:t>O</w:t>
      </w:r>
      <w:r w:rsidRPr="002F167A">
        <w:rPr>
          <w:b w:val="0"/>
        </w:rPr>
        <w:t xml:space="preserve">rdinary </w:t>
      </w:r>
      <w:r w:rsidR="0006308B" w:rsidRPr="002F167A">
        <w:rPr>
          <w:b w:val="0"/>
        </w:rPr>
        <w:t>H</w:t>
      </w:r>
      <w:r w:rsidRPr="002F167A">
        <w:rPr>
          <w:b w:val="0"/>
        </w:rPr>
        <w:t>ours worked on public holidays or a nominated alternative public holiday (see clause</w:t>
      </w:r>
      <w:r w:rsidR="005F68AB" w:rsidRPr="002F167A">
        <w:rPr>
          <w:b w:val="0"/>
        </w:rPr>
        <w:t>s</w:t>
      </w:r>
      <w:r w:rsidRPr="002F167A">
        <w:rPr>
          <w:b w:val="0"/>
        </w:rPr>
        <w:t xml:space="preserve"> </w:t>
      </w:r>
      <w:r w:rsidR="00292FFF" w:rsidRPr="002F167A">
        <w:rPr>
          <w:b w:val="0"/>
        </w:rPr>
        <w:fldChar w:fldCharType="begin"/>
      </w:r>
      <w:r w:rsidR="00292FFF" w:rsidRPr="002F167A">
        <w:rPr>
          <w:b w:val="0"/>
        </w:rPr>
        <w:instrText xml:space="preserve"> REF _Ref433380475 \w \h  \* MERGEFORMAT </w:instrText>
      </w:r>
      <w:r w:rsidR="00292FFF" w:rsidRPr="002F167A">
        <w:rPr>
          <w:b w:val="0"/>
        </w:rPr>
      </w:r>
      <w:r w:rsidR="00292FFF" w:rsidRPr="002F167A">
        <w:rPr>
          <w:b w:val="0"/>
        </w:rPr>
        <w:fldChar w:fldCharType="separate"/>
      </w:r>
      <w:r w:rsidR="00FA67FE">
        <w:rPr>
          <w:b w:val="0"/>
        </w:rPr>
        <w:t>47.1</w:t>
      </w:r>
      <w:r w:rsidR="00292FFF" w:rsidRPr="002F167A">
        <w:rPr>
          <w:b w:val="0"/>
        </w:rPr>
        <w:fldChar w:fldCharType="end"/>
      </w:r>
      <w:r w:rsidRPr="002F167A">
        <w:rPr>
          <w:b w:val="0"/>
        </w:rPr>
        <w:t xml:space="preserve"> </w:t>
      </w:r>
      <w:r w:rsidR="005F68AB" w:rsidRPr="002F167A">
        <w:rPr>
          <w:b w:val="0"/>
        </w:rPr>
        <w:t xml:space="preserve">and 47.8 </w:t>
      </w:r>
      <w:r w:rsidRPr="002F167A">
        <w:rPr>
          <w:b w:val="0"/>
        </w:rPr>
        <w:t xml:space="preserve">above). Where a public holiday shift penalty is paid in accordance with </w:t>
      </w:r>
      <w:r w:rsidR="00292FFF" w:rsidRPr="002F167A">
        <w:rPr>
          <w:b w:val="0"/>
        </w:rPr>
        <w:t>c</w:t>
      </w:r>
      <w:r w:rsidRPr="002F167A">
        <w:rPr>
          <w:b w:val="0"/>
        </w:rPr>
        <w:t xml:space="preserve">lause </w:t>
      </w:r>
      <w:r w:rsidR="00714BF4" w:rsidRPr="002F167A">
        <w:rPr>
          <w:b w:val="0"/>
        </w:rPr>
        <w:fldChar w:fldCharType="begin"/>
      </w:r>
      <w:r w:rsidR="0002042A" w:rsidRPr="002F167A">
        <w:rPr>
          <w:b w:val="0"/>
        </w:rPr>
        <w:instrText xml:space="preserve"> REF _Ref433192462 \w \h </w:instrText>
      </w:r>
      <w:r w:rsidR="00EB1E61" w:rsidRPr="002F167A">
        <w:rPr>
          <w:b w:val="0"/>
        </w:rPr>
        <w:instrText xml:space="preserve"> \* MERGEFORMAT </w:instrText>
      </w:r>
      <w:r w:rsidR="00714BF4" w:rsidRPr="002F167A">
        <w:rPr>
          <w:b w:val="0"/>
        </w:rPr>
      </w:r>
      <w:r w:rsidR="00714BF4" w:rsidRPr="002F167A">
        <w:rPr>
          <w:b w:val="0"/>
        </w:rPr>
        <w:fldChar w:fldCharType="separate"/>
      </w:r>
      <w:r w:rsidR="00FA67FE">
        <w:rPr>
          <w:b w:val="0"/>
        </w:rPr>
        <w:t>27</w:t>
      </w:r>
      <w:r w:rsidR="00714BF4" w:rsidRPr="002F167A">
        <w:rPr>
          <w:b w:val="0"/>
        </w:rPr>
        <w:fldChar w:fldCharType="end"/>
      </w:r>
      <w:r w:rsidRPr="002F167A">
        <w:rPr>
          <w:b w:val="0"/>
        </w:rPr>
        <w:t xml:space="preserve">, payment will be at single time plus the penalty rate detailed in clause </w:t>
      </w:r>
      <w:r w:rsidR="00292FFF" w:rsidRPr="002F167A">
        <w:rPr>
          <w:b w:val="0"/>
        </w:rPr>
        <w:fldChar w:fldCharType="begin"/>
      </w:r>
      <w:r w:rsidR="00292FFF" w:rsidRPr="002F167A">
        <w:rPr>
          <w:b w:val="0"/>
        </w:rPr>
        <w:instrText xml:space="preserve"> REF _Ref433192465 \w \h </w:instrText>
      </w:r>
      <w:r w:rsidR="00FF6FE9" w:rsidRPr="002F167A">
        <w:rPr>
          <w:b w:val="0"/>
        </w:rPr>
        <w:instrText xml:space="preserve"> \* MERGEFORMAT </w:instrText>
      </w:r>
      <w:r w:rsidR="00292FFF" w:rsidRPr="002F167A">
        <w:rPr>
          <w:b w:val="0"/>
        </w:rPr>
      </w:r>
      <w:r w:rsidR="00292FFF" w:rsidRPr="002F167A">
        <w:rPr>
          <w:b w:val="0"/>
        </w:rPr>
        <w:fldChar w:fldCharType="separate"/>
      </w:r>
      <w:r w:rsidR="00FA67FE">
        <w:rPr>
          <w:b w:val="0"/>
        </w:rPr>
        <w:t>27.1</w:t>
      </w:r>
      <w:r w:rsidR="00292FFF" w:rsidRPr="002F167A">
        <w:rPr>
          <w:b w:val="0"/>
        </w:rPr>
        <w:fldChar w:fldCharType="end"/>
      </w:r>
      <w:r w:rsidRPr="002F167A">
        <w:rPr>
          <w:b w:val="0"/>
        </w:rPr>
        <w:t>.</w:t>
      </w:r>
    </w:p>
    <w:p w14:paraId="3C379BCD" w14:textId="77777777" w:rsidR="0088242A" w:rsidRPr="002F167A" w:rsidRDefault="0088242A" w:rsidP="00A15213">
      <w:pPr>
        <w:pStyle w:val="Heading2"/>
        <w:keepNext w:val="0"/>
        <w:widowControl w:val="0"/>
        <w:ind w:left="576"/>
        <w:rPr>
          <w:rFonts w:cs="Arial"/>
        </w:rPr>
      </w:pPr>
      <w:r w:rsidRPr="002F167A">
        <w:rPr>
          <w:b w:val="0"/>
        </w:rPr>
        <w:t>E</w:t>
      </w:r>
      <w:r w:rsidRPr="002F167A">
        <w:rPr>
          <w:rFonts w:cs="Arial"/>
          <w:b w:val="0"/>
        </w:rPr>
        <w:t>mployees called in to work on a specified public holiday or a nominated alternative public holiday which is not scheduled as part of their normal roster shall be paid triple time for the hours worked on that day.</w:t>
      </w:r>
    </w:p>
    <w:p w14:paraId="3C60DAF1" w14:textId="61F6884A" w:rsidR="0088242A" w:rsidRPr="002F167A" w:rsidRDefault="0088242A" w:rsidP="00A15213">
      <w:pPr>
        <w:pStyle w:val="Heading2"/>
        <w:keepNext w:val="0"/>
        <w:widowControl w:val="0"/>
        <w:ind w:left="576"/>
      </w:pPr>
      <w:r w:rsidRPr="002F167A">
        <w:rPr>
          <w:rFonts w:cs="Arial"/>
          <w:b w:val="0"/>
        </w:rPr>
        <w:t xml:space="preserve">For </w:t>
      </w:r>
      <w:r w:rsidRPr="002F167A">
        <w:rPr>
          <w:b w:val="0"/>
        </w:rPr>
        <w:t xml:space="preserve">pay, shift penalty and </w:t>
      </w:r>
      <w:r w:rsidR="00F51302" w:rsidRPr="002F167A">
        <w:rPr>
          <w:b w:val="0"/>
        </w:rPr>
        <w:t>O</w:t>
      </w:r>
      <w:r w:rsidRPr="002F167A">
        <w:rPr>
          <w:b w:val="0"/>
        </w:rPr>
        <w:t xml:space="preserve">vertime payment purposes, individual </w:t>
      </w:r>
      <w:r w:rsidR="00CB4AEB" w:rsidRPr="002F167A">
        <w:rPr>
          <w:b w:val="0"/>
        </w:rPr>
        <w:t>E</w:t>
      </w:r>
      <w:r w:rsidRPr="002F167A">
        <w:rPr>
          <w:b w:val="0"/>
        </w:rPr>
        <w:t>mployees may, with the specific approval of</w:t>
      </w:r>
      <w:r w:rsidR="003926BD" w:rsidRPr="002F167A">
        <w:rPr>
          <w:b w:val="0"/>
        </w:rPr>
        <w:t xml:space="preserve"> an </w:t>
      </w:r>
      <w:r w:rsidR="003926BD" w:rsidRPr="002F167A">
        <w:rPr>
          <w:b w:val="0"/>
          <w:bCs/>
        </w:rPr>
        <w:t xml:space="preserve">Appropriately Authorised Officer of </w:t>
      </w:r>
      <w:r w:rsidR="007D118C">
        <w:rPr>
          <w:b w:val="0"/>
          <w:bCs/>
        </w:rPr>
        <w:t>TZV</w:t>
      </w:r>
      <w:r w:rsidRPr="002F167A">
        <w:rPr>
          <w:b w:val="0"/>
        </w:rPr>
        <w:t xml:space="preserve">, substitute another day of religious significance for Good Friday, Easter Saturday, </w:t>
      </w:r>
      <w:r w:rsidR="00775673" w:rsidRPr="002F167A">
        <w:rPr>
          <w:b w:val="0"/>
        </w:rPr>
        <w:t xml:space="preserve">Easter Sunday, </w:t>
      </w:r>
      <w:r w:rsidRPr="002F167A">
        <w:rPr>
          <w:b w:val="0"/>
        </w:rPr>
        <w:t>Easter Monday and / or Christmas Day.</w:t>
      </w:r>
    </w:p>
    <w:p w14:paraId="6ABC36BA" w14:textId="77777777" w:rsidR="0088242A" w:rsidRPr="002F167A" w:rsidRDefault="0088242A" w:rsidP="0077280A">
      <w:pPr>
        <w:pStyle w:val="Heading2"/>
        <w:ind w:left="567" w:hanging="567"/>
        <w:rPr>
          <w:bCs/>
        </w:rPr>
      </w:pPr>
      <w:r w:rsidRPr="002F167A">
        <w:rPr>
          <w:bCs/>
        </w:rPr>
        <w:t>Entitlements for Shift Workers in relation to Public Holidays and Substitute Public Holidays</w:t>
      </w:r>
    </w:p>
    <w:p w14:paraId="518C5BFB" w14:textId="68CC1C56" w:rsidR="00AC3BF5" w:rsidRPr="002F167A" w:rsidRDefault="00AC3BF5" w:rsidP="00A15213">
      <w:pPr>
        <w:pStyle w:val="Heading3"/>
        <w:widowControl w:val="0"/>
        <w:ind w:left="1701" w:hanging="850"/>
      </w:pPr>
      <w:r w:rsidRPr="002F167A">
        <w:t>A Shift Worker who is rostered on duty on a public holiday may be required to work where a reasonable request to work is made.</w:t>
      </w:r>
      <w:r w:rsidR="00C56626" w:rsidRPr="002F167A">
        <w:t xml:space="preserve">  In light of the nature of </w:t>
      </w:r>
      <w:r w:rsidR="007D118C">
        <w:t>TZV</w:t>
      </w:r>
      <w:r w:rsidR="00C56626" w:rsidRPr="002F167A">
        <w:t xml:space="preserve">’s enterprise (including its operational requirements) and the importance of having adequate numbers of Employees rostered on public holidays, it is agreed that the publishing of rosters 8 weeks in advance in accordance with clause </w:t>
      </w:r>
      <w:r w:rsidR="00C56626" w:rsidRPr="002F167A">
        <w:fldChar w:fldCharType="begin"/>
      </w:r>
      <w:r w:rsidR="00C56626" w:rsidRPr="002F167A">
        <w:instrText xml:space="preserve"> REF _Ref170316544 \w \h  \* MERGEFORMAT </w:instrText>
      </w:r>
      <w:r w:rsidR="00C56626" w:rsidRPr="002F167A">
        <w:fldChar w:fldCharType="separate"/>
      </w:r>
      <w:r w:rsidR="00FA67FE">
        <w:t>15.12</w:t>
      </w:r>
      <w:r w:rsidR="00C56626" w:rsidRPr="002F167A">
        <w:fldChar w:fldCharType="end"/>
      </w:r>
      <w:r w:rsidR="00C56626" w:rsidRPr="002F167A">
        <w:t xml:space="preserve"> of the Agreement will constitute a reasonable request to work.  If an Employee does not wish to work, they may decline the shift if the refusal is reasonable considering the factors outlined at section 114(4) of the FW Act.  Otherwise, the Employee will be required to work the shift in accordance with the roster.</w:t>
      </w:r>
    </w:p>
    <w:p w14:paraId="10B180EE" w14:textId="77777777" w:rsidR="00EF25C8" w:rsidRPr="002F167A" w:rsidRDefault="00EF25C8" w:rsidP="00A15213">
      <w:pPr>
        <w:pStyle w:val="Heading3"/>
        <w:widowControl w:val="0"/>
        <w:ind w:left="1701" w:hanging="850"/>
      </w:pPr>
      <w:r w:rsidRPr="002F167A">
        <w:t>A Shift Worker who is rostered off duty on a public holiday, alternative day or a substitute day, shall be entitled to a day’s salary in respect of that day.</w:t>
      </w:r>
    </w:p>
    <w:p w14:paraId="04ABEEA6" w14:textId="243D6200" w:rsidR="003E5C83" w:rsidRPr="002F167A" w:rsidRDefault="00EF25C8" w:rsidP="00A15213">
      <w:pPr>
        <w:pStyle w:val="Heading3"/>
        <w:widowControl w:val="0"/>
        <w:ind w:left="1701" w:hanging="850"/>
      </w:pPr>
      <w:r w:rsidRPr="002F167A">
        <w:t xml:space="preserve">A Full-time Shift Worker is entitled to the following payments in relation to public holidays (as determined in accordance with clauses </w:t>
      </w:r>
      <w:r w:rsidRPr="002F167A">
        <w:fldChar w:fldCharType="begin"/>
      </w:r>
      <w:r w:rsidRPr="002F167A">
        <w:instrText xml:space="preserve"> REF _Ref433380475 \r \h  \* MERGEFORMAT </w:instrText>
      </w:r>
      <w:r w:rsidRPr="002F167A">
        <w:fldChar w:fldCharType="separate"/>
      </w:r>
      <w:r w:rsidR="00FA67FE">
        <w:t>47.1</w:t>
      </w:r>
      <w:r w:rsidRPr="002F167A">
        <w:fldChar w:fldCharType="end"/>
      </w:r>
      <w:r w:rsidRPr="002F167A">
        <w:t xml:space="preserve">, </w:t>
      </w:r>
      <w:r w:rsidRPr="002F167A">
        <w:fldChar w:fldCharType="begin"/>
      </w:r>
      <w:r w:rsidRPr="002F167A">
        <w:instrText xml:space="preserve"> REF _Ref433192470 \w \h  \* MERGEFORMAT </w:instrText>
      </w:r>
      <w:r w:rsidRPr="002F167A">
        <w:fldChar w:fldCharType="separate"/>
      </w:r>
      <w:r w:rsidR="00FA67FE">
        <w:t>47.6</w:t>
      </w:r>
      <w:r w:rsidRPr="002F167A">
        <w:fldChar w:fldCharType="end"/>
      </w:r>
      <w:r w:rsidRPr="002F167A">
        <w:t xml:space="preserve">, </w:t>
      </w:r>
      <w:r w:rsidRPr="002F167A">
        <w:fldChar w:fldCharType="begin"/>
      </w:r>
      <w:r w:rsidRPr="002F167A">
        <w:instrText xml:space="preserve"> REF _Ref433192473 \w \h  \* MERGEFORMAT </w:instrText>
      </w:r>
      <w:r w:rsidRPr="002F167A">
        <w:fldChar w:fldCharType="separate"/>
      </w:r>
      <w:r w:rsidR="00FA67FE">
        <w:t>47.7</w:t>
      </w:r>
      <w:r w:rsidRPr="002F167A">
        <w:fldChar w:fldCharType="end"/>
      </w:r>
      <w:r w:rsidRPr="002F167A">
        <w:t xml:space="preserve"> and </w:t>
      </w:r>
      <w:r w:rsidRPr="002F167A">
        <w:fldChar w:fldCharType="begin"/>
      </w:r>
      <w:r w:rsidRPr="002F167A">
        <w:instrText xml:space="preserve"> REF _Ref433192475 \w \h  \* MERGEFORMAT </w:instrText>
      </w:r>
      <w:r w:rsidRPr="002F167A">
        <w:fldChar w:fldCharType="separate"/>
      </w:r>
      <w:r w:rsidR="00FA67FE">
        <w:t>47.8</w:t>
      </w:r>
      <w:r w:rsidRPr="002F167A">
        <w:fldChar w:fldCharType="end"/>
      </w:r>
      <w:r w:rsidRPr="002F167A">
        <w:t>):</w:t>
      </w:r>
    </w:p>
    <w:p w14:paraId="52EF1505" w14:textId="77777777" w:rsidR="003E5C83" w:rsidRPr="002F167A" w:rsidRDefault="003E5C83" w:rsidP="003E5C83">
      <w:pPr>
        <w:pStyle w:val="BodyIndent1"/>
      </w:pPr>
    </w:p>
    <w:tbl>
      <w:tblPr>
        <w:tblW w:w="9668"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843"/>
        <w:gridCol w:w="1701"/>
        <w:gridCol w:w="3544"/>
        <w:gridCol w:w="2580"/>
      </w:tblGrid>
      <w:tr w:rsidR="0088242A" w:rsidRPr="002F167A" w14:paraId="102E13F3" w14:textId="77777777" w:rsidTr="00483838">
        <w:trPr>
          <w:trHeight w:val="450"/>
          <w:tblHeader/>
        </w:trPr>
        <w:tc>
          <w:tcPr>
            <w:tcW w:w="1843" w:type="dxa"/>
            <w:shd w:val="clear" w:color="auto" w:fill="D9D9D9"/>
            <w:noWrap/>
            <w:vAlign w:val="center"/>
          </w:tcPr>
          <w:p w14:paraId="39063BEE" w14:textId="77777777" w:rsidR="0088242A" w:rsidRPr="002F167A" w:rsidRDefault="0088242A" w:rsidP="00BB4D25">
            <w:pPr>
              <w:widowControl w:val="0"/>
              <w:jc w:val="center"/>
              <w:rPr>
                <w:rFonts w:cs="Arial"/>
                <w:b/>
                <w:bCs/>
              </w:rPr>
            </w:pPr>
            <w:r w:rsidRPr="002F167A">
              <w:rPr>
                <w:rFonts w:cs="Arial"/>
                <w:b/>
                <w:bCs/>
              </w:rPr>
              <w:t>Rostered On</w:t>
            </w:r>
          </w:p>
        </w:tc>
        <w:tc>
          <w:tcPr>
            <w:tcW w:w="1701" w:type="dxa"/>
            <w:shd w:val="clear" w:color="auto" w:fill="D9D9D9"/>
            <w:noWrap/>
            <w:vAlign w:val="center"/>
          </w:tcPr>
          <w:p w14:paraId="3F35EE81" w14:textId="77777777" w:rsidR="0088242A" w:rsidRPr="002F167A" w:rsidRDefault="0088242A" w:rsidP="00BB4D25">
            <w:pPr>
              <w:widowControl w:val="0"/>
              <w:jc w:val="center"/>
              <w:rPr>
                <w:rFonts w:cs="Arial"/>
                <w:b/>
                <w:bCs/>
              </w:rPr>
            </w:pPr>
            <w:r w:rsidRPr="002F167A">
              <w:rPr>
                <w:rFonts w:cs="Arial"/>
                <w:b/>
                <w:bCs/>
              </w:rPr>
              <w:t>Rostered Off</w:t>
            </w:r>
          </w:p>
        </w:tc>
        <w:tc>
          <w:tcPr>
            <w:tcW w:w="3544" w:type="dxa"/>
            <w:shd w:val="clear" w:color="auto" w:fill="D9D9D9"/>
            <w:noWrap/>
            <w:vAlign w:val="center"/>
          </w:tcPr>
          <w:p w14:paraId="130BAAED" w14:textId="77777777" w:rsidR="0088242A" w:rsidRPr="002F167A" w:rsidRDefault="0088242A" w:rsidP="00BB4D25">
            <w:pPr>
              <w:widowControl w:val="0"/>
              <w:jc w:val="center"/>
              <w:rPr>
                <w:rFonts w:cs="Arial"/>
                <w:b/>
                <w:bCs/>
              </w:rPr>
            </w:pPr>
            <w:r w:rsidRPr="002F167A">
              <w:rPr>
                <w:rFonts w:cs="Arial"/>
                <w:b/>
                <w:bCs/>
              </w:rPr>
              <w:t xml:space="preserve">Payment – </w:t>
            </w:r>
          </w:p>
          <w:p w14:paraId="41A8F454" w14:textId="77777777" w:rsidR="0088242A" w:rsidRPr="002F167A" w:rsidRDefault="0088242A" w:rsidP="00BB4D25">
            <w:pPr>
              <w:widowControl w:val="0"/>
              <w:jc w:val="center"/>
              <w:rPr>
                <w:rFonts w:cs="Arial"/>
                <w:b/>
                <w:bCs/>
              </w:rPr>
            </w:pPr>
            <w:r w:rsidRPr="002F167A">
              <w:rPr>
                <w:rFonts w:cs="Arial"/>
                <w:b/>
                <w:bCs/>
              </w:rPr>
              <w:t>Public Holiday</w:t>
            </w:r>
          </w:p>
        </w:tc>
        <w:tc>
          <w:tcPr>
            <w:tcW w:w="2580" w:type="dxa"/>
            <w:shd w:val="clear" w:color="auto" w:fill="D9D9D9"/>
            <w:noWrap/>
            <w:vAlign w:val="center"/>
          </w:tcPr>
          <w:p w14:paraId="09B21721" w14:textId="77777777" w:rsidR="0088242A" w:rsidRPr="002F167A" w:rsidRDefault="0088242A" w:rsidP="00BB4D25">
            <w:pPr>
              <w:widowControl w:val="0"/>
              <w:jc w:val="center"/>
              <w:rPr>
                <w:rFonts w:cs="Arial"/>
                <w:b/>
                <w:bCs/>
              </w:rPr>
            </w:pPr>
            <w:r w:rsidRPr="002F167A">
              <w:rPr>
                <w:rFonts w:cs="Arial"/>
                <w:b/>
                <w:bCs/>
              </w:rPr>
              <w:t>Payment- Substitute Day</w:t>
            </w:r>
          </w:p>
        </w:tc>
      </w:tr>
      <w:tr w:rsidR="0088242A" w:rsidRPr="002F167A" w14:paraId="3007BAD9" w14:textId="77777777" w:rsidTr="00483838">
        <w:trPr>
          <w:trHeight w:val="619"/>
        </w:trPr>
        <w:tc>
          <w:tcPr>
            <w:tcW w:w="1843" w:type="dxa"/>
            <w:vAlign w:val="center"/>
          </w:tcPr>
          <w:p w14:paraId="52C00547" w14:textId="77777777" w:rsidR="0088242A" w:rsidRPr="002F167A" w:rsidRDefault="0088242A" w:rsidP="00BB4D25">
            <w:pPr>
              <w:widowControl w:val="0"/>
              <w:jc w:val="center"/>
              <w:rPr>
                <w:rFonts w:cs="Arial"/>
              </w:rPr>
            </w:pPr>
            <w:r w:rsidRPr="002F167A">
              <w:rPr>
                <w:rFonts w:cs="Arial"/>
              </w:rPr>
              <w:t>Public Holiday (No substitute day applicable)</w:t>
            </w:r>
          </w:p>
        </w:tc>
        <w:tc>
          <w:tcPr>
            <w:tcW w:w="1701" w:type="dxa"/>
            <w:vAlign w:val="center"/>
          </w:tcPr>
          <w:p w14:paraId="2B9750E2" w14:textId="77777777" w:rsidR="0088242A" w:rsidRPr="002F167A" w:rsidRDefault="0088242A" w:rsidP="00BB4D25">
            <w:pPr>
              <w:widowControl w:val="0"/>
              <w:jc w:val="center"/>
              <w:rPr>
                <w:rFonts w:cs="Arial"/>
              </w:rPr>
            </w:pPr>
          </w:p>
        </w:tc>
        <w:tc>
          <w:tcPr>
            <w:tcW w:w="3544" w:type="dxa"/>
            <w:vAlign w:val="center"/>
          </w:tcPr>
          <w:p w14:paraId="6706AAA4" w14:textId="77777777" w:rsidR="0088242A" w:rsidRPr="002F167A" w:rsidRDefault="0088242A" w:rsidP="00BB4D25">
            <w:pPr>
              <w:widowControl w:val="0"/>
              <w:jc w:val="center"/>
              <w:rPr>
                <w:rFonts w:cs="Arial"/>
              </w:rPr>
            </w:pPr>
            <w:r w:rsidRPr="002F167A">
              <w:rPr>
                <w:rFonts w:cs="Arial"/>
              </w:rPr>
              <w:t>Single time, plus Public Holiday shift penalty</w:t>
            </w:r>
          </w:p>
        </w:tc>
        <w:tc>
          <w:tcPr>
            <w:tcW w:w="2580" w:type="dxa"/>
            <w:vAlign w:val="center"/>
          </w:tcPr>
          <w:p w14:paraId="05CD4CCB" w14:textId="77777777" w:rsidR="0088242A" w:rsidRPr="002F167A" w:rsidRDefault="0088242A" w:rsidP="00BB4D25">
            <w:pPr>
              <w:widowControl w:val="0"/>
              <w:jc w:val="center"/>
              <w:rPr>
                <w:rFonts w:cs="Arial"/>
              </w:rPr>
            </w:pPr>
            <w:r w:rsidRPr="002F167A">
              <w:rPr>
                <w:rFonts w:cs="Arial"/>
              </w:rPr>
              <w:t>N/A</w:t>
            </w:r>
          </w:p>
        </w:tc>
      </w:tr>
      <w:tr w:rsidR="0088242A" w:rsidRPr="002F167A" w14:paraId="51C0D63E" w14:textId="77777777" w:rsidTr="00483838">
        <w:trPr>
          <w:trHeight w:val="1196"/>
        </w:trPr>
        <w:tc>
          <w:tcPr>
            <w:tcW w:w="1843" w:type="dxa"/>
            <w:vAlign w:val="center"/>
          </w:tcPr>
          <w:p w14:paraId="3397EC07" w14:textId="77777777" w:rsidR="0088242A" w:rsidRPr="002F167A" w:rsidRDefault="0088242A" w:rsidP="00BB4D25">
            <w:pPr>
              <w:widowControl w:val="0"/>
              <w:jc w:val="center"/>
              <w:rPr>
                <w:rFonts w:cs="Arial"/>
              </w:rPr>
            </w:pPr>
          </w:p>
        </w:tc>
        <w:tc>
          <w:tcPr>
            <w:tcW w:w="1701" w:type="dxa"/>
            <w:vAlign w:val="center"/>
          </w:tcPr>
          <w:p w14:paraId="6646902C" w14:textId="77777777" w:rsidR="0088242A" w:rsidRPr="002F167A" w:rsidRDefault="0088242A" w:rsidP="00BB4D25">
            <w:pPr>
              <w:widowControl w:val="0"/>
              <w:jc w:val="center"/>
              <w:rPr>
                <w:rFonts w:cs="Arial"/>
              </w:rPr>
            </w:pPr>
            <w:r w:rsidRPr="002F167A">
              <w:rPr>
                <w:rFonts w:cs="Arial"/>
              </w:rPr>
              <w:t>Public Holiday (No substitute day applicable)</w:t>
            </w:r>
          </w:p>
        </w:tc>
        <w:tc>
          <w:tcPr>
            <w:tcW w:w="3544" w:type="dxa"/>
            <w:vAlign w:val="center"/>
          </w:tcPr>
          <w:p w14:paraId="3C15DAB3" w14:textId="77777777" w:rsidR="0088242A" w:rsidRPr="002F167A" w:rsidRDefault="0088242A" w:rsidP="00BB4D25">
            <w:pPr>
              <w:widowControl w:val="0"/>
              <w:jc w:val="center"/>
              <w:rPr>
                <w:rFonts w:cs="Arial"/>
              </w:rPr>
            </w:pPr>
            <w:r w:rsidRPr="002F167A">
              <w:rPr>
                <w:rFonts w:cs="Arial"/>
              </w:rPr>
              <w:t xml:space="preserve">A </w:t>
            </w:r>
            <w:r w:rsidR="00C73955" w:rsidRPr="002F167A">
              <w:rPr>
                <w:rFonts w:cs="Arial"/>
              </w:rPr>
              <w:t>day’s</w:t>
            </w:r>
            <w:r w:rsidRPr="002F167A">
              <w:rPr>
                <w:rFonts w:cs="Arial"/>
              </w:rPr>
              <w:t xml:space="preserve"> salary at the single time rate, in lieu of the public holiday. The hours are to be calculated in the same manner as sick leave.</w:t>
            </w:r>
          </w:p>
        </w:tc>
        <w:tc>
          <w:tcPr>
            <w:tcW w:w="2580" w:type="dxa"/>
            <w:vAlign w:val="center"/>
          </w:tcPr>
          <w:p w14:paraId="2D73E264" w14:textId="77777777" w:rsidR="0088242A" w:rsidRPr="002F167A" w:rsidRDefault="0088242A" w:rsidP="00BB4D25">
            <w:pPr>
              <w:widowControl w:val="0"/>
              <w:jc w:val="center"/>
              <w:rPr>
                <w:rFonts w:cs="Arial"/>
              </w:rPr>
            </w:pPr>
            <w:r w:rsidRPr="002F167A">
              <w:rPr>
                <w:rFonts w:cs="Arial"/>
              </w:rPr>
              <w:t>N/A</w:t>
            </w:r>
          </w:p>
        </w:tc>
      </w:tr>
      <w:tr w:rsidR="0088242A" w:rsidRPr="002F167A" w14:paraId="281E9630" w14:textId="77777777" w:rsidTr="00483838">
        <w:trPr>
          <w:trHeight w:val="1695"/>
        </w:trPr>
        <w:tc>
          <w:tcPr>
            <w:tcW w:w="1843" w:type="dxa"/>
            <w:vAlign w:val="center"/>
          </w:tcPr>
          <w:p w14:paraId="6DE7E00A" w14:textId="77777777" w:rsidR="0088242A" w:rsidRPr="002F167A" w:rsidRDefault="0088242A" w:rsidP="00BB4D25">
            <w:pPr>
              <w:widowControl w:val="0"/>
              <w:jc w:val="center"/>
              <w:rPr>
                <w:rFonts w:cs="Arial"/>
              </w:rPr>
            </w:pPr>
            <w:r w:rsidRPr="002F167A">
              <w:rPr>
                <w:rFonts w:cs="Arial"/>
              </w:rPr>
              <w:t>Public Holiday and Substitute Day</w:t>
            </w:r>
          </w:p>
        </w:tc>
        <w:tc>
          <w:tcPr>
            <w:tcW w:w="1701" w:type="dxa"/>
            <w:vAlign w:val="center"/>
          </w:tcPr>
          <w:p w14:paraId="738ABF77" w14:textId="77777777" w:rsidR="0088242A" w:rsidRPr="002F167A" w:rsidRDefault="0088242A" w:rsidP="00BB4D25">
            <w:pPr>
              <w:widowControl w:val="0"/>
              <w:jc w:val="center"/>
              <w:rPr>
                <w:rFonts w:cs="Arial"/>
              </w:rPr>
            </w:pPr>
          </w:p>
        </w:tc>
        <w:tc>
          <w:tcPr>
            <w:tcW w:w="3544" w:type="dxa"/>
            <w:vAlign w:val="center"/>
          </w:tcPr>
          <w:p w14:paraId="2CE01E5C" w14:textId="77777777" w:rsidR="0088242A" w:rsidRPr="002F167A" w:rsidRDefault="0088242A" w:rsidP="00BB4D25">
            <w:pPr>
              <w:widowControl w:val="0"/>
              <w:jc w:val="center"/>
              <w:rPr>
                <w:rFonts w:cs="Arial"/>
              </w:rPr>
            </w:pPr>
            <w:r w:rsidRPr="002F167A">
              <w:rPr>
                <w:rFonts w:cs="Arial"/>
              </w:rPr>
              <w:t>Single time</w:t>
            </w:r>
            <w:r w:rsidR="005D16D8" w:rsidRPr="002F167A">
              <w:rPr>
                <w:rFonts w:cs="Arial"/>
              </w:rPr>
              <w:t xml:space="preserve"> </w:t>
            </w:r>
            <w:r w:rsidRPr="002F167A">
              <w:rPr>
                <w:rFonts w:cs="Arial"/>
              </w:rPr>
              <w:t xml:space="preserve">- plus Saturday or Sunday shift penalty, whichever day is rostered. </w:t>
            </w:r>
          </w:p>
          <w:p w14:paraId="2CF97914" w14:textId="77777777" w:rsidR="0088242A" w:rsidRPr="002F167A" w:rsidRDefault="0088242A" w:rsidP="00BB4D25">
            <w:pPr>
              <w:widowControl w:val="0"/>
              <w:jc w:val="center"/>
              <w:rPr>
                <w:rFonts w:cs="Arial"/>
              </w:rPr>
            </w:pPr>
            <w:r w:rsidRPr="002F167A">
              <w:rPr>
                <w:rFonts w:cs="Arial"/>
              </w:rPr>
              <w:t>Where Christmas day (Dec</w:t>
            </w:r>
            <w:r w:rsidR="005D16D8" w:rsidRPr="002F167A">
              <w:rPr>
                <w:rFonts w:cs="Arial"/>
              </w:rPr>
              <w:t xml:space="preserve"> </w:t>
            </w:r>
            <w:r w:rsidRPr="002F167A">
              <w:rPr>
                <w:rFonts w:cs="Arial"/>
              </w:rPr>
              <w:t>25) falls on a Saturday or Sunday an additional 50% loading is paid</w:t>
            </w:r>
          </w:p>
        </w:tc>
        <w:tc>
          <w:tcPr>
            <w:tcW w:w="2580" w:type="dxa"/>
            <w:vAlign w:val="center"/>
          </w:tcPr>
          <w:p w14:paraId="79A6BCF1" w14:textId="77777777" w:rsidR="0088242A" w:rsidRPr="002F167A" w:rsidRDefault="0088242A" w:rsidP="00BB4D25">
            <w:pPr>
              <w:widowControl w:val="0"/>
              <w:jc w:val="center"/>
              <w:rPr>
                <w:rFonts w:cs="Arial"/>
              </w:rPr>
            </w:pPr>
            <w:r w:rsidRPr="002F167A">
              <w:rPr>
                <w:rFonts w:cs="Arial"/>
              </w:rPr>
              <w:t xml:space="preserve">Single time, </w:t>
            </w:r>
          </w:p>
          <w:p w14:paraId="0CAB7119" w14:textId="77777777" w:rsidR="0088242A" w:rsidRPr="002F167A" w:rsidRDefault="0088242A" w:rsidP="00BB4D25">
            <w:pPr>
              <w:widowControl w:val="0"/>
              <w:jc w:val="center"/>
              <w:rPr>
                <w:rFonts w:cs="Arial"/>
              </w:rPr>
            </w:pPr>
            <w:r w:rsidRPr="002F167A">
              <w:rPr>
                <w:rFonts w:cs="Arial"/>
              </w:rPr>
              <w:t>plus Public Holiday Shift penalty</w:t>
            </w:r>
          </w:p>
        </w:tc>
      </w:tr>
      <w:tr w:rsidR="0088242A" w:rsidRPr="002F167A" w14:paraId="5219FE23" w14:textId="77777777" w:rsidTr="00483838">
        <w:trPr>
          <w:trHeight w:val="1124"/>
        </w:trPr>
        <w:tc>
          <w:tcPr>
            <w:tcW w:w="1843" w:type="dxa"/>
            <w:vAlign w:val="center"/>
          </w:tcPr>
          <w:p w14:paraId="38747B91" w14:textId="77777777" w:rsidR="0088242A" w:rsidRPr="002F167A" w:rsidRDefault="0088242A" w:rsidP="00BB4D25">
            <w:pPr>
              <w:widowControl w:val="0"/>
              <w:jc w:val="center"/>
              <w:rPr>
                <w:rFonts w:cs="Arial"/>
              </w:rPr>
            </w:pPr>
          </w:p>
        </w:tc>
        <w:tc>
          <w:tcPr>
            <w:tcW w:w="1701" w:type="dxa"/>
            <w:vAlign w:val="center"/>
          </w:tcPr>
          <w:p w14:paraId="67B53221" w14:textId="77777777" w:rsidR="0088242A" w:rsidRPr="002F167A" w:rsidRDefault="0088242A" w:rsidP="00BB4D25">
            <w:pPr>
              <w:widowControl w:val="0"/>
              <w:jc w:val="center"/>
              <w:rPr>
                <w:rFonts w:cs="Arial"/>
              </w:rPr>
            </w:pPr>
            <w:r w:rsidRPr="002F167A">
              <w:rPr>
                <w:rFonts w:cs="Arial"/>
              </w:rPr>
              <w:t>Public Holiday and Substitute Day</w:t>
            </w:r>
          </w:p>
        </w:tc>
        <w:tc>
          <w:tcPr>
            <w:tcW w:w="3544" w:type="dxa"/>
            <w:vAlign w:val="center"/>
          </w:tcPr>
          <w:p w14:paraId="2D510EA1" w14:textId="77777777" w:rsidR="0088242A" w:rsidRPr="002F167A" w:rsidRDefault="0088242A" w:rsidP="00BB4D25">
            <w:pPr>
              <w:widowControl w:val="0"/>
              <w:jc w:val="center"/>
              <w:rPr>
                <w:rFonts w:cs="Arial"/>
              </w:rPr>
            </w:pPr>
            <w:r w:rsidRPr="002F167A">
              <w:rPr>
                <w:rFonts w:cs="Arial"/>
              </w:rPr>
              <w:t xml:space="preserve">A </w:t>
            </w:r>
            <w:r w:rsidR="00C73955" w:rsidRPr="002F167A">
              <w:rPr>
                <w:rFonts w:cs="Arial"/>
              </w:rPr>
              <w:t>day’s</w:t>
            </w:r>
            <w:r w:rsidRPr="002F167A">
              <w:rPr>
                <w:rFonts w:cs="Arial"/>
              </w:rPr>
              <w:t xml:space="preserve"> salary at the single time rate, in lieu of the public holiday. The hours are to be calculated in the same manner as sick leave.</w:t>
            </w:r>
          </w:p>
        </w:tc>
        <w:tc>
          <w:tcPr>
            <w:tcW w:w="2580" w:type="dxa"/>
            <w:vAlign w:val="center"/>
          </w:tcPr>
          <w:p w14:paraId="19AB0CE2" w14:textId="77777777" w:rsidR="0088242A" w:rsidRPr="002F167A" w:rsidRDefault="0088242A" w:rsidP="00BB4D25">
            <w:pPr>
              <w:widowControl w:val="0"/>
              <w:jc w:val="center"/>
              <w:rPr>
                <w:rFonts w:cs="Arial"/>
              </w:rPr>
            </w:pPr>
            <w:r w:rsidRPr="002F167A">
              <w:rPr>
                <w:rFonts w:cs="Arial"/>
              </w:rPr>
              <w:t>N/A</w:t>
            </w:r>
          </w:p>
        </w:tc>
      </w:tr>
      <w:tr w:rsidR="0088242A" w:rsidRPr="002F167A" w14:paraId="78B55957" w14:textId="77777777" w:rsidTr="00483838">
        <w:trPr>
          <w:trHeight w:val="1551"/>
        </w:trPr>
        <w:tc>
          <w:tcPr>
            <w:tcW w:w="1843" w:type="dxa"/>
            <w:vAlign w:val="center"/>
          </w:tcPr>
          <w:p w14:paraId="4A375BDB" w14:textId="77777777" w:rsidR="0088242A" w:rsidRPr="002F167A" w:rsidRDefault="0088242A" w:rsidP="00BB4D25">
            <w:pPr>
              <w:widowControl w:val="0"/>
              <w:jc w:val="center"/>
              <w:rPr>
                <w:rFonts w:cs="Arial"/>
              </w:rPr>
            </w:pPr>
            <w:r w:rsidRPr="002F167A">
              <w:rPr>
                <w:rFonts w:cs="Arial"/>
              </w:rPr>
              <w:t>Public Holiday</w:t>
            </w:r>
          </w:p>
        </w:tc>
        <w:tc>
          <w:tcPr>
            <w:tcW w:w="1701" w:type="dxa"/>
            <w:vAlign w:val="center"/>
          </w:tcPr>
          <w:p w14:paraId="48CBC3EA" w14:textId="77777777" w:rsidR="0088242A" w:rsidRPr="002F167A" w:rsidRDefault="0088242A" w:rsidP="00BB4D25">
            <w:pPr>
              <w:widowControl w:val="0"/>
              <w:jc w:val="center"/>
              <w:rPr>
                <w:rFonts w:cs="Arial"/>
              </w:rPr>
            </w:pPr>
            <w:r w:rsidRPr="002F167A">
              <w:rPr>
                <w:rFonts w:cs="Arial"/>
              </w:rPr>
              <w:t>Substitute Day</w:t>
            </w:r>
          </w:p>
        </w:tc>
        <w:tc>
          <w:tcPr>
            <w:tcW w:w="3544" w:type="dxa"/>
            <w:vAlign w:val="center"/>
          </w:tcPr>
          <w:p w14:paraId="4C27BC4D" w14:textId="77777777" w:rsidR="0088242A" w:rsidRPr="002F167A" w:rsidRDefault="0088242A" w:rsidP="00BB4D25">
            <w:pPr>
              <w:widowControl w:val="0"/>
              <w:jc w:val="center"/>
              <w:rPr>
                <w:rFonts w:cs="Arial"/>
              </w:rPr>
            </w:pPr>
            <w:r w:rsidRPr="002F167A">
              <w:rPr>
                <w:rFonts w:cs="Arial"/>
              </w:rPr>
              <w:t>Single time plus Saturday or Sunday shift penalty, whichever day is rostered. Where Christmas day (Dec</w:t>
            </w:r>
            <w:r w:rsidR="00F35F3C" w:rsidRPr="002F167A">
              <w:rPr>
                <w:rFonts w:cs="Arial"/>
              </w:rPr>
              <w:t xml:space="preserve"> </w:t>
            </w:r>
            <w:r w:rsidRPr="002F167A">
              <w:rPr>
                <w:rFonts w:cs="Arial"/>
              </w:rPr>
              <w:t>25) falls on a Saturday or Sunday an additional 50% loading is paid</w:t>
            </w:r>
          </w:p>
        </w:tc>
        <w:tc>
          <w:tcPr>
            <w:tcW w:w="2580" w:type="dxa"/>
            <w:vAlign w:val="center"/>
          </w:tcPr>
          <w:p w14:paraId="2B6FBD13" w14:textId="77777777" w:rsidR="0088242A" w:rsidRPr="002F167A" w:rsidRDefault="0088242A" w:rsidP="00BB4D25">
            <w:pPr>
              <w:widowControl w:val="0"/>
              <w:jc w:val="center"/>
              <w:rPr>
                <w:rFonts w:cs="Arial"/>
              </w:rPr>
            </w:pPr>
            <w:r w:rsidRPr="002F167A">
              <w:rPr>
                <w:rFonts w:cs="Arial"/>
              </w:rPr>
              <w:t>A day</w:t>
            </w:r>
            <w:r w:rsidR="007F1170" w:rsidRPr="002F167A">
              <w:rPr>
                <w:rFonts w:cs="Arial"/>
              </w:rPr>
              <w:t>’</w:t>
            </w:r>
            <w:r w:rsidRPr="002F167A">
              <w:rPr>
                <w:rFonts w:cs="Arial"/>
              </w:rPr>
              <w:t>s salary at the single time rate, in lieu of the public holiday. The hours are to be calculated in the same manner as sick leave.</w:t>
            </w:r>
          </w:p>
        </w:tc>
      </w:tr>
      <w:tr w:rsidR="0088242A" w:rsidRPr="002F167A" w14:paraId="5F95AF60" w14:textId="77777777" w:rsidTr="00483838">
        <w:trPr>
          <w:trHeight w:val="1433"/>
        </w:trPr>
        <w:tc>
          <w:tcPr>
            <w:tcW w:w="1843" w:type="dxa"/>
            <w:vAlign w:val="center"/>
          </w:tcPr>
          <w:p w14:paraId="60315DD5" w14:textId="77777777" w:rsidR="0088242A" w:rsidRPr="002F167A" w:rsidRDefault="0088242A" w:rsidP="00BB4D25">
            <w:pPr>
              <w:widowControl w:val="0"/>
              <w:jc w:val="center"/>
              <w:rPr>
                <w:rFonts w:cs="Arial"/>
              </w:rPr>
            </w:pPr>
            <w:r w:rsidRPr="002F167A">
              <w:rPr>
                <w:rFonts w:cs="Arial"/>
              </w:rPr>
              <w:t>Substitute Day</w:t>
            </w:r>
          </w:p>
        </w:tc>
        <w:tc>
          <w:tcPr>
            <w:tcW w:w="1701" w:type="dxa"/>
            <w:vAlign w:val="center"/>
          </w:tcPr>
          <w:p w14:paraId="60E99EB3" w14:textId="77777777" w:rsidR="0088242A" w:rsidRPr="002F167A" w:rsidRDefault="0088242A" w:rsidP="00BB4D25">
            <w:pPr>
              <w:widowControl w:val="0"/>
              <w:jc w:val="center"/>
              <w:rPr>
                <w:rFonts w:cs="Arial"/>
              </w:rPr>
            </w:pPr>
            <w:r w:rsidRPr="002F167A">
              <w:rPr>
                <w:rFonts w:cs="Arial"/>
              </w:rPr>
              <w:t>Public Holiday</w:t>
            </w:r>
          </w:p>
        </w:tc>
        <w:tc>
          <w:tcPr>
            <w:tcW w:w="3544" w:type="dxa"/>
            <w:vAlign w:val="center"/>
          </w:tcPr>
          <w:p w14:paraId="7D7A2F8F" w14:textId="77777777" w:rsidR="0088242A" w:rsidRPr="002F167A" w:rsidRDefault="0088242A" w:rsidP="00BB4D25">
            <w:pPr>
              <w:widowControl w:val="0"/>
              <w:jc w:val="center"/>
              <w:rPr>
                <w:rFonts w:cs="Arial"/>
              </w:rPr>
            </w:pPr>
            <w:r w:rsidRPr="002F167A">
              <w:rPr>
                <w:rFonts w:cs="Arial"/>
              </w:rPr>
              <w:t xml:space="preserve">A </w:t>
            </w:r>
            <w:r w:rsidR="00C73955" w:rsidRPr="002F167A">
              <w:rPr>
                <w:rFonts w:cs="Arial"/>
              </w:rPr>
              <w:t>day’s</w:t>
            </w:r>
            <w:r w:rsidRPr="002F167A">
              <w:rPr>
                <w:rFonts w:cs="Arial"/>
              </w:rPr>
              <w:t xml:space="preserve"> salary at the single time rate, in lieu of the public holiday. The hours are calculated in the same manner as sick leave.</w:t>
            </w:r>
          </w:p>
        </w:tc>
        <w:tc>
          <w:tcPr>
            <w:tcW w:w="2580" w:type="dxa"/>
            <w:vAlign w:val="center"/>
          </w:tcPr>
          <w:p w14:paraId="537F8ECA" w14:textId="77777777" w:rsidR="0088242A" w:rsidRPr="002F167A" w:rsidRDefault="0088242A" w:rsidP="00BB4D25">
            <w:pPr>
              <w:widowControl w:val="0"/>
              <w:jc w:val="center"/>
              <w:rPr>
                <w:rFonts w:cs="Arial"/>
              </w:rPr>
            </w:pPr>
            <w:r w:rsidRPr="002F167A">
              <w:rPr>
                <w:rFonts w:cs="Arial"/>
              </w:rPr>
              <w:t>Single time, plus Afternoon,</w:t>
            </w:r>
            <w:r w:rsidR="005D16D8" w:rsidRPr="002F167A">
              <w:rPr>
                <w:rFonts w:cs="Arial"/>
              </w:rPr>
              <w:t xml:space="preserve"> </w:t>
            </w:r>
            <w:r w:rsidRPr="002F167A">
              <w:rPr>
                <w:rFonts w:cs="Arial"/>
              </w:rPr>
              <w:t>night or weekend shift penalty, depending on the day when work is rostered.</w:t>
            </w:r>
          </w:p>
        </w:tc>
      </w:tr>
    </w:tbl>
    <w:p w14:paraId="0C75E778" w14:textId="77777777" w:rsidR="0088242A" w:rsidRPr="002F167A" w:rsidRDefault="0088242A" w:rsidP="00A15213">
      <w:pPr>
        <w:pStyle w:val="Heading2"/>
        <w:keepNext w:val="0"/>
        <w:widowControl w:val="0"/>
        <w:ind w:left="576"/>
        <w:rPr>
          <w:rFonts w:cs="Arial"/>
          <w:b w:val="0"/>
        </w:rPr>
      </w:pPr>
      <w:r w:rsidRPr="002F167A">
        <w:rPr>
          <w:rFonts w:cs="Arial"/>
          <w:b w:val="0"/>
        </w:rPr>
        <w:t>Part</w:t>
      </w:r>
      <w:r w:rsidR="0055608C" w:rsidRPr="002F167A">
        <w:rPr>
          <w:rFonts w:cs="Arial"/>
          <w:b w:val="0"/>
        </w:rPr>
        <w:t>-</w:t>
      </w:r>
      <w:r w:rsidRPr="002F167A">
        <w:rPr>
          <w:rFonts w:cs="Arial"/>
          <w:b w:val="0"/>
        </w:rPr>
        <w:t xml:space="preserve">time </w:t>
      </w:r>
      <w:r w:rsidR="00020594" w:rsidRPr="002F167A">
        <w:rPr>
          <w:rFonts w:cs="Arial"/>
          <w:b w:val="0"/>
        </w:rPr>
        <w:t>S</w:t>
      </w:r>
      <w:r w:rsidRPr="002F167A">
        <w:rPr>
          <w:rFonts w:cs="Arial"/>
          <w:b w:val="0"/>
        </w:rPr>
        <w:t xml:space="preserve">hift </w:t>
      </w:r>
      <w:r w:rsidR="00020594" w:rsidRPr="002F167A">
        <w:rPr>
          <w:rFonts w:cs="Arial"/>
          <w:b w:val="0"/>
        </w:rPr>
        <w:t>W</w:t>
      </w:r>
      <w:r w:rsidRPr="002F167A">
        <w:rPr>
          <w:rFonts w:cs="Arial"/>
          <w:b w:val="0"/>
        </w:rPr>
        <w:t>orkers are enti</w:t>
      </w:r>
      <w:r w:rsidR="00B23968" w:rsidRPr="002F167A">
        <w:rPr>
          <w:rFonts w:cs="Arial"/>
          <w:b w:val="0"/>
        </w:rPr>
        <w:t>tled to the same provisions as F</w:t>
      </w:r>
      <w:r w:rsidRPr="002F167A">
        <w:rPr>
          <w:rFonts w:cs="Arial"/>
          <w:b w:val="0"/>
        </w:rPr>
        <w:t>ull</w:t>
      </w:r>
      <w:r w:rsidR="00020594" w:rsidRPr="002F167A">
        <w:rPr>
          <w:rFonts w:cs="Arial"/>
          <w:b w:val="0"/>
        </w:rPr>
        <w:t>-</w:t>
      </w:r>
      <w:r w:rsidRPr="002F167A">
        <w:rPr>
          <w:rFonts w:cs="Arial"/>
          <w:b w:val="0"/>
        </w:rPr>
        <w:t xml:space="preserve">time </w:t>
      </w:r>
      <w:r w:rsidR="00020594" w:rsidRPr="002F167A">
        <w:rPr>
          <w:rFonts w:cs="Arial"/>
          <w:b w:val="0"/>
        </w:rPr>
        <w:t>S</w:t>
      </w:r>
      <w:r w:rsidRPr="002F167A">
        <w:rPr>
          <w:rFonts w:cs="Arial"/>
          <w:b w:val="0"/>
        </w:rPr>
        <w:t xml:space="preserve">hift </w:t>
      </w:r>
      <w:r w:rsidR="00020594" w:rsidRPr="002F167A">
        <w:rPr>
          <w:rFonts w:cs="Arial"/>
          <w:b w:val="0"/>
        </w:rPr>
        <w:t>W</w:t>
      </w:r>
      <w:r w:rsidRPr="002F167A">
        <w:rPr>
          <w:rFonts w:cs="Arial"/>
          <w:b w:val="0"/>
        </w:rPr>
        <w:t>orkers except that their entitlement / payment will be made proportionate to their hours worked compared with a 38 hour week.</w:t>
      </w:r>
    </w:p>
    <w:p w14:paraId="223DA828" w14:textId="2802DBA4" w:rsidR="00390405" w:rsidRPr="002F167A" w:rsidRDefault="00390405" w:rsidP="00390405">
      <w:pPr>
        <w:pStyle w:val="Heading2"/>
        <w:keepNext w:val="0"/>
        <w:widowControl w:val="0"/>
        <w:ind w:left="576"/>
        <w:rPr>
          <w:b w:val="0"/>
          <w:bCs/>
        </w:rPr>
      </w:pPr>
      <w:bookmarkStart w:id="261" w:name="_Hlk172630915"/>
      <w:r w:rsidRPr="002F167A">
        <w:rPr>
          <w:b w:val="0"/>
          <w:bCs/>
        </w:rPr>
        <w:t xml:space="preserve">Employees </w:t>
      </w:r>
      <w:bookmarkStart w:id="262" w:name="_Hlk172630966"/>
      <w:r w:rsidR="003C2541" w:rsidRPr="002F167A">
        <w:rPr>
          <w:b w:val="0"/>
          <w:bCs/>
        </w:rPr>
        <w:t xml:space="preserve">rostered </w:t>
      </w:r>
      <w:r w:rsidRPr="002F167A">
        <w:rPr>
          <w:b w:val="0"/>
          <w:bCs/>
        </w:rPr>
        <w:t xml:space="preserve">on </w:t>
      </w:r>
      <w:r w:rsidR="00B74F8C" w:rsidRPr="002F167A">
        <w:rPr>
          <w:b w:val="0"/>
          <w:bCs/>
        </w:rPr>
        <w:t>EKO</w:t>
      </w:r>
      <w:r w:rsidRPr="002F167A">
        <w:rPr>
          <w:b w:val="0"/>
          <w:bCs/>
        </w:rPr>
        <w:t xml:space="preserve"> </w:t>
      </w:r>
      <w:r w:rsidR="005C5CD9" w:rsidRPr="002F167A">
        <w:rPr>
          <w:b w:val="0"/>
          <w:bCs/>
        </w:rPr>
        <w:t xml:space="preserve">that finishes </w:t>
      </w:r>
      <w:r w:rsidRPr="002F167A">
        <w:rPr>
          <w:b w:val="0"/>
          <w:bCs/>
        </w:rPr>
        <w:t xml:space="preserve">on a public holiday or who agree to take short notice leave on the public holiday at the invitation of </w:t>
      </w:r>
      <w:r w:rsidR="007D118C">
        <w:rPr>
          <w:b w:val="0"/>
          <w:bCs/>
        </w:rPr>
        <w:t>TZV</w:t>
      </w:r>
      <w:r w:rsidRPr="002F167A">
        <w:rPr>
          <w:b w:val="0"/>
          <w:bCs/>
        </w:rPr>
        <w:t xml:space="preserve"> will be entitled to the public holiday shift penalty as if they had worked the full shift.</w:t>
      </w:r>
      <w:r w:rsidR="00105AED" w:rsidRPr="002F167A">
        <w:rPr>
          <w:b w:val="0"/>
          <w:bCs/>
        </w:rPr>
        <w:t xml:space="preserve">  This may impact the days that Employees will be considered "rostered on" and "rostered off" on a public holiday.</w:t>
      </w:r>
      <w:bookmarkEnd w:id="262"/>
    </w:p>
    <w:bookmarkEnd w:id="261"/>
    <w:p w14:paraId="3268DDE6" w14:textId="53255AA4" w:rsidR="00390405" w:rsidRPr="002F167A" w:rsidRDefault="00390405" w:rsidP="00390405">
      <w:pPr>
        <w:pStyle w:val="Heading2"/>
        <w:keepNext w:val="0"/>
        <w:widowControl w:val="0"/>
        <w:ind w:left="576"/>
        <w:rPr>
          <w:b w:val="0"/>
          <w:bCs/>
        </w:rPr>
      </w:pPr>
      <w:r w:rsidRPr="002F167A">
        <w:rPr>
          <w:b w:val="0"/>
          <w:bCs/>
        </w:rPr>
        <w:t>Employees on Nonstandard Rosters whose shift ends after midnight at the commencement of a public holiday</w:t>
      </w:r>
      <w:r w:rsidR="00B74F8C" w:rsidRPr="002F167A">
        <w:rPr>
          <w:b w:val="0"/>
          <w:bCs/>
        </w:rPr>
        <w:t>, will be considered</w:t>
      </w:r>
      <w:r w:rsidR="00D73D1A" w:rsidRPr="002F167A">
        <w:rPr>
          <w:b w:val="0"/>
          <w:bCs/>
        </w:rPr>
        <w:t xml:space="preserve"> to have worked</w:t>
      </w:r>
      <w:r w:rsidR="00B74F8C" w:rsidRPr="002F167A">
        <w:rPr>
          <w:b w:val="0"/>
          <w:bCs/>
        </w:rPr>
        <w:t xml:space="preserve"> a Public Holiday Shift and</w:t>
      </w:r>
      <w:r w:rsidRPr="002F167A">
        <w:rPr>
          <w:b w:val="0"/>
          <w:bCs/>
        </w:rPr>
        <w:t xml:space="preserve"> entitled to the public holiday shift penalty for the full shift.</w:t>
      </w:r>
      <w:r w:rsidR="00B74F8C" w:rsidRPr="002F167A">
        <w:rPr>
          <w:b w:val="0"/>
          <w:bCs/>
        </w:rPr>
        <w:t xml:space="preserve"> </w:t>
      </w:r>
      <w:r w:rsidR="00B816B3" w:rsidRPr="002F167A">
        <w:rPr>
          <w:b w:val="0"/>
          <w:bCs/>
        </w:rPr>
        <w:t>This may impact the days that Employees will be considered "rostered on" and "rostered off" on a public holiday.</w:t>
      </w:r>
    </w:p>
    <w:p w14:paraId="7C159273" w14:textId="1C5B4B09" w:rsidR="00390405" w:rsidRPr="002F167A" w:rsidRDefault="00390405" w:rsidP="00DC6457">
      <w:pPr>
        <w:pStyle w:val="Heading2"/>
        <w:keepNext w:val="0"/>
        <w:widowControl w:val="0"/>
        <w:ind w:left="576"/>
      </w:pPr>
      <w:r w:rsidRPr="002F167A">
        <w:rPr>
          <w:b w:val="0"/>
          <w:bCs/>
        </w:rPr>
        <w:t>Employees who work a</w:t>
      </w:r>
      <w:r w:rsidR="00BC3CEB" w:rsidRPr="002F167A">
        <w:rPr>
          <w:b w:val="0"/>
          <w:bCs/>
        </w:rPr>
        <w:t xml:space="preserve"> standalone</w:t>
      </w:r>
      <w:r w:rsidRPr="002F167A">
        <w:rPr>
          <w:b w:val="0"/>
          <w:bCs/>
        </w:rPr>
        <w:t xml:space="preserve"> overtime shift on a public holiday will be entitled to one day's salary at single time rate in addition to the applicable</w:t>
      </w:r>
      <w:r w:rsidR="00BC3CEB" w:rsidRPr="002F167A">
        <w:rPr>
          <w:b w:val="0"/>
          <w:bCs/>
        </w:rPr>
        <w:t xml:space="preserve"> public holiday</w:t>
      </w:r>
      <w:r w:rsidRPr="002F167A">
        <w:rPr>
          <w:b w:val="0"/>
          <w:bCs/>
        </w:rPr>
        <w:t xml:space="preserve"> overtime payment.</w:t>
      </w:r>
      <w:r w:rsidR="002D14AF" w:rsidRPr="002F167A">
        <w:rPr>
          <w:b w:val="0"/>
          <w:bCs/>
        </w:rPr>
        <w:t xml:space="preserve">  However, Employees who work overtime on a day where they were rostered to work Ordinary Hours will continue to receive normal public holiday entitlements and will not receive the additional one day's salary at single time rate.</w:t>
      </w:r>
    </w:p>
    <w:p w14:paraId="62A03412" w14:textId="77777777" w:rsidR="0088242A" w:rsidRPr="002F167A" w:rsidRDefault="0088242A" w:rsidP="00A15213">
      <w:pPr>
        <w:pStyle w:val="Heading2"/>
        <w:keepNext w:val="0"/>
        <w:widowControl w:val="0"/>
        <w:ind w:left="576"/>
      </w:pPr>
      <w:r w:rsidRPr="002F167A">
        <w:t>Absence when rostered on a public holiday</w:t>
      </w:r>
    </w:p>
    <w:p w14:paraId="36FA7EC4" w14:textId="77777777" w:rsidR="0088242A" w:rsidRPr="002F167A" w:rsidRDefault="0088242A" w:rsidP="00A15213">
      <w:pPr>
        <w:pStyle w:val="Heading2"/>
        <w:keepNext w:val="0"/>
        <w:widowControl w:val="0"/>
        <w:numPr>
          <w:ilvl w:val="0"/>
          <w:numId w:val="0"/>
        </w:numPr>
        <w:ind w:left="576"/>
      </w:pPr>
      <w:r w:rsidRPr="002F167A">
        <w:rPr>
          <w:b w:val="0"/>
        </w:rPr>
        <w:t>Employees rostered to work on a public holiday and failing to do so, will not be entitled to public holiday rates for that day.</w:t>
      </w:r>
    </w:p>
    <w:p w14:paraId="42DDF214" w14:textId="77777777" w:rsidR="0088242A" w:rsidRPr="002F167A" w:rsidRDefault="0088242A" w:rsidP="00A15213">
      <w:pPr>
        <w:pStyle w:val="Heading2"/>
        <w:keepNext w:val="0"/>
        <w:widowControl w:val="0"/>
        <w:ind w:left="576"/>
      </w:pPr>
      <w:r w:rsidRPr="002F167A">
        <w:t>Christmas Day</w:t>
      </w:r>
    </w:p>
    <w:p w14:paraId="579CD10A" w14:textId="084A164E" w:rsidR="0088242A" w:rsidRPr="002F167A" w:rsidRDefault="0088242A" w:rsidP="00A15213">
      <w:pPr>
        <w:pStyle w:val="Heading2"/>
        <w:keepNext w:val="0"/>
        <w:widowControl w:val="0"/>
        <w:numPr>
          <w:ilvl w:val="0"/>
          <w:numId w:val="0"/>
        </w:numPr>
        <w:ind w:left="576"/>
      </w:pPr>
      <w:r w:rsidRPr="002F167A">
        <w:rPr>
          <w:b w:val="0"/>
        </w:rPr>
        <w:t xml:space="preserve">In addition to the benefits provided elsewhere in this clause, an employee who works on Christmas Day, 25 December, </w:t>
      </w:r>
      <w:r w:rsidR="009D5456" w:rsidRPr="002F167A">
        <w:rPr>
          <w:b w:val="0"/>
        </w:rPr>
        <w:t xml:space="preserve">where </w:t>
      </w:r>
      <w:r w:rsidRPr="002F167A">
        <w:rPr>
          <w:b w:val="0"/>
        </w:rPr>
        <w:t>this day falls on a Saturday or a Sunday, is entitled to receive the weekend penalty rate plus a loading of 50% in addition to any benefit for the Substitute Day.</w:t>
      </w:r>
    </w:p>
    <w:p w14:paraId="360C5C6D" w14:textId="77777777" w:rsidR="0088242A" w:rsidRPr="002F167A" w:rsidRDefault="0088242A" w:rsidP="00FF6FE9">
      <w:pPr>
        <w:pStyle w:val="Heading1"/>
        <w:keepNext w:val="0"/>
        <w:widowControl w:val="0"/>
        <w:ind w:left="567" w:hanging="567"/>
      </w:pPr>
      <w:bookmarkStart w:id="263" w:name="_Toc163655713"/>
      <w:bookmarkStart w:id="264" w:name="_Toc170728824"/>
      <w:r w:rsidRPr="002F167A">
        <w:t>Daylight Saving Transition</w:t>
      </w:r>
      <w:bookmarkEnd w:id="263"/>
      <w:bookmarkEnd w:id="264"/>
    </w:p>
    <w:p w14:paraId="13429BBD" w14:textId="77777777" w:rsidR="0088242A" w:rsidRPr="002F167A" w:rsidRDefault="00E92CEF" w:rsidP="00A15213">
      <w:pPr>
        <w:pStyle w:val="Heading2"/>
        <w:keepNext w:val="0"/>
        <w:widowControl w:val="0"/>
        <w:ind w:left="576"/>
      </w:pPr>
      <w:r w:rsidRPr="002F167A">
        <w:rPr>
          <w:b w:val="0"/>
        </w:rPr>
        <w:t>An E</w:t>
      </w:r>
      <w:r w:rsidR="0088242A" w:rsidRPr="002F167A">
        <w:rPr>
          <w:b w:val="0"/>
        </w:rPr>
        <w:t>mployee working during the transition to or from daylight savings will receive the following:</w:t>
      </w:r>
    </w:p>
    <w:p w14:paraId="7D5D68D7" w14:textId="20448DEA" w:rsidR="0088242A" w:rsidRPr="002F167A" w:rsidRDefault="00E92CEF" w:rsidP="00A15213">
      <w:pPr>
        <w:pStyle w:val="Heading3"/>
        <w:ind w:left="1560" w:hanging="993"/>
      </w:pPr>
      <w:r w:rsidRPr="002F167A">
        <w:t>All E</w:t>
      </w:r>
      <w:r w:rsidR="0088242A" w:rsidRPr="002F167A">
        <w:t>mployees who work during daylight savings transitio</w:t>
      </w:r>
      <w:r w:rsidR="00745CAC" w:rsidRPr="002F167A">
        <w:t>n will have no change to their Base S</w:t>
      </w:r>
      <w:r w:rsidR="0088242A" w:rsidRPr="002F167A">
        <w:t>alary for the pay periods affected</w:t>
      </w:r>
      <w:r w:rsidRPr="002F167A">
        <w:t>. For the avoidance of doubt,</w:t>
      </w:r>
      <w:r w:rsidR="0088242A" w:rsidRPr="002F167A">
        <w:t xml:space="preserve"> all </w:t>
      </w:r>
      <w:r w:rsidRPr="002F167A">
        <w:t>Employees</w:t>
      </w:r>
      <w:r w:rsidR="0088242A" w:rsidRPr="002F167A">
        <w:t xml:space="preserve"> will be paid their standard 76 hours base rates</w:t>
      </w:r>
      <w:r w:rsidR="00B23968" w:rsidRPr="002F167A">
        <w:t xml:space="preserve"> (pro rata for P</w:t>
      </w:r>
      <w:r w:rsidRPr="002F167A">
        <w:t>art-time Employees)</w:t>
      </w:r>
      <w:r w:rsidR="0088242A" w:rsidRPr="002F167A">
        <w:t>.</w:t>
      </w:r>
    </w:p>
    <w:p w14:paraId="038BEF61" w14:textId="77777777" w:rsidR="0088242A" w:rsidRPr="002F167A" w:rsidRDefault="0088242A" w:rsidP="00A15213">
      <w:pPr>
        <w:pStyle w:val="Heading3"/>
        <w:ind w:left="1560" w:hanging="993"/>
      </w:pPr>
      <w:r w:rsidRPr="002F167A">
        <w:lastRenderedPageBreak/>
        <w:t>Sunday penalty rates for both the 13 and 11 hour shifts will apply.</w:t>
      </w:r>
    </w:p>
    <w:p w14:paraId="2A6B05AD" w14:textId="60C748E3" w:rsidR="0088242A" w:rsidRPr="002F167A" w:rsidRDefault="0088242A" w:rsidP="00A15213">
      <w:pPr>
        <w:pStyle w:val="Heading3"/>
        <w:ind w:left="1560" w:hanging="993"/>
      </w:pPr>
      <w:r w:rsidRPr="002F167A">
        <w:t xml:space="preserve">Penalty rates for actual hours worked will apply, (for example, 13 hours on the first Sunday in April and 11 hours on the </w:t>
      </w:r>
      <w:r w:rsidR="00E92CEF" w:rsidRPr="002F167A">
        <w:t>first Sunday in October for an E</w:t>
      </w:r>
      <w:r w:rsidRPr="002F167A">
        <w:t>mployee who normally works a 12 hour shift).</w:t>
      </w:r>
    </w:p>
    <w:p w14:paraId="66C5827B" w14:textId="77777777" w:rsidR="00771E13" w:rsidRPr="002F167A" w:rsidRDefault="00771E13" w:rsidP="00FF6FE9">
      <w:pPr>
        <w:pStyle w:val="Heading1"/>
        <w:keepNext w:val="0"/>
        <w:widowControl w:val="0"/>
        <w:ind w:left="567" w:hanging="567"/>
      </w:pPr>
      <w:bookmarkStart w:id="265" w:name="_Toc163655714"/>
      <w:bookmarkStart w:id="266" w:name="_Toc170728825"/>
      <w:r w:rsidRPr="002F167A">
        <w:t>Superannuation</w:t>
      </w:r>
      <w:bookmarkEnd w:id="265"/>
      <w:bookmarkEnd w:id="266"/>
    </w:p>
    <w:p w14:paraId="422B9135" w14:textId="61947FD9" w:rsidR="00771E13" w:rsidRPr="002F167A" w:rsidRDefault="007D118C" w:rsidP="00A15213">
      <w:pPr>
        <w:pStyle w:val="Heading2"/>
        <w:keepNext w:val="0"/>
        <w:widowControl w:val="0"/>
        <w:ind w:left="576"/>
      </w:pPr>
      <w:r>
        <w:rPr>
          <w:b w:val="0"/>
        </w:rPr>
        <w:t>TZV</w:t>
      </w:r>
      <w:r w:rsidR="00771E13" w:rsidRPr="002F167A">
        <w:rPr>
          <w:b w:val="0"/>
        </w:rPr>
        <w:t xml:space="preserve"> must make employer contributions to the superannuation fund designated by the </w:t>
      </w:r>
      <w:r w:rsidR="00CB4AEB" w:rsidRPr="002F167A">
        <w:rPr>
          <w:b w:val="0"/>
        </w:rPr>
        <w:t>E</w:t>
      </w:r>
      <w:r w:rsidR="00771E13" w:rsidRPr="002F167A">
        <w:rPr>
          <w:b w:val="0"/>
        </w:rPr>
        <w:t xml:space="preserve">mployee in accordance with the relevant Commonwealth Government superannuation legislation (provided the fund designated by the </w:t>
      </w:r>
      <w:r w:rsidR="00CB4AEB" w:rsidRPr="002F167A">
        <w:rPr>
          <w:b w:val="0"/>
        </w:rPr>
        <w:t>E</w:t>
      </w:r>
      <w:r w:rsidR="00771E13" w:rsidRPr="002F167A">
        <w:rPr>
          <w:b w:val="0"/>
        </w:rPr>
        <w:t>mployee can receive funds by electronic funds transfer).</w:t>
      </w:r>
    </w:p>
    <w:p w14:paraId="1C6E8702" w14:textId="4B81A595" w:rsidR="00AD0B09" w:rsidRPr="002F167A" w:rsidRDefault="00AD0B09" w:rsidP="00AD0B09">
      <w:pPr>
        <w:pStyle w:val="Heading2"/>
        <w:keepNext w:val="0"/>
        <w:widowControl w:val="0"/>
        <w:ind w:left="576"/>
        <w:rPr>
          <w:b w:val="0"/>
        </w:rPr>
      </w:pPr>
      <w:r w:rsidRPr="002F167A">
        <w:rPr>
          <w:b w:val="0"/>
        </w:rPr>
        <w:t xml:space="preserve">If an Employee does not designate a superannuation fund, </w:t>
      </w:r>
      <w:r w:rsidR="007D118C">
        <w:rPr>
          <w:b w:val="0"/>
        </w:rPr>
        <w:t>TZV</w:t>
      </w:r>
      <w:r w:rsidRPr="002F167A">
        <w:rPr>
          <w:b w:val="0"/>
        </w:rPr>
        <w:t xml:space="preserve"> will check with the Australian Taxation Office (</w:t>
      </w:r>
      <w:r w:rsidRPr="002F167A">
        <w:rPr>
          <w:bCs/>
        </w:rPr>
        <w:t>ATO</w:t>
      </w:r>
      <w:r w:rsidRPr="002F167A">
        <w:rPr>
          <w:b w:val="0"/>
        </w:rPr>
        <w:t>) if the Employee has an existing superannuation account</w:t>
      </w:r>
      <w:r w:rsidR="00B74F8C" w:rsidRPr="002F167A">
        <w:rPr>
          <w:b w:val="0"/>
        </w:rPr>
        <w:t xml:space="preserve"> registered with the ATO</w:t>
      </w:r>
      <w:r w:rsidRPr="002F167A">
        <w:rPr>
          <w:b w:val="0"/>
        </w:rPr>
        <w:t xml:space="preserve"> (a "stapled fund") and, if they do, </w:t>
      </w:r>
      <w:r w:rsidR="007D118C">
        <w:rPr>
          <w:b w:val="0"/>
        </w:rPr>
        <w:t>TZV</w:t>
      </w:r>
      <w:r w:rsidR="00B74F8C" w:rsidRPr="002F167A">
        <w:rPr>
          <w:b w:val="0"/>
        </w:rPr>
        <w:t xml:space="preserve"> will </w:t>
      </w:r>
      <w:r w:rsidRPr="002F167A">
        <w:rPr>
          <w:b w:val="0"/>
        </w:rPr>
        <w:t>pay superannuation contributions into the stapled fund</w:t>
      </w:r>
      <w:r w:rsidR="00B74F8C" w:rsidRPr="002F167A">
        <w:rPr>
          <w:b w:val="0"/>
        </w:rPr>
        <w:t>.</w:t>
      </w:r>
    </w:p>
    <w:p w14:paraId="573E08A7" w14:textId="77777777" w:rsidR="00771E13" w:rsidRPr="002F167A" w:rsidRDefault="00771E13" w:rsidP="00A15213">
      <w:pPr>
        <w:pStyle w:val="Heading2"/>
        <w:keepNext w:val="0"/>
        <w:widowControl w:val="0"/>
        <w:ind w:left="576"/>
        <w:rPr>
          <w:b w:val="0"/>
        </w:rPr>
      </w:pPr>
      <w:r w:rsidRPr="002F167A">
        <w:rPr>
          <w:b w:val="0"/>
        </w:rPr>
        <w:t xml:space="preserve">Where </w:t>
      </w:r>
      <w:r w:rsidR="0055608C" w:rsidRPr="002F167A">
        <w:rPr>
          <w:b w:val="0"/>
        </w:rPr>
        <w:t>E</w:t>
      </w:r>
      <w:r w:rsidRPr="002F167A">
        <w:rPr>
          <w:b w:val="0"/>
        </w:rPr>
        <w:t>mployees wish to contribute to the superannuation fund, this may be done by way of pre-tax salary sacrifice in accordance with and within the limits of superannuation and taxation legislation and regulations.</w:t>
      </w:r>
    </w:p>
    <w:p w14:paraId="01DEDFF7" w14:textId="77777777" w:rsidR="00771E13" w:rsidRPr="002F167A" w:rsidRDefault="00822B13" w:rsidP="00FF6FE9">
      <w:pPr>
        <w:pStyle w:val="Heading1"/>
        <w:widowControl w:val="0"/>
        <w:ind w:left="567" w:hanging="567"/>
      </w:pPr>
      <w:bookmarkStart w:id="267" w:name="_Toc163655715"/>
      <w:bookmarkStart w:id="268" w:name="_Toc170728826"/>
      <w:r w:rsidRPr="002F167A">
        <w:t>Casual E</w:t>
      </w:r>
      <w:r w:rsidR="00771E13" w:rsidRPr="002F167A">
        <w:t>mployment</w:t>
      </w:r>
      <w:bookmarkEnd w:id="267"/>
      <w:bookmarkEnd w:id="268"/>
    </w:p>
    <w:p w14:paraId="693C199F" w14:textId="4E04A1F8" w:rsidR="00C21AC4" w:rsidRPr="002F167A" w:rsidRDefault="00C56626" w:rsidP="00FF6FE9">
      <w:pPr>
        <w:pStyle w:val="Heading2"/>
        <w:widowControl w:val="0"/>
        <w:ind w:left="576"/>
        <w:rPr>
          <w:b w:val="0"/>
          <w:bCs/>
        </w:rPr>
      </w:pPr>
      <w:r w:rsidRPr="002F167A">
        <w:rPr>
          <w:b w:val="0"/>
          <w:bCs/>
        </w:rPr>
        <w:t>An Employee is a Casual Employee for the purposes of the Agreement if they meet the definition at section 15A of the FW Act.</w:t>
      </w:r>
    </w:p>
    <w:p w14:paraId="11EB5B8A" w14:textId="77777777" w:rsidR="00771E13" w:rsidRPr="002F167A" w:rsidRDefault="00771E13" w:rsidP="00A15213">
      <w:pPr>
        <w:pStyle w:val="Heading2"/>
        <w:keepNext w:val="0"/>
        <w:widowControl w:val="0"/>
        <w:ind w:left="576"/>
      </w:pPr>
      <w:r w:rsidRPr="002F167A">
        <w:rPr>
          <w:b w:val="0"/>
        </w:rPr>
        <w:t xml:space="preserve">Casual </w:t>
      </w:r>
      <w:r w:rsidR="00CB4AEB" w:rsidRPr="002F167A">
        <w:rPr>
          <w:b w:val="0"/>
        </w:rPr>
        <w:t>E</w:t>
      </w:r>
      <w:r w:rsidRPr="002F167A">
        <w:rPr>
          <w:b w:val="0"/>
        </w:rPr>
        <w:t xml:space="preserve">mployees are paid </w:t>
      </w:r>
      <w:r w:rsidR="00C21AC4" w:rsidRPr="002F167A">
        <w:rPr>
          <w:b w:val="0"/>
        </w:rPr>
        <w:t xml:space="preserve">on an hourly basis </w:t>
      </w:r>
      <w:r w:rsidRPr="002F167A">
        <w:rPr>
          <w:b w:val="0"/>
        </w:rPr>
        <w:t xml:space="preserve">at the ordinary hourly rate paid to </w:t>
      </w:r>
      <w:r w:rsidR="00CB4AEB" w:rsidRPr="002F167A">
        <w:rPr>
          <w:b w:val="0"/>
        </w:rPr>
        <w:t>F</w:t>
      </w:r>
      <w:r w:rsidRPr="002F167A">
        <w:rPr>
          <w:b w:val="0"/>
        </w:rPr>
        <w:t xml:space="preserve">ull-time </w:t>
      </w:r>
      <w:r w:rsidR="00CB4AEB" w:rsidRPr="002F167A">
        <w:rPr>
          <w:b w:val="0"/>
        </w:rPr>
        <w:t>E</w:t>
      </w:r>
      <w:r w:rsidR="0066476C" w:rsidRPr="002F167A">
        <w:rPr>
          <w:b w:val="0"/>
        </w:rPr>
        <w:t>mployees,</w:t>
      </w:r>
      <w:r w:rsidRPr="002F167A">
        <w:rPr>
          <w:b w:val="0"/>
        </w:rPr>
        <w:t xml:space="preserve"> plus a loading of 25% for each hour worked.</w:t>
      </w:r>
    </w:p>
    <w:p w14:paraId="0D237149" w14:textId="77777777" w:rsidR="00F75C19" w:rsidRPr="002F167A" w:rsidRDefault="00F75C19" w:rsidP="00A15213">
      <w:pPr>
        <w:pStyle w:val="Heading2"/>
        <w:keepNext w:val="0"/>
        <w:widowControl w:val="0"/>
        <w:ind w:left="576"/>
      </w:pPr>
      <w:r w:rsidRPr="002F167A">
        <w:rPr>
          <w:b w:val="0"/>
          <w:bCs/>
        </w:rPr>
        <w:t>Casual Employees will be engaged for a minimum of three hours per shift.</w:t>
      </w:r>
    </w:p>
    <w:p w14:paraId="23BDC12F" w14:textId="77777777" w:rsidR="00771E13" w:rsidRPr="002F167A" w:rsidRDefault="00771E13" w:rsidP="00A15213">
      <w:pPr>
        <w:pStyle w:val="Heading2"/>
        <w:keepNext w:val="0"/>
        <w:widowControl w:val="0"/>
        <w:ind w:left="576"/>
      </w:pPr>
      <w:r w:rsidRPr="002F167A">
        <w:rPr>
          <w:b w:val="0"/>
        </w:rPr>
        <w:t>Pay rates will be based on the relevant classification and skill level for the duties performed.</w:t>
      </w:r>
    </w:p>
    <w:p w14:paraId="41A8DC60" w14:textId="77777777" w:rsidR="00771E13" w:rsidRPr="002F167A" w:rsidRDefault="00771E13" w:rsidP="00483838">
      <w:pPr>
        <w:pStyle w:val="Heading1"/>
        <w:widowControl w:val="0"/>
        <w:ind w:left="567" w:hanging="567"/>
      </w:pPr>
      <w:bookmarkStart w:id="269" w:name="_Ref433192424"/>
      <w:bookmarkStart w:id="270" w:name="_Toc163655716"/>
      <w:bookmarkStart w:id="271" w:name="_Toc170728827"/>
      <w:r w:rsidRPr="002F167A">
        <w:t xml:space="preserve">Part-time </w:t>
      </w:r>
      <w:r w:rsidR="00822B13" w:rsidRPr="002F167A">
        <w:t>E</w:t>
      </w:r>
      <w:r w:rsidRPr="002F167A">
        <w:t>mployment</w:t>
      </w:r>
      <w:bookmarkEnd w:id="269"/>
      <w:bookmarkEnd w:id="270"/>
      <w:bookmarkEnd w:id="271"/>
    </w:p>
    <w:p w14:paraId="061B207A" w14:textId="77777777" w:rsidR="00771E13" w:rsidRPr="002F167A" w:rsidRDefault="00771E13" w:rsidP="00483838">
      <w:pPr>
        <w:pStyle w:val="Heading2"/>
        <w:widowControl w:val="0"/>
        <w:ind w:left="576"/>
      </w:pPr>
      <w:r w:rsidRPr="002F167A">
        <w:rPr>
          <w:b w:val="0"/>
        </w:rPr>
        <w:t xml:space="preserve">Part-time </w:t>
      </w:r>
      <w:r w:rsidR="00CB4AEB" w:rsidRPr="002F167A">
        <w:rPr>
          <w:b w:val="0"/>
        </w:rPr>
        <w:t>E</w:t>
      </w:r>
      <w:r w:rsidRPr="002F167A">
        <w:rPr>
          <w:b w:val="0"/>
        </w:rPr>
        <w:t>mployees:</w:t>
      </w:r>
    </w:p>
    <w:p w14:paraId="59B99460" w14:textId="77777777" w:rsidR="00771E13" w:rsidRPr="002F167A" w:rsidRDefault="00771E13" w:rsidP="00483838">
      <w:pPr>
        <w:pStyle w:val="Heading3"/>
        <w:keepNext/>
        <w:widowControl w:val="0"/>
        <w:ind w:left="1560" w:hanging="851"/>
      </w:pPr>
      <w:r w:rsidRPr="002F167A">
        <w:t>are engaged to work for a regular, specified number of hours averaging less than 38 hours per week. The mini</w:t>
      </w:r>
      <w:r w:rsidR="007F1170" w:rsidRPr="002F167A">
        <w:t>mum shift period is four</w:t>
      </w:r>
      <w:r w:rsidRPr="002F167A">
        <w:t xml:space="preserve"> hours;</w:t>
      </w:r>
    </w:p>
    <w:p w14:paraId="3F7E1F96" w14:textId="77777777" w:rsidR="00771E13" w:rsidRPr="002F167A" w:rsidRDefault="00771E13" w:rsidP="00483838">
      <w:pPr>
        <w:pStyle w:val="Heading3"/>
        <w:keepNext/>
        <w:widowControl w:val="0"/>
        <w:ind w:left="1560" w:hanging="851"/>
      </w:pPr>
      <w:r w:rsidRPr="002F167A">
        <w:t>have a regular pattern of work which specifies the hours and days of the week to be worked, unless otherwise agreed; and</w:t>
      </w:r>
    </w:p>
    <w:p w14:paraId="648E88DE" w14:textId="4A32AB25" w:rsidR="00771E13" w:rsidRPr="002F167A" w:rsidRDefault="00771E13" w:rsidP="00EC10D3">
      <w:pPr>
        <w:pStyle w:val="Heading3"/>
        <w:widowControl w:val="0"/>
        <w:ind w:left="1560" w:hanging="851"/>
      </w:pPr>
      <w:r w:rsidRPr="002F167A">
        <w:t>have daily commencement and finishing times, unless otherwise agreed.</w:t>
      </w:r>
    </w:p>
    <w:p w14:paraId="4B25A283" w14:textId="49AD687E" w:rsidR="00771E13" w:rsidRPr="002F167A" w:rsidRDefault="00771E13" w:rsidP="00A15213">
      <w:pPr>
        <w:pStyle w:val="Heading2"/>
        <w:keepNext w:val="0"/>
        <w:widowControl w:val="0"/>
        <w:ind w:left="576"/>
      </w:pPr>
      <w:r w:rsidRPr="002F167A">
        <w:rPr>
          <w:b w:val="0"/>
        </w:rPr>
        <w:t xml:space="preserve">These provisions shall be provided to the </w:t>
      </w:r>
      <w:r w:rsidR="00CB4AEB" w:rsidRPr="002F167A">
        <w:rPr>
          <w:b w:val="0"/>
        </w:rPr>
        <w:t>E</w:t>
      </w:r>
      <w:r w:rsidRPr="002F167A">
        <w:rPr>
          <w:b w:val="0"/>
        </w:rPr>
        <w:t>mployee in writing at the commenc</w:t>
      </w:r>
      <w:r w:rsidR="00B23968" w:rsidRPr="002F167A">
        <w:rPr>
          <w:b w:val="0"/>
        </w:rPr>
        <w:t xml:space="preserve">ement of employment into a </w:t>
      </w:r>
      <w:r w:rsidR="00FA1DC3" w:rsidRPr="002F167A">
        <w:rPr>
          <w:b w:val="0"/>
        </w:rPr>
        <w:t>p</w:t>
      </w:r>
      <w:r w:rsidR="00B23968" w:rsidRPr="002F167A">
        <w:rPr>
          <w:b w:val="0"/>
        </w:rPr>
        <w:t>art-</w:t>
      </w:r>
      <w:r w:rsidRPr="002F167A">
        <w:rPr>
          <w:b w:val="0"/>
        </w:rPr>
        <w:t>t</w:t>
      </w:r>
      <w:r w:rsidR="00986E25" w:rsidRPr="002F167A">
        <w:rPr>
          <w:b w:val="0"/>
        </w:rPr>
        <w:t>i</w:t>
      </w:r>
      <w:r w:rsidRPr="002F167A">
        <w:rPr>
          <w:b w:val="0"/>
        </w:rPr>
        <w:t xml:space="preserve">me position and any variation shall be agreed between </w:t>
      </w:r>
      <w:r w:rsidR="007D118C">
        <w:rPr>
          <w:b w:val="0"/>
        </w:rPr>
        <w:t>TZV</w:t>
      </w:r>
      <w:r w:rsidRPr="002F167A">
        <w:rPr>
          <w:b w:val="0"/>
        </w:rPr>
        <w:t xml:space="preserve"> and the </w:t>
      </w:r>
      <w:r w:rsidR="00CB4AEB" w:rsidRPr="002F167A">
        <w:rPr>
          <w:b w:val="0"/>
        </w:rPr>
        <w:t>E</w:t>
      </w:r>
      <w:r w:rsidRPr="002F167A">
        <w:rPr>
          <w:b w:val="0"/>
        </w:rPr>
        <w:t>mployee and recorded in writing.</w:t>
      </w:r>
    </w:p>
    <w:p w14:paraId="7DD84AB6" w14:textId="43332977" w:rsidR="00954356" w:rsidRPr="002F167A" w:rsidRDefault="00954356" w:rsidP="00A15213">
      <w:pPr>
        <w:pStyle w:val="Heading2"/>
        <w:keepNext w:val="0"/>
        <w:widowControl w:val="0"/>
        <w:ind w:left="576"/>
      </w:pPr>
      <w:bookmarkStart w:id="272" w:name="_Ref17629111"/>
      <w:r w:rsidRPr="002F167A">
        <w:rPr>
          <w:b w:val="0"/>
          <w:bCs/>
        </w:rPr>
        <w:t xml:space="preserve">To avoid doubt, </w:t>
      </w:r>
      <w:r w:rsidR="007D118C">
        <w:rPr>
          <w:b w:val="0"/>
          <w:bCs/>
        </w:rPr>
        <w:t>TZV</w:t>
      </w:r>
      <w:r w:rsidRPr="002F167A">
        <w:rPr>
          <w:b w:val="0"/>
          <w:bCs/>
        </w:rPr>
        <w:t xml:space="preserve"> may, when engaging a </w:t>
      </w:r>
      <w:r w:rsidR="00FA1DC3" w:rsidRPr="002F167A">
        <w:rPr>
          <w:b w:val="0"/>
          <w:bCs/>
        </w:rPr>
        <w:t>p</w:t>
      </w:r>
      <w:r w:rsidRPr="002F167A">
        <w:rPr>
          <w:b w:val="0"/>
          <w:bCs/>
        </w:rPr>
        <w:t xml:space="preserve">art-time Employee, specify that the pattern of work may be varied consistent with the roster variation provisions of this Agreement and in the case of Roster F the </w:t>
      </w:r>
      <w:r w:rsidR="007D118C">
        <w:rPr>
          <w:b w:val="0"/>
          <w:bCs/>
        </w:rPr>
        <w:t>TZV</w:t>
      </w:r>
      <w:r w:rsidRPr="002F167A">
        <w:rPr>
          <w:b w:val="0"/>
          <w:bCs/>
        </w:rPr>
        <w:t xml:space="preserve"> Scheduling, Deployment and Staffing Levels Policy. </w:t>
      </w:r>
      <w:r w:rsidR="00084033" w:rsidRPr="002F167A">
        <w:rPr>
          <w:b w:val="0"/>
          <w:bCs/>
        </w:rPr>
        <w:t xml:space="preserve"> </w:t>
      </w:r>
      <w:r w:rsidRPr="002F167A">
        <w:rPr>
          <w:b w:val="0"/>
          <w:bCs/>
        </w:rPr>
        <w:t>However, the number of contracted hours can only be varied by agreement and where there are specified days of the week, these can only be changed by agreement.</w:t>
      </w:r>
    </w:p>
    <w:p w14:paraId="6DB72120" w14:textId="388608B4" w:rsidR="00771E13" w:rsidRPr="002F167A" w:rsidRDefault="00771E13" w:rsidP="00A15213">
      <w:pPr>
        <w:pStyle w:val="Heading2"/>
        <w:keepNext w:val="0"/>
        <w:widowControl w:val="0"/>
        <w:ind w:left="576"/>
      </w:pPr>
      <w:r w:rsidRPr="002F167A">
        <w:rPr>
          <w:b w:val="0"/>
        </w:rPr>
        <w:lastRenderedPageBreak/>
        <w:t xml:space="preserve">Part-time </w:t>
      </w:r>
      <w:r w:rsidR="00CB4AEB" w:rsidRPr="002F167A">
        <w:rPr>
          <w:b w:val="0"/>
        </w:rPr>
        <w:t>E</w:t>
      </w:r>
      <w:r w:rsidRPr="002F167A">
        <w:rPr>
          <w:b w:val="0"/>
        </w:rPr>
        <w:t xml:space="preserve">mployees are paid at the ordinary hourly rate paid to </w:t>
      </w:r>
      <w:r w:rsidR="00020594" w:rsidRPr="002F167A">
        <w:rPr>
          <w:b w:val="0"/>
        </w:rPr>
        <w:t>F</w:t>
      </w:r>
      <w:r w:rsidRPr="002F167A">
        <w:rPr>
          <w:b w:val="0"/>
        </w:rPr>
        <w:t xml:space="preserve">ull-time </w:t>
      </w:r>
      <w:r w:rsidR="00CB4AEB" w:rsidRPr="002F167A">
        <w:rPr>
          <w:b w:val="0"/>
        </w:rPr>
        <w:t>E</w:t>
      </w:r>
      <w:r w:rsidRPr="002F167A">
        <w:rPr>
          <w:b w:val="0"/>
        </w:rPr>
        <w:t xml:space="preserve">mployees, in accordance with </w:t>
      </w:r>
      <w:r w:rsidR="00292FFF" w:rsidRPr="002F167A">
        <w:rPr>
          <w:b w:val="0"/>
        </w:rPr>
        <w:t>c</w:t>
      </w:r>
      <w:r w:rsidRPr="002F167A">
        <w:rPr>
          <w:b w:val="0"/>
        </w:rPr>
        <w:t xml:space="preserve">lause </w:t>
      </w:r>
      <w:r w:rsidR="00191277" w:rsidRPr="002F167A">
        <w:rPr>
          <w:b w:val="0"/>
        </w:rPr>
        <w:fldChar w:fldCharType="begin"/>
      </w:r>
      <w:r w:rsidR="00191277" w:rsidRPr="002F167A">
        <w:rPr>
          <w:b w:val="0"/>
        </w:rPr>
        <w:instrText xml:space="preserve"> REF _Ref433380538 \r \h  \* MERGEFORMAT </w:instrText>
      </w:r>
      <w:r w:rsidR="00191277" w:rsidRPr="002F167A">
        <w:rPr>
          <w:b w:val="0"/>
        </w:rPr>
      </w:r>
      <w:r w:rsidR="00191277" w:rsidRPr="002F167A">
        <w:rPr>
          <w:b w:val="0"/>
        </w:rPr>
        <w:fldChar w:fldCharType="separate"/>
      </w:r>
      <w:r w:rsidR="00FA67FE">
        <w:rPr>
          <w:b w:val="0"/>
        </w:rPr>
        <w:t>26.5</w:t>
      </w:r>
      <w:r w:rsidR="00191277" w:rsidRPr="002F167A">
        <w:rPr>
          <w:b w:val="0"/>
        </w:rPr>
        <w:fldChar w:fldCharType="end"/>
      </w:r>
      <w:r w:rsidRPr="002F167A">
        <w:rPr>
          <w:b w:val="0"/>
        </w:rPr>
        <w:t>, for each hour worked.</w:t>
      </w:r>
      <w:bookmarkEnd w:id="272"/>
    </w:p>
    <w:p w14:paraId="257EAFF4" w14:textId="4A3A7709" w:rsidR="00771E13" w:rsidRPr="002F167A" w:rsidRDefault="00796B5E" w:rsidP="00A15213">
      <w:pPr>
        <w:pStyle w:val="Heading2"/>
        <w:keepNext w:val="0"/>
        <w:widowControl w:val="0"/>
        <w:ind w:left="576"/>
      </w:pPr>
      <w:bookmarkStart w:id="273" w:name="_Ref433192394"/>
      <w:r w:rsidRPr="002F167A">
        <w:rPr>
          <w:b w:val="0"/>
        </w:rPr>
        <w:t>H</w:t>
      </w:r>
      <w:r w:rsidR="00771E13" w:rsidRPr="002F167A">
        <w:rPr>
          <w:b w:val="0"/>
        </w:rPr>
        <w:t xml:space="preserve">ours worked in excess of the specified </w:t>
      </w:r>
      <w:r w:rsidR="00FA1DC3" w:rsidRPr="002F167A">
        <w:rPr>
          <w:b w:val="0"/>
        </w:rPr>
        <w:t>o</w:t>
      </w:r>
      <w:r w:rsidR="00771E13" w:rsidRPr="002F167A">
        <w:rPr>
          <w:b w:val="0"/>
        </w:rPr>
        <w:t xml:space="preserve">rdinary </w:t>
      </w:r>
      <w:r w:rsidR="00FA1DC3" w:rsidRPr="002F167A">
        <w:rPr>
          <w:b w:val="0"/>
        </w:rPr>
        <w:t>h</w:t>
      </w:r>
      <w:r w:rsidR="00771E13" w:rsidRPr="002F167A">
        <w:rPr>
          <w:b w:val="0"/>
        </w:rPr>
        <w:t xml:space="preserve">ours per shift and per week will be paid at </w:t>
      </w:r>
      <w:r w:rsidR="00F51302" w:rsidRPr="002F167A">
        <w:rPr>
          <w:b w:val="0"/>
        </w:rPr>
        <w:t>O</w:t>
      </w:r>
      <w:r w:rsidR="00771E13" w:rsidRPr="002F167A">
        <w:rPr>
          <w:b w:val="0"/>
        </w:rPr>
        <w:t>vertime rates.</w:t>
      </w:r>
      <w:bookmarkEnd w:id="273"/>
    </w:p>
    <w:p w14:paraId="0830E9B4" w14:textId="77777777" w:rsidR="00771E13" w:rsidRPr="002F167A" w:rsidRDefault="00771E13" w:rsidP="00A15213">
      <w:pPr>
        <w:pStyle w:val="Heading2"/>
        <w:keepNext w:val="0"/>
        <w:widowControl w:val="0"/>
        <w:ind w:left="576"/>
      </w:pPr>
      <w:bookmarkStart w:id="274" w:name="_Ref433192409"/>
      <w:r w:rsidRPr="002F167A">
        <w:rPr>
          <w:b w:val="0"/>
        </w:rPr>
        <w:t>Pay rates will be based on the relevant classification and skill level for the duties performed.</w:t>
      </w:r>
      <w:bookmarkEnd w:id="274"/>
    </w:p>
    <w:p w14:paraId="57824B7F" w14:textId="2E37814A" w:rsidR="00771E13" w:rsidRPr="002F167A" w:rsidRDefault="00771E13" w:rsidP="00A15213">
      <w:pPr>
        <w:pStyle w:val="Heading2"/>
        <w:keepNext w:val="0"/>
        <w:widowControl w:val="0"/>
        <w:ind w:left="576"/>
      </w:pPr>
      <w:r w:rsidRPr="002F167A">
        <w:rPr>
          <w:b w:val="0"/>
        </w:rPr>
        <w:t>Part</w:t>
      </w:r>
      <w:r w:rsidR="00CB4AEB" w:rsidRPr="002F167A">
        <w:rPr>
          <w:b w:val="0"/>
        </w:rPr>
        <w:t>-</w:t>
      </w:r>
      <w:r w:rsidRPr="002F167A">
        <w:rPr>
          <w:b w:val="0"/>
        </w:rPr>
        <w:t xml:space="preserve">time </w:t>
      </w:r>
      <w:r w:rsidR="00CB4AEB" w:rsidRPr="002F167A">
        <w:rPr>
          <w:b w:val="0"/>
        </w:rPr>
        <w:t>E</w:t>
      </w:r>
      <w:r w:rsidRPr="002F167A">
        <w:rPr>
          <w:b w:val="0"/>
        </w:rPr>
        <w:t xml:space="preserve">mployees are entitled to paid leave on a pro rata basis compared with the </w:t>
      </w:r>
      <w:r w:rsidR="0006308B" w:rsidRPr="002F167A">
        <w:rPr>
          <w:b w:val="0"/>
        </w:rPr>
        <w:t>O</w:t>
      </w:r>
      <w:r w:rsidRPr="002F167A">
        <w:rPr>
          <w:b w:val="0"/>
        </w:rPr>
        <w:t xml:space="preserve">rdinary </w:t>
      </w:r>
      <w:r w:rsidR="0006308B" w:rsidRPr="002F167A">
        <w:rPr>
          <w:b w:val="0"/>
        </w:rPr>
        <w:t>H</w:t>
      </w:r>
      <w:r w:rsidRPr="002F167A">
        <w:rPr>
          <w:b w:val="0"/>
        </w:rPr>
        <w:t xml:space="preserve">ours for </w:t>
      </w:r>
      <w:r w:rsidR="00CB4AEB" w:rsidRPr="002F167A">
        <w:rPr>
          <w:b w:val="0"/>
        </w:rPr>
        <w:t>F</w:t>
      </w:r>
      <w:r w:rsidRPr="002F167A">
        <w:rPr>
          <w:b w:val="0"/>
        </w:rPr>
        <w:t>ull</w:t>
      </w:r>
      <w:r w:rsidR="00CB4AEB" w:rsidRPr="002F167A">
        <w:rPr>
          <w:b w:val="0"/>
        </w:rPr>
        <w:t>-</w:t>
      </w:r>
      <w:r w:rsidRPr="002F167A">
        <w:rPr>
          <w:b w:val="0"/>
        </w:rPr>
        <w:t xml:space="preserve">time </w:t>
      </w:r>
      <w:r w:rsidR="00CB4AEB" w:rsidRPr="002F167A">
        <w:rPr>
          <w:b w:val="0"/>
        </w:rPr>
        <w:t>E</w:t>
      </w:r>
      <w:r w:rsidRPr="002F167A">
        <w:rPr>
          <w:b w:val="0"/>
        </w:rPr>
        <w:t xml:space="preserve">mployees, with the exception of the compassionate leave provisions which are included in clause </w:t>
      </w:r>
      <w:r w:rsidR="00714BF4" w:rsidRPr="002F167A">
        <w:rPr>
          <w:b w:val="0"/>
        </w:rPr>
        <w:fldChar w:fldCharType="begin"/>
      </w:r>
      <w:r w:rsidR="0002042A" w:rsidRPr="002F167A">
        <w:rPr>
          <w:b w:val="0"/>
        </w:rPr>
        <w:instrText xml:space="preserve"> REF _Ref433192488 \w \h </w:instrText>
      </w:r>
      <w:r w:rsidR="00EB1E61" w:rsidRPr="002F167A">
        <w:rPr>
          <w:b w:val="0"/>
        </w:rPr>
        <w:instrText xml:space="preserve"> \* MERGEFORMAT </w:instrText>
      </w:r>
      <w:r w:rsidR="00714BF4" w:rsidRPr="002F167A">
        <w:rPr>
          <w:b w:val="0"/>
        </w:rPr>
      </w:r>
      <w:r w:rsidR="00714BF4" w:rsidRPr="002F167A">
        <w:rPr>
          <w:b w:val="0"/>
        </w:rPr>
        <w:fldChar w:fldCharType="separate"/>
      </w:r>
      <w:r w:rsidR="00FA67FE">
        <w:rPr>
          <w:b w:val="0"/>
        </w:rPr>
        <w:t>38</w:t>
      </w:r>
      <w:r w:rsidR="00714BF4" w:rsidRPr="002F167A">
        <w:rPr>
          <w:b w:val="0"/>
        </w:rPr>
        <w:fldChar w:fldCharType="end"/>
      </w:r>
      <w:r w:rsidR="00B87845" w:rsidRPr="002F167A">
        <w:rPr>
          <w:b w:val="0"/>
        </w:rPr>
        <w:t xml:space="preserve"> and blood donation leave which are included in clause 43</w:t>
      </w:r>
      <w:r w:rsidRPr="002F167A">
        <w:rPr>
          <w:b w:val="0"/>
        </w:rPr>
        <w:t>.</w:t>
      </w:r>
    </w:p>
    <w:p w14:paraId="3C972E50" w14:textId="77777777" w:rsidR="00771E13" w:rsidRPr="002F167A" w:rsidRDefault="002E3DB0" w:rsidP="00FF6FE9">
      <w:pPr>
        <w:pStyle w:val="Heading1"/>
        <w:keepNext w:val="0"/>
        <w:widowControl w:val="0"/>
        <w:ind w:left="567" w:hanging="567"/>
      </w:pPr>
      <w:bookmarkStart w:id="275" w:name="_Toc163655717"/>
      <w:bookmarkStart w:id="276" w:name="_Toc170728828"/>
      <w:r w:rsidRPr="002F167A">
        <w:t xml:space="preserve">Job </w:t>
      </w:r>
      <w:r w:rsidR="00822B13" w:rsidRPr="002F167A">
        <w:t>S</w:t>
      </w:r>
      <w:r w:rsidRPr="002F167A">
        <w:t>haring</w:t>
      </w:r>
      <w:bookmarkEnd w:id="275"/>
      <w:bookmarkEnd w:id="276"/>
    </w:p>
    <w:p w14:paraId="0ED8917A" w14:textId="03C278C2" w:rsidR="00771E13" w:rsidRPr="002F167A" w:rsidRDefault="00771E13" w:rsidP="00A15213">
      <w:pPr>
        <w:pStyle w:val="BodyIndent1"/>
        <w:widowControl w:val="0"/>
        <w:ind w:left="567"/>
      </w:pPr>
      <w:r w:rsidRPr="002F167A">
        <w:t xml:space="preserve">There is agreement in principle to the concept of job sharing, provided it is by mutual agreement and arrangement on a case by case basis under conditions agreed with the </w:t>
      </w:r>
      <w:r w:rsidR="007D118C">
        <w:t>TZV</w:t>
      </w:r>
      <w:r w:rsidR="00EC10D3" w:rsidRPr="002F167A">
        <w:t xml:space="preserve"> Authorised Officer</w:t>
      </w:r>
      <w:r w:rsidRPr="002F167A">
        <w:t xml:space="preserve">. Provided further, that any such agreed arrangement is cost neutral as far as practicable to </w:t>
      </w:r>
      <w:r w:rsidR="007D118C">
        <w:t>TZV</w:t>
      </w:r>
      <w:r w:rsidRPr="002F167A">
        <w:t xml:space="preserve"> for the shared position.</w:t>
      </w:r>
    </w:p>
    <w:p w14:paraId="2551A3B4" w14:textId="77777777" w:rsidR="00252B0B" w:rsidRPr="002F167A" w:rsidRDefault="00252B0B" w:rsidP="00252B0B">
      <w:pPr>
        <w:pStyle w:val="Heading1"/>
        <w:keepNext w:val="0"/>
        <w:widowControl w:val="0"/>
        <w:ind w:left="567" w:hanging="567"/>
      </w:pPr>
      <w:bookmarkStart w:id="277" w:name="_Toc170728829"/>
      <w:bookmarkStart w:id="278" w:name="_Toc163655718"/>
      <w:r w:rsidRPr="002F167A">
        <w:t>Flexible Working Arrangements</w:t>
      </w:r>
      <w:bookmarkEnd w:id="277"/>
    </w:p>
    <w:p w14:paraId="4801F493" w14:textId="399C7A0E" w:rsidR="00037EAF" w:rsidRPr="002F167A" w:rsidRDefault="00252B0B" w:rsidP="00FF6FE9">
      <w:pPr>
        <w:pStyle w:val="BodyText"/>
        <w:ind w:left="567"/>
        <w:rPr>
          <w:sz w:val="20"/>
        </w:rPr>
      </w:pPr>
      <w:r w:rsidRPr="002F167A">
        <w:br/>
      </w:r>
      <w:r w:rsidRPr="002F167A">
        <w:rPr>
          <w:sz w:val="20"/>
          <w:szCs w:val="20"/>
        </w:rPr>
        <w:t xml:space="preserve">Employees are entitled to request flexible working arrangements in accordance with the NES and </w:t>
      </w:r>
      <w:r w:rsidR="007D118C">
        <w:rPr>
          <w:sz w:val="20"/>
          <w:szCs w:val="20"/>
        </w:rPr>
        <w:t>TZV</w:t>
      </w:r>
      <w:r w:rsidR="00647F47" w:rsidRPr="002F167A">
        <w:rPr>
          <w:sz w:val="20"/>
          <w:szCs w:val="20"/>
        </w:rPr>
        <w:t xml:space="preserve"> policy</w:t>
      </w:r>
      <w:r w:rsidRPr="002F167A">
        <w:rPr>
          <w:sz w:val="20"/>
          <w:szCs w:val="20"/>
        </w:rPr>
        <w:t>.</w:t>
      </w:r>
      <w:r w:rsidR="00647F47" w:rsidRPr="002F167A">
        <w:rPr>
          <w:sz w:val="20"/>
          <w:szCs w:val="20"/>
        </w:rPr>
        <w:t xml:space="preserve">  Disputes about flexible working arrangements can be dealt with in accordance with clause </w:t>
      </w:r>
      <w:r w:rsidR="00647F47" w:rsidRPr="002F167A">
        <w:rPr>
          <w:sz w:val="20"/>
          <w:szCs w:val="20"/>
        </w:rPr>
        <w:fldChar w:fldCharType="begin"/>
      </w:r>
      <w:r w:rsidR="00647F47" w:rsidRPr="002F167A">
        <w:rPr>
          <w:sz w:val="20"/>
          <w:szCs w:val="20"/>
        </w:rPr>
        <w:instrText xml:space="preserve"> REF _Ref433192525 \w \h </w:instrText>
      </w:r>
      <w:r w:rsidR="00031785" w:rsidRPr="002F167A">
        <w:rPr>
          <w:sz w:val="20"/>
          <w:szCs w:val="20"/>
        </w:rPr>
        <w:instrText xml:space="preserve"> \* MERGEFORMAT </w:instrText>
      </w:r>
      <w:r w:rsidR="00647F47" w:rsidRPr="002F167A">
        <w:rPr>
          <w:sz w:val="20"/>
          <w:szCs w:val="20"/>
        </w:rPr>
      </w:r>
      <w:r w:rsidR="00647F47" w:rsidRPr="002F167A">
        <w:rPr>
          <w:sz w:val="20"/>
          <w:szCs w:val="20"/>
        </w:rPr>
        <w:fldChar w:fldCharType="separate"/>
      </w:r>
      <w:r w:rsidR="00FA67FE">
        <w:rPr>
          <w:sz w:val="20"/>
          <w:szCs w:val="20"/>
        </w:rPr>
        <w:t>66</w:t>
      </w:r>
      <w:r w:rsidR="00647F47" w:rsidRPr="002F167A">
        <w:rPr>
          <w:sz w:val="20"/>
          <w:szCs w:val="20"/>
        </w:rPr>
        <w:fldChar w:fldCharType="end"/>
      </w:r>
      <w:r w:rsidR="00E63453" w:rsidRPr="002F167A">
        <w:rPr>
          <w:sz w:val="20"/>
          <w:szCs w:val="20"/>
        </w:rPr>
        <w:t xml:space="preserve"> (Settlement of Disputes)</w:t>
      </w:r>
      <w:r w:rsidR="00647F47" w:rsidRPr="002F167A">
        <w:rPr>
          <w:sz w:val="20"/>
          <w:szCs w:val="20"/>
        </w:rPr>
        <w:t xml:space="preserve"> of this Agreement and the </w:t>
      </w:r>
      <w:r w:rsidR="00031785" w:rsidRPr="002F167A">
        <w:rPr>
          <w:sz w:val="20"/>
          <w:szCs w:val="20"/>
        </w:rPr>
        <w:t>mechanism in the NES.</w:t>
      </w:r>
    </w:p>
    <w:p w14:paraId="0E10907C" w14:textId="77777777" w:rsidR="00037EAF" w:rsidRPr="002F167A" w:rsidRDefault="00037EAF" w:rsidP="009F3CE8">
      <w:pPr>
        <w:pStyle w:val="Heading1"/>
        <w:keepNext w:val="0"/>
        <w:widowControl w:val="0"/>
        <w:ind w:left="567" w:hanging="567"/>
      </w:pPr>
      <w:bookmarkStart w:id="279" w:name="_Toc170728830"/>
      <w:r w:rsidRPr="002F167A">
        <w:t>Individual Flexibility Arrangements</w:t>
      </w:r>
      <w:bookmarkEnd w:id="279"/>
    </w:p>
    <w:p w14:paraId="2C8399CC" w14:textId="70D0FA3F" w:rsidR="00037EAF" w:rsidRPr="002F167A" w:rsidRDefault="007D118C" w:rsidP="00FF6FE9">
      <w:pPr>
        <w:pStyle w:val="Heading2"/>
        <w:ind w:left="567" w:hanging="578"/>
        <w:rPr>
          <w:b w:val="0"/>
          <w:bCs/>
        </w:rPr>
      </w:pPr>
      <w:r>
        <w:rPr>
          <w:b w:val="0"/>
          <w:bCs/>
        </w:rPr>
        <w:t>TZV</w:t>
      </w:r>
      <w:r w:rsidR="00037EAF" w:rsidRPr="002F167A">
        <w:rPr>
          <w:b w:val="0"/>
          <w:bCs/>
        </w:rPr>
        <w:t xml:space="preserve"> and an Employee may agree to make an individual flexibility arrangement (</w:t>
      </w:r>
      <w:r w:rsidR="00037EAF" w:rsidRPr="002F167A">
        <w:t>IFA</w:t>
      </w:r>
      <w:r w:rsidR="00037EAF" w:rsidRPr="002F167A">
        <w:rPr>
          <w:b w:val="0"/>
          <w:bCs/>
        </w:rPr>
        <w:t>) to vary the effect of terms of the Agreement if:</w:t>
      </w:r>
    </w:p>
    <w:p w14:paraId="4FAFFC27" w14:textId="77777777" w:rsidR="00037EAF" w:rsidRPr="002F167A" w:rsidRDefault="00037EAF" w:rsidP="009F3CE8">
      <w:pPr>
        <w:pStyle w:val="Heading3"/>
        <w:ind w:left="1276"/>
      </w:pPr>
      <w:r w:rsidRPr="002F167A">
        <w:t>the IFA deals with one or more of the following matters:</w:t>
      </w:r>
    </w:p>
    <w:p w14:paraId="2D69443A" w14:textId="77777777" w:rsidR="00037EAF" w:rsidRPr="002F167A" w:rsidRDefault="00037EAF" w:rsidP="009F3CE8">
      <w:pPr>
        <w:pStyle w:val="Heading4"/>
        <w:ind w:left="2127"/>
      </w:pPr>
      <w:r w:rsidRPr="002F167A">
        <w:t>arrangements about when work is performed;</w:t>
      </w:r>
    </w:p>
    <w:p w14:paraId="3A6B39AA" w14:textId="77777777" w:rsidR="00037EAF" w:rsidRPr="002F167A" w:rsidRDefault="00037EAF" w:rsidP="009F3CE8">
      <w:pPr>
        <w:pStyle w:val="Heading4"/>
        <w:ind w:left="2127"/>
      </w:pPr>
      <w:r w:rsidRPr="002F167A">
        <w:t>overtime rates;</w:t>
      </w:r>
    </w:p>
    <w:p w14:paraId="3E900B5F" w14:textId="77777777" w:rsidR="00037EAF" w:rsidRPr="002F167A" w:rsidRDefault="00037EAF" w:rsidP="009F3CE8">
      <w:pPr>
        <w:pStyle w:val="Heading4"/>
        <w:ind w:left="2127"/>
      </w:pPr>
      <w:r w:rsidRPr="002F167A">
        <w:t>penalty rates;</w:t>
      </w:r>
    </w:p>
    <w:p w14:paraId="37110278" w14:textId="77777777" w:rsidR="00037EAF" w:rsidRPr="002F167A" w:rsidRDefault="00037EAF" w:rsidP="009F3CE8">
      <w:pPr>
        <w:pStyle w:val="Heading4"/>
        <w:ind w:left="2127"/>
      </w:pPr>
      <w:r w:rsidRPr="002F167A">
        <w:t>allowances;</w:t>
      </w:r>
    </w:p>
    <w:p w14:paraId="22988FF6" w14:textId="77777777" w:rsidR="00037EAF" w:rsidRPr="002F167A" w:rsidRDefault="00037EAF" w:rsidP="009F3CE8">
      <w:pPr>
        <w:pStyle w:val="Heading4"/>
        <w:ind w:left="2127"/>
      </w:pPr>
      <w:r w:rsidRPr="002F167A">
        <w:t>leave loading; and</w:t>
      </w:r>
    </w:p>
    <w:p w14:paraId="51D78617" w14:textId="2A3354A3" w:rsidR="00037EAF" w:rsidRPr="002F167A" w:rsidRDefault="00037EAF" w:rsidP="009F3CE8">
      <w:pPr>
        <w:pStyle w:val="Heading3"/>
        <w:ind w:left="1276"/>
      </w:pPr>
      <w:r w:rsidRPr="002F167A">
        <w:t xml:space="preserve">the IFA meets the genuine needs of </w:t>
      </w:r>
      <w:r w:rsidR="007D118C">
        <w:t>TZV</w:t>
      </w:r>
      <w:r w:rsidRPr="002F167A">
        <w:t xml:space="preserve"> and the Employee in relation to one or more of the matters referred to in 5</w:t>
      </w:r>
      <w:r w:rsidR="00CA7831" w:rsidRPr="002F167A">
        <w:t>4</w:t>
      </w:r>
      <w:r w:rsidRPr="002F167A">
        <w:t>.1.1; and</w:t>
      </w:r>
    </w:p>
    <w:p w14:paraId="54400343" w14:textId="324C9714" w:rsidR="00037EAF" w:rsidRPr="002F167A" w:rsidRDefault="00037EAF" w:rsidP="009F3CE8">
      <w:pPr>
        <w:pStyle w:val="Heading3"/>
        <w:ind w:left="1276"/>
      </w:pPr>
      <w:r w:rsidRPr="002F167A">
        <w:t xml:space="preserve">the IFA is genuinely agreed to by </w:t>
      </w:r>
      <w:r w:rsidR="007D118C">
        <w:t>TZV</w:t>
      </w:r>
      <w:r w:rsidRPr="002F167A">
        <w:t xml:space="preserve"> and the Employee.</w:t>
      </w:r>
    </w:p>
    <w:p w14:paraId="36C9F230" w14:textId="77777777" w:rsidR="00037EAF" w:rsidRPr="002F167A" w:rsidRDefault="00037EAF" w:rsidP="009F3CE8">
      <w:pPr>
        <w:pStyle w:val="Heading2"/>
        <w:ind w:left="567"/>
        <w:rPr>
          <w:b w:val="0"/>
          <w:bCs/>
        </w:rPr>
      </w:pPr>
      <w:r w:rsidRPr="002F167A">
        <w:rPr>
          <w:b w:val="0"/>
          <w:bCs/>
        </w:rPr>
        <w:t>The terms of an IFA must:</w:t>
      </w:r>
    </w:p>
    <w:p w14:paraId="7C5CF4E6" w14:textId="77777777" w:rsidR="00037EAF" w:rsidRPr="002F167A" w:rsidRDefault="00037EAF" w:rsidP="009F3CE8">
      <w:pPr>
        <w:pStyle w:val="Heading3"/>
        <w:ind w:left="1276"/>
      </w:pPr>
      <w:r w:rsidRPr="002F167A">
        <w:t>be about permitted matters under section 172 of the FW Act;</w:t>
      </w:r>
    </w:p>
    <w:p w14:paraId="152C171D" w14:textId="77777777" w:rsidR="00037EAF" w:rsidRPr="002F167A" w:rsidRDefault="00037EAF" w:rsidP="009F3CE8">
      <w:pPr>
        <w:pStyle w:val="Heading3"/>
        <w:ind w:left="1276"/>
      </w:pPr>
      <w:r w:rsidRPr="002F167A">
        <w:t>not be unlawful under section 194 of the FW Act; and</w:t>
      </w:r>
    </w:p>
    <w:p w14:paraId="577F7B3E" w14:textId="77777777" w:rsidR="00037EAF" w:rsidRPr="002F167A" w:rsidRDefault="00037EAF" w:rsidP="009F3CE8">
      <w:pPr>
        <w:pStyle w:val="Heading3"/>
        <w:ind w:left="1276"/>
      </w:pPr>
      <w:r w:rsidRPr="002F167A">
        <w:lastRenderedPageBreak/>
        <w:t>result in the Employee being better off overall than the Employee would be if no arrangement was made.</w:t>
      </w:r>
    </w:p>
    <w:p w14:paraId="50A7CCD8" w14:textId="77777777" w:rsidR="00037EAF" w:rsidRPr="002F167A" w:rsidRDefault="00037EAF" w:rsidP="009F3CE8">
      <w:pPr>
        <w:pStyle w:val="Heading2"/>
        <w:ind w:left="567"/>
        <w:rPr>
          <w:b w:val="0"/>
          <w:bCs/>
        </w:rPr>
      </w:pPr>
      <w:r w:rsidRPr="002F167A">
        <w:rPr>
          <w:b w:val="0"/>
          <w:bCs/>
        </w:rPr>
        <w:t>Any IFA that is entered into must:</w:t>
      </w:r>
    </w:p>
    <w:p w14:paraId="506A53B5" w14:textId="77777777" w:rsidR="00BE5BCD" w:rsidRPr="002F167A" w:rsidRDefault="00037EAF" w:rsidP="009F3CE8">
      <w:pPr>
        <w:pStyle w:val="Heading3"/>
        <w:ind w:left="1276"/>
      </w:pPr>
      <w:r w:rsidRPr="002F167A">
        <w:t>be in writing;</w:t>
      </w:r>
    </w:p>
    <w:p w14:paraId="1A1A2D69" w14:textId="77777777" w:rsidR="00BE5BCD" w:rsidRPr="002F167A" w:rsidRDefault="00BE5BCD" w:rsidP="009F3CE8">
      <w:pPr>
        <w:pStyle w:val="Heading3"/>
        <w:ind w:left="1276"/>
      </w:pPr>
      <w:r w:rsidRPr="002F167A">
        <w:t>include the name of the Employer and the Employee;</w:t>
      </w:r>
    </w:p>
    <w:p w14:paraId="794CC2C6" w14:textId="77777777" w:rsidR="00BE5BCD" w:rsidRPr="002F167A" w:rsidRDefault="00BE5BCD" w:rsidP="009F3CE8">
      <w:pPr>
        <w:pStyle w:val="Heading3"/>
        <w:ind w:left="1276"/>
      </w:pPr>
      <w:r w:rsidRPr="002F167A">
        <w:t>be signed by both parties, as well as a parent or guardian if the Employee is under 18 years of age;</w:t>
      </w:r>
    </w:p>
    <w:p w14:paraId="10D91786" w14:textId="77777777" w:rsidR="00BE5BCD" w:rsidRPr="002F167A" w:rsidRDefault="00BE5BCD" w:rsidP="00FF6FE9">
      <w:pPr>
        <w:pStyle w:val="Heading3"/>
        <w:tabs>
          <w:tab w:val="left" w:pos="851"/>
        </w:tabs>
        <w:ind w:left="1276"/>
      </w:pPr>
      <w:r w:rsidRPr="002F167A">
        <w:t>include details of:</w:t>
      </w:r>
    </w:p>
    <w:p w14:paraId="7368313D" w14:textId="77777777" w:rsidR="00BE5BCD" w:rsidRPr="002F167A" w:rsidRDefault="00BE5BCD" w:rsidP="009F3CE8">
      <w:pPr>
        <w:pStyle w:val="Heading4"/>
        <w:ind w:left="2127"/>
      </w:pPr>
      <w:r w:rsidRPr="002F167A">
        <w:t>the terms of the Agreement that will be varied by the arrangement;</w:t>
      </w:r>
    </w:p>
    <w:p w14:paraId="326A1B75" w14:textId="77777777" w:rsidR="00BD455D" w:rsidRPr="002F167A" w:rsidRDefault="00BE5BCD" w:rsidP="00BD455D">
      <w:pPr>
        <w:pStyle w:val="Heading4"/>
        <w:ind w:left="2127"/>
      </w:pPr>
      <w:r w:rsidRPr="002F167A">
        <w:t>how the arrangement will vary the effect of the terms; and</w:t>
      </w:r>
    </w:p>
    <w:p w14:paraId="531A72E0" w14:textId="578F6031" w:rsidR="00BE5BCD" w:rsidRPr="002F167A" w:rsidRDefault="00BE5BCD" w:rsidP="00BD455D">
      <w:pPr>
        <w:pStyle w:val="Heading4"/>
        <w:ind w:left="2127"/>
      </w:pPr>
      <w:r w:rsidRPr="002F167A">
        <w:t>how the Employee will be better off overall in relation to the terms and conditions of the Employee's employment as a result of the arrangement; and</w:t>
      </w:r>
    </w:p>
    <w:p w14:paraId="38B5D152" w14:textId="77777777" w:rsidR="00BE5BCD" w:rsidRPr="002F167A" w:rsidRDefault="00BE5BCD" w:rsidP="009F3CE8">
      <w:pPr>
        <w:pStyle w:val="Heading3"/>
        <w:ind w:left="1276"/>
      </w:pPr>
      <w:r w:rsidRPr="002F167A">
        <w:t>state the date on which the arrangement commences.</w:t>
      </w:r>
    </w:p>
    <w:p w14:paraId="322BF761" w14:textId="77777777" w:rsidR="00BE5BCD" w:rsidRPr="002F167A" w:rsidRDefault="00BE5BCD" w:rsidP="009F3CE8">
      <w:pPr>
        <w:pStyle w:val="Heading2"/>
        <w:ind w:left="709"/>
      </w:pPr>
      <w:r w:rsidRPr="002F167A">
        <w:rPr>
          <w:b w:val="0"/>
          <w:bCs/>
        </w:rPr>
        <w:t>The Employee will be provided with a copy of the IFA within 14 days after it is agreed to.</w:t>
      </w:r>
    </w:p>
    <w:p w14:paraId="5BBE0DBE" w14:textId="77777777" w:rsidR="00BE5BCD" w:rsidRPr="002F167A" w:rsidRDefault="00BE5BCD" w:rsidP="009F3CE8">
      <w:pPr>
        <w:pStyle w:val="Heading2"/>
        <w:ind w:left="709"/>
      </w:pPr>
      <w:r w:rsidRPr="002F167A">
        <w:rPr>
          <w:b w:val="0"/>
          <w:bCs/>
        </w:rPr>
        <w:t>Either party may terminate an IFA:</w:t>
      </w:r>
    </w:p>
    <w:p w14:paraId="25221322" w14:textId="77777777" w:rsidR="00BE5BCD" w:rsidRPr="002F167A" w:rsidRDefault="00BE5BCD" w:rsidP="009F3CE8">
      <w:pPr>
        <w:pStyle w:val="Heading3"/>
        <w:ind w:left="1418"/>
      </w:pPr>
      <w:r w:rsidRPr="002F167A">
        <w:t>by giving no more than 28 days' written notice to the other party to the agreement; or</w:t>
      </w:r>
    </w:p>
    <w:p w14:paraId="2744C26A" w14:textId="77777777" w:rsidR="00037EAF" w:rsidRPr="002F167A" w:rsidRDefault="00BE5BCD" w:rsidP="00FF6FE9">
      <w:pPr>
        <w:pStyle w:val="Heading3"/>
        <w:ind w:left="1418"/>
      </w:pPr>
      <w:r w:rsidRPr="002F167A">
        <w:t>at any time in writing, if both parties agree.</w:t>
      </w:r>
      <w:r w:rsidR="00037EAF" w:rsidRPr="002F167A">
        <w:t xml:space="preserve"> </w:t>
      </w:r>
    </w:p>
    <w:p w14:paraId="13E325CA" w14:textId="77777777" w:rsidR="00771E13" w:rsidRPr="002F167A" w:rsidRDefault="002E3DB0" w:rsidP="00FF6FE9">
      <w:pPr>
        <w:pStyle w:val="Heading1"/>
        <w:keepNext w:val="0"/>
        <w:widowControl w:val="0"/>
        <w:ind w:left="567" w:hanging="567"/>
      </w:pPr>
      <w:bookmarkStart w:id="280" w:name="_Toc170728831"/>
      <w:r w:rsidRPr="002F167A">
        <w:t>Accident Pay</w:t>
      </w:r>
      <w:bookmarkEnd w:id="278"/>
      <w:bookmarkEnd w:id="280"/>
    </w:p>
    <w:p w14:paraId="0C2D8297" w14:textId="01F9656B" w:rsidR="00771E13" w:rsidRPr="002F167A" w:rsidRDefault="00771E13" w:rsidP="00A15213">
      <w:pPr>
        <w:pStyle w:val="Heading2"/>
        <w:keepNext w:val="0"/>
        <w:widowControl w:val="0"/>
        <w:ind w:left="576"/>
      </w:pPr>
      <w:r w:rsidRPr="002F167A">
        <w:rPr>
          <w:b w:val="0"/>
        </w:rPr>
        <w:t xml:space="preserve">Where an </w:t>
      </w:r>
      <w:r w:rsidR="00CB4AEB" w:rsidRPr="002F167A">
        <w:rPr>
          <w:b w:val="0"/>
        </w:rPr>
        <w:t>E</w:t>
      </w:r>
      <w:r w:rsidRPr="002F167A">
        <w:rPr>
          <w:b w:val="0"/>
        </w:rPr>
        <w:t xml:space="preserve">mployee is injured and compensation is paid under the Victorian State Accident Compensation Legislation, </w:t>
      </w:r>
      <w:r w:rsidR="007D118C">
        <w:rPr>
          <w:b w:val="0"/>
        </w:rPr>
        <w:t>TZV</w:t>
      </w:r>
      <w:r w:rsidRPr="002F167A">
        <w:rPr>
          <w:b w:val="0"/>
        </w:rPr>
        <w:t xml:space="preserve"> shall pay the </w:t>
      </w:r>
      <w:r w:rsidR="00CB4AEB" w:rsidRPr="002F167A">
        <w:rPr>
          <w:b w:val="0"/>
        </w:rPr>
        <w:t>E</w:t>
      </w:r>
      <w:r w:rsidRPr="002F167A">
        <w:rPr>
          <w:b w:val="0"/>
        </w:rPr>
        <w:t xml:space="preserve">mployee accident makeup pay, which is the difference between the </w:t>
      </w:r>
      <w:r w:rsidR="00CB4AEB" w:rsidRPr="002F167A">
        <w:rPr>
          <w:b w:val="0"/>
        </w:rPr>
        <w:t>E</w:t>
      </w:r>
      <w:r w:rsidRPr="002F167A">
        <w:rPr>
          <w:b w:val="0"/>
        </w:rPr>
        <w:t xml:space="preserve">mployee’s actual compensation payment and the </w:t>
      </w:r>
      <w:r w:rsidR="00CB4AEB" w:rsidRPr="002F167A">
        <w:rPr>
          <w:b w:val="0"/>
        </w:rPr>
        <w:t>E</w:t>
      </w:r>
      <w:r w:rsidRPr="002F167A">
        <w:rPr>
          <w:b w:val="0"/>
        </w:rPr>
        <w:t xml:space="preserve">mployee’s </w:t>
      </w:r>
      <w:r w:rsidR="00B155A6" w:rsidRPr="002F167A">
        <w:rPr>
          <w:b w:val="0"/>
        </w:rPr>
        <w:t>o</w:t>
      </w:r>
      <w:r w:rsidRPr="002F167A">
        <w:rPr>
          <w:b w:val="0"/>
        </w:rPr>
        <w:t xml:space="preserve">rdinary </w:t>
      </w:r>
      <w:r w:rsidR="00B155A6" w:rsidRPr="002F167A">
        <w:rPr>
          <w:b w:val="0"/>
        </w:rPr>
        <w:t>rate of pay</w:t>
      </w:r>
      <w:r w:rsidR="00EC10D3" w:rsidRPr="002F167A">
        <w:rPr>
          <w:b w:val="0"/>
        </w:rPr>
        <w:t xml:space="preserve"> </w:t>
      </w:r>
      <w:r w:rsidRPr="002F167A">
        <w:rPr>
          <w:b w:val="0"/>
        </w:rPr>
        <w:t xml:space="preserve">at the date of injury.  </w:t>
      </w:r>
    </w:p>
    <w:p w14:paraId="48F783EA" w14:textId="77777777" w:rsidR="00771E13" w:rsidRPr="002F167A" w:rsidRDefault="00771E13" w:rsidP="00A15213">
      <w:pPr>
        <w:pStyle w:val="Heading2"/>
        <w:keepNext w:val="0"/>
        <w:widowControl w:val="0"/>
        <w:ind w:left="576"/>
      </w:pPr>
      <w:r w:rsidRPr="002F167A">
        <w:rPr>
          <w:b w:val="0"/>
        </w:rPr>
        <w:t xml:space="preserve">The maximum period of payment of </w:t>
      </w:r>
      <w:r w:rsidR="007F1170" w:rsidRPr="002F167A">
        <w:rPr>
          <w:b w:val="0"/>
        </w:rPr>
        <w:t xml:space="preserve">accident makeup pay is </w:t>
      </w:r>
      <w:r w:rsidRPr="002F167A">
        <w:rPr>
          <w:b w:val="0"/>
        </w:rPr>
        <w:t>5</w:t>
      </w:r>
      <w:r w:rsidR="007F1170" w:rsidRPr="002F167A">
        <w:rPr>
          <w:b w:val="0"/>
        </w:rPr>
        <w:t>2</w:t>
      </w:r>
      <w:r w:rsidRPr="002F167A">
        <w:rPr>
          <w:b w:val="0"/>
        </w:rPr>
        <w:t xml:space="preserve"> weeks. If the </w:t>
      </w:r>
      <w:r w:rsidR="00CB4AEB" w:rsidRPr="002F167A">
        <w:rPr>
          <w:b w:val="0"/>
        </w:rPr>
        <w:t>E</w:t>
      </w:r>
      <w:r w:rsidRPr="002F167A">
        <w:rPr>
          <w:b w:val="0"/>
        </w:rPr>
        <w:t>mployee has more than one period of incapacity arising from the same injury, the maximum aggregate payment for those periods is 52 weeks.</w:t>
      </w:r>
    </w:p>
    <w:p w14:paraId="5A8C9687" w14:textId="77777777" w:rsidR="00771E13" w:rsidRPr="002F167A" w:rsidRDefault="00822B13" w:rsidP="00FF6FE9">
      <w:pPr>
        <w:pStyle w:val="Heading1"/>
        <w:keepNext w:val="0"/>
        <w:widowControl w:val="0"/>
        <w:ind w:left="567" w:hanging="567"/>
      </w:pPr>
      <w:bookmarkStart w:id="281" w:name="_Toc163655719"/>
      <w:bookmarkStart w:id="282" w:name="_Toc170728832"/>
      <w:r w:rsidRPr="002F167A">
        <w:t>Industrial T</w:t>
      </w:r>
      <w:r w:rsidR="002E3DB0" w:rsidRPr="002F167A">
        <w:t xml:space="preserve">raining </w:t>
      </w:r>
      <w:r w:rsidR="005C11D7" w:rsidRPr="002F167A">
        <w:t xml:space="preserve">and State Council/Branch Committee of Management </w:t>
      </w:r>
      <w:r w:rsidRPr="002F167A">
        <w:t>L</w:t>
      </w:r>
      <w:r w:rsidR="002E3DB0" w:rsidRPr="002F167A">
        <w:t>eave</w:t>
      </w:r>
      <w:bookmarkEnd w:id="281"/>
      <w:bookmarkEnd w:id="282"/>
    </w:p>
    <w:p w14:paraId="5E778FCF" w14:textId="768980A8" w:rsidR="00771E13" w:rsidRPr="002F167A" w:rsidRDefault="00771E13" w:rsidP="00A15213">
      <w:pPr>
        <w:pStyle w:val="Heading2"/>
        <w:keepNext w:val="0"/>
        <w:widowControl w:val="0"/>
        <w:ind w:left="576"/>
      </w:pPr>
      <w:bookmarkStart w:id="283" w:name="_Ref433192491"/>
      <w:r w:rsidRPr="002F167A">
        <w:rPr>
          <w:b w:val="0"/>
        </w:rPr>
        <w:t xml:space="preserve">A representative nominated by a </w:t>
      </w:r>
      <w:r w:rsidR="00E92CEF" w:rsidRPr="002F167A">
        <w:rPr>
          <w:b w:val="0"/>
        </w:rPr>
        <w:t>U</w:t>
      </w:r>
      <w:r w:rsidRPr="002F167A">
        <w:rPr>
          <w:b w:val="0"/>
        </w:rPr>
        <w:t xml:space="preserve">nion covered by this </w:t>
      </w:r>
      <w:r w:rsidR="00E92CEF" w:rsidRPr="002F167A">
        <w:rPr>
          <w:b w:val="0"/>
        </w:rPr>
        <w:t>A</w:t>
      </w:r>
      <w:r w:rsidRPr="002F167A">
        <w:rPr>
          <w:b w:val="0"/>
        </w:rPr>
        <w:t>greement must be granted up to a maximum of five days in any one calendar year</w:t>
      </w:r>
      <w:r w:rsidR="00B816B3" w:rsidRPr="002F167A">
        <w:rPr>
          <w:b w:val="0"/>
        </w:rPr>
        <w:t xml:space="preserve"> and at least one day each </w:t>
      </w:r>
      <w:r w:rsidR="00400648" w:rsidRPr="002F167A">
        <w:rPr>
          <w:b w:val="0"/>
        </w:rPr>
        <w:t xml:space="preserve">other </w:t>
      </w:r>
      <w:r w:rsidR="00B816B3" w:rsidRPr="002F167A">
        <w:rPr>
          <w:b w:val="0"/>
        </w:rPr>
        <w:t>calendar year</w:t>
      </w:r>
      <w:r w:rsidRPr="002F167A">
        <w:rPr>
          <w:b w:val="0"/>
        </w:rPr>
        <w:t xml:space="preserve"> per </w:t>
      </w:r>
      <w:r w:rsidR="00CB4AEB" w:rsidRPr="002F167A">
        <w:rPr>
          <w:b w:val="0"/>
        </w:rPr>
        <w:t>E</w:t>
      </w:r>
      <w:r w:rsidRPr="002F167A">
        <w:rPr>
          <w:b w:val="0"/>
        </w:rPr>
        <w:t>mployee group served (i.e. Police (W</w:t>
      </w:r>
      <w:r w:rsidR="00993F02" w:rsidRPr="002F167A">
        <w:rPr>
          <w:b w:val="0"/>
        </w:rPr>
        <w:t>IL</w:t>
      </w:r>
      <w:r w:rsidR="00410C87" w:rsidRPr="002F167A">
        <w:rPr>
          <w:b w:val="0"/>
        </w:rPr>
        <w:t>SEC</w:t>
      </w:r>
      <w:r w:rsidR="006C0BD1" w:rsidRPr="002F167A">
        <w:rPr>
          <w:b w:val="0"/>
        </w:rPr>
        <w:t>C</w:t>
      </w:r>
      <w:r w:rsidRPr="002F167A">
        <w:rPr>
          <w:b w:val="0"/>
        </w:rPr>
        <w:t>)</w:t>
      </w:r>
      <w:r w:rsidR="00410C87" w:rsidRPr="002F167A">
        <w:rPr>
          <w:b w:val="0"/>
        </w:rPr>
        <w:t>,</w:t>
      </w:r>
      <w:r w:rsidRPr="002F167A">
        <w:rPr>
          <w:b w:val="0"/>
        </w:rPr>
        <w:t xml:space="preserve"> Police (B</w:t>
      </w:r>
      <w:r w:rsidR="006C0BD1" w:rsidRPr="002F167A">
        <w:rPr>
          <w:b w:val="0"/>
        </w:rPr>
        <w:t>ALSECC</w:t>
      </w:r>
      <w:r w:rsidR="00245E69" w:rsidRPr="002F167A">
        <w:rPr>
          <w:b w:val="0"/>
        </w:rPr>
        <w:t>), Police (Tally Ho</w:t>
      </w:r>
      <w:r w:rsidRPr="002F167A">
        <w:rPr>
          <w:b w:val="0"/>
        </w:rPr>
        <w:t>), Ambulance (Tally Ho) Ambulance (B</w:t>
      </w:r>
      <w:r w:rsidR="006C0BD1" w:rsidRPr="002F167A">
        <w:rPr>
          <w:b w:val="0"/>
        </w:rPr>
        <w:t>ALSECC</w:t>
      </w:r>
      <w:r w:rsidRPr="002F167A">
        <w:rPr>
          <w:b w:val="0"/>
        </w:rPr>
        <w:t>)</w:t>
      </w:r>
      <w:r w:rsidR="00050DF0" w:rsidRPr="002F167A">
        <w:rPr>
          <w:b w:val="0"/>
        </w:rPr>
        <w:t xml:space="preserve"> Ambulance (WILSECC)</w:t>
      </w:r>
      <w:r w:rsidRPr="002F167A">
        <w:rPr>
          <w:b w:val="0"/>
        </w:rPr>
        <w:t>, Fire (Tally Ho) and Fire (B</w:t>
      </w:r>
      <w:r w:rsidR="006C0BD1" w:rsidRPr="002F167A">
        <w:rPr>
          <w:b w:val="0"/>
        </w:rPr>
        <w:t>ALSECC</w:t>
      </w:r>
      <w:r w:rsidRPr="002F167A">
        <w:rPr>
          <w:b w:val="0"/>
        </w:rPr>
        <w:t>)</w:t>
      </w:r>
      <w:r w:rsidR="00245E69" w:rsidRPr="002F167A">
        <w:rPr>
          <w:b w:val="0"/>
        </w:rPr>
        <w:t>)</w:t>
      </w:r>
      <w:r w:rsidRPr="002F167A">
        <w:rPr>
          <w:b w:val="0"/>
        </w:rPr>
        <w:t xml:space="preserve"> to attend industrial/workplace relations training</w:t>
      </w:r>
      <w:r w:rsidR="005C11D7" w:rsidRPr="002F167A">
        <w:rPr>
          <w:b w:val="0"/>
        </w:rPr>
        <w:t xml:space="preserve"> and/or State Council/Branch Committee of Management meetings</w:t>
      </w:r>
      <w:r w:rsidR="00B816B3" w:rsidRPr="002F167A">
        <w:rPr>
          <w:b w:val="0"/>
        </w:rPr>
        <w:t xml:space="preserve"> on paid time</w:t>
      </w:r>
      <w:r w:rsidRPr="002F167A">
        <w:rPr>
          <w:b w:val="0"/>
        </w:rPr>
        <w:t>.</w:t>
      </w:r>
      <w:bookmarkEnd w:id="283"/>
      <w:r w:rsidRPr="002F167A">
        <w:rPr>
          <w:b w:val="0"/>
        </w:rPr>
        <w:t xml:space="preserve"> </w:t>
      </w:r>
    </w:p>
    <w:p w14:paraId="2BD4DF14" w14:textId="06BE12DA" w:rsidR="005C11D7" w:rsidRPr="002F167A" w:rsidRDefault="005C11D7" w:rsidP="005C11D7">
      <w:pPr>
        <w:pStyle w:val="Heading2"/>
        <w:keepNext w:val="0"/>
        <w:widowControl w:val="0"/>
        <w:ind w:left="576"/>
      </w:pPr>
      <w:r w:rsidRPr="002F167A">
        <w:rPr>
          <w:b w:val="0"/>
          <w:bCs/>
        </w:rPr>
        <w:t>Workplace union delegates may also be released to attend State Council/Branch Committee of Management meetings through approved shift swaps</w:t>
      </w:r>
      <w:r w:rsidR="00B816B3" w:rsidRPr="002F167A">
        <w:rPr>
          <w:b w:val="0"/>
          <w:bCs/>
        </w:rPr>
        <w:t xml:space="preserve">, </w:t>
      </w:r>
      <w:r w:rsidRPr="002F167A">
        <w:rPr>
          <w:b w:val="0"/>
          <w:bCs/>
        </w:rPr>
        <w:t>approved time in lieu</w:t>
      </w:r>
      <w:r w:rsidR="00B816B3" w:rsidRPr="002F167A">
        <w:rPr>
          <w:b w:val="0"/>
          <w:bCs/>
        </w:rPr>
        <w:t xml:space="preserve"> or approved planned leave</w:t>
      </w:r>
      <w:r w:rsidRPr="002F167A">
        <w:rPr>
          <w:b w:val="0"/>
          <w:bCs/>
        </w:rPr>
        <w:t>.</w:t>
      </w:r>
    </w:p>
    <w:p w14:paraId="207EC4CE" w14:textId="41662EE7" w:rsidR="00771E13" w:rsidRPr="002F167A" w:rsidRDefault="00771E13" w:rsidP="00A15213">
      <w:pPr>
        <w:pStyle w:val="Heading2"/>
        <w:keepNext w:val="0"/>
        <w:widowControl w:val="0"/>
        <w:ind w:left="576"/>
      </w:pPr>
      <w:r w:rsidRPr="002F167A">
        <w:rPr>
          <w:b w:val="0"/>
        </w:rPr>
        <w:t xml:space="preserve">Further periods of leave may only be granted by </w:t>
      </w:r>
      <w:r w:rsidR="003926BD" w:rsidRPr="002F167A">
        <w:rPr>
          <w:b w:val="0"/>
        </w:rPr>
        <w:t xml:space="preserve">an </w:t>
      </w:r>
      <w:r w:rsidR="003926BD" w:rsidRPr="002F167A">
        <w:rPr>
          <w:b w:val="0"/>
          <w:bCs/>
        </w:rPr>
        <w:t xml:space="preserve">Appropriately Authorised Officer of </w:t>
      </w:r>
      <w:r w:rsidR="007D118C">
        <w:rPr>
          <w:b w:val="0"/>
          <w:bCs/>
        </w:rPr>
        <w:t>TZV</w:t>
      </w:r>
      <w:r w:rsidRPr="002F167A">
        <w:rPr>
          <w:b w:val="0"/>
          <w:bCs/>
        </w:rPr>
        <w:t>.</w:t>
      </w:r>
    </w:p>
    <w:p w14:paraId="3A50D1B4" w14:textId="77777777" w:rsidR="00771E13" w:rsidRPr="002F167A" w:rsidRDefault="00771E13" w:rsidP="00A15213">
      <w:pPr>
        <w:pStyle w:val="Heading2"/>
        <w:keepNext w:val="0"/>
        <w:widowControl w:val="0"/>
        <w:ind w:left="576"/>
      </w:pPr>
      <w:r w:rsidRPr="002F167A">
        <w:rPr>
          <w:b w:val="0"/>
        </w:rPr>
        <w:t>Leave granted pursuant to this clause, including any related additional leave, will be subject to the workplace requirements, but will not be unreasonably refused.</w:t>
      </w:r>
    </w:p>
    <w:p w14:paraId="4989A914" w14:textId="4CAE1045" w:rsidR="00822B13" w:rsidRPr="002F167A" w:rsidRDefault="00771E13" w:rsidP="00A15213">
      <w:pPr>
        <w:pStyle w:val="Heading2"/>
        <w:keepNext w:val="0"/>
        <w:widowControl w:val="0"/>
        <w:ind w:left="576"/>
      </w:pPr>
      <w:r w:rsidRPr="002F167A">
        <w:rPr>
          <w:b w:val="0"/>
        </w:rPr>
        <w:lastRenderedPageBreak/>
        <w:t xml:space="preserve">If the full quantum of leave prescribed in clause </w:t>
      </w:r>
      <w:r w:rsidR="00714BF4" w:rsidRPr="002F167A">
        <w:rPr>
          <w:b w:val="0"/>
        </w:rPr>
        <w:fldChar w:fldCharType="begin"/>
      </w:r>
      <w:r w:rsidR="0002042A" w:rsidRPr="002F167A">
        <w:rPr>
          <w:b w:val="0"/>
        </w:rPr>
        <w:instrText xml:space="preserve"> REF _Ref433192491 \w \h </w:instrText>
      </w:r>
      <w:r w:rsidR="00EB1E61" w:rsidRPr="002F167A">
        <w:rPr>
          <w:b w:val="0"/>
        </w:rPr>
        <w:instrText xml:space="preserve"> \* MERGEFORMAT </w:instrText>
      </w:r>
      <w:r w:rsidR="00714BF4" w:rsidRPr="002F167A">
        <w:rPr>
          <w:b w:val="0"/>
        </w:rPr>
      </w:r>
      <w:r w:rsidR="00714BF4" w:rsidRPr="002F167A">
        <w:rPr>
          <w:b w:val="0"/>
        </w:rPr>
        <w:fldChar w:fldCharType="separate"/>
      </w:r>
      <w:r w:rsidR="00FA67FE">
        <w:rPr>
          <w:b w:val="0"/>
        </w:rPr>
        <w:t>56.1</w:t>
      </w:r>
      <w:r w:rsidR="00714BF4" w:rsidRPr="002F167A">
        <w:rPr>
          <w:b w:val="0"/>
        </w:rPr>
        <w:fldChar w:fldCharType="end"/>
      </w:r>
      <w:r w:rsidRPr="002F167A">
        <w:rPr>
          <w:b w:val="0"/>
        </w:rPr>
        <w:t xml:space="preserve"> is not utilised in the calendar year as specified, it may be utilised in part or in total in the following year. </w:t>
      </w:r>
    </w:p>
    <w:p w14:paraId="41283111" w14:textId="77777777" w:rsidR="009C7CF4" w:rsidRPr="002F167A" w:rsidRDefault="009C7CF4" w:rsidP="00483838">
      <w:pPr>
        <w:pStyle w:val="Heading1"/>
        <w:keepNext w:val="0"/>
        <w:widowControl w:val="0"/>
        <w:ind w:left="567" w:hanging="567"/>
      </w:pPr>
      <w:bookmarkStart w:id="284" w:name="_Toc163655720"/>
      <w:bookmarkStart w:id="285" w:name="_Toc170728833"/>
      <w:r w:rsidRPr="002F167A">
        <w:t>Union Delegate Secondment</w:t>
      </w:r>
      <w:bookmarkEnd w:id="284"/>
      <w:bookmarkEnd w:id="285"/>
    </w:p>
    <w:p w14:paraId="3DEF39FC" w14:textId="1FAA3B06" w:rsidR="00E45944" w:rsidRPr="002F167A" w:rsidRDefault="00CF02B2" w:rsidP="00483838">
      <w:pPr>
        <w:pStyle w:val="Heading2"/>
        <w:keepNext w:val="0"/>
        <w:ind w:left="567"/>
        <w:rPr>
          <w:b w:val="0"/>
          <w:bCs/>
        </w:rPr>
      </w:pPr>
      <w:r w:rsidRPr="002F167A">
        <w:rPr>
          <w:b w:val="0"/>
          <w:bCs/>
        </w:rPr>
        <w:t xml:space="preserve">Provided </w:t>
      </w:r>
      <w:r w:rsidR="00FD3FCB" w:rsidRPr="002F167A">
        <w:rPr>
          <w:b w:val="0"/>
          <w:bCs/>
        </w:rPr>
        <w:t xml:space="preserve">that </w:t>
      </w:r>
      <w:r w:rsidRPr="002F167A">
        <w:rPr>
          <w:b w:val="0"/>
          <w:bCs/>
        </w:rPr>
        <w:t xml:space="preserve">leave without pay </w:t>
      </w:r>
      <w:r w:rsidR="00FD3FCB" w:rsidRPr="002F167A">
        <w:rPr>
          <w:b w:val="0"/>
          <w:bCs/>
        </w:rPr>
        <w:t xml:space="preserve">can be reasonably </w:t>
      </w:r>
      <w:r w:rsidRPr="002F167A">
        <w:rPr>
          <w:b w:val="0"/>
          <w:bCs/>
        </w:rPr>
        <w:t xml:space="preserve">approved </w:t>
      </w:r>
      <w:r w:rsidR="005C11D7" w:rsidRPr="002F167A">
        <w:rPr>
          <w:b w:val="0"/>
          <w:bCs/>
        </w:rPr>
        <w:t xml:space="preserve">by </w:t>
      </w:r>
      <w:r w:rsidR="007D118C">
        <w:rPr>
          <w:b w:val="0"/>
          <w:bCs/>
        </w:rPr>
        <w:t>TZV</w:t>
      </w:r>
      <w:r w:rsidR="005C11D7" w:rsidRPr="002F167A">
        <w:rPr>
          <w:b w:val="0"/>
          <w:bCs/>
        </w:rPr>
        <w:t xml:space="preserve"> </w:t>
      </w:r>
      <w:r w:rsidRPr="002F167A">
        <w:rPr>
          <w:b w:val="0"/>
          <w:bCs/>
        </w:rPr>
        <w:t xml:space="preserve">on operational grounds, workplace union delegates may be </w:t>
      </w:r>
      <w:r w:rsidR="00FD3FCB" w:rsidRPr="002F167A">
        <w:rPr>
          <w:b w:val="0"/>
          <w:bCs/>
        </w:rPr>
        <w:t>granted unpaid leave to temporarily work for</w:t>
      </w:r>
      <w:r w:rsidRPr="002F167A">
        <w:rPr>
          <w:b w:val="0"/>
          <w:bCs/>
        </w:rPr>
        <w:t xml:space="preserve"> a Union.</w:t>
      </w:r>
      <w:r w:rsidR="00E45944" w:rsidRPr="002F167A">
        <w:rPr>
          <w:b w:val="0"/>
          <w:bCs/>
        </w:rPr>
        <w:t xml:space="preserve"> </w:t>
      </w:r>
    </w:p>
    <w:p w14:paraId="1D90461A" w14:textId="77777777" w:rsidR="00CF02B2" w:rsidRPr="002F167A" w:rsidRDefault="00CF02B2" w:rsidP="00483838">
      <w:pPr>
        <w:pStyle w:val="Heading2"/>
        <w:keepNext w:val="0"/>
        <w:ind w:left="567" w:hanging="575"/>
        <w:rPr>
          <w:b w:val="0"/>
          <w:bCs/>
        </w:rPr>
      </w:pPr>
      <w:r w:rsidRPr="002F167A">
        <w:rPr>
          <w:b w:val="0"/>
          <w:bCs/>
        </w:rPr>
        <w:t>The secondment period will not be considered a break in the continuous service of the Employee.</w:t>
      </w:r>
      <w:r w:rsidR="00084033" w:rsidRPr="002F167A">
        <w:rPr>
          <w:b w:val="0"/>
          <w:bCs/>
        </w:rPr>
        <w:t xml:space="preserve">  The secondment period will also count towards the Employee's period of continuous employment for long service leave purposes </w:t>
      </w:r>
      <w:r w:rsidR="00FD3FCB" w:rsidRPr="002F167A">
        <w:rPr>
          <w:b w:val="0"/>
          <w:bCs/>
        </w:rPr>
        <w:t>if</w:t>
      </w:r>
      <w:r w:rsidR="00084033" w:rsidRPr="002F167A">
        <w:rPr>
          <w:b w:val="0"/>
          <w:bCs/>
        </w:rPr>
        <w:t xml:space="preserve"> </w:t>
      </w:r>
      <w:r w:rsidR="00FD3FCB" w:rsidRPr="002F167A">
        <w:rPr>
          <w:b w:val="0"/>
          <w:bCs/>
        </w:rPr>
        <w:t>it is for a period of no more than</w:t>
      </w:r>
      <w:r w:rsidR="00084033" w:rsidRPr="002F167A">
        <w:rPr>
          <w:b w:val="0"/>
          <w:bCs/>
        </w:rPr>
        <w:t xml:space="preserve"> 12 months.</w:t>
      </w:r>
    </w:p>
    <w:p w14:paraId="5AB97D89" w14:textId="379E07ED" w:rsidR="009C7CF4" w:rsidRPr="002F167A" w:rsidRDefault="00CF02B2" w:rsidP="00483838">
      <w:pPr>
        <w:pStyle w:val="Heading2"/>
        <w:keepNext w:val="0"/>
        <w:ind w:left="567" w:hanging="567"/>
      </w:pPr>
      <w:r w:rsidRPr="002F167A">
        <w:rPr>
          <w:b w:val="0"/>
          <w:bCs/>
        </w:rPr>
        <w:t xml:space="preserve">The Employee will not accrue </w:t>
      </w:r>
      <w:r w:rsidR="00ED1F83" w:rsidRPr="002F167A">
        <w:rPr>
          <w:b w:val="0"/>
          <w:bCs/>
        </w:rPr>
        <w:t xml:space="preserve">traditional Ordinary Hours based </w:t>
      </w:r>
      <w:r w:rsidRPr="002F167A">
        <w:rPr>
          <w:b w:val="0"/>
          <w:bCs/>
        </w:rPr>
        <w:t>workplace entitlements such as Annual Leave and Personal/Carer's Leave during the secondment period.</w:t>
      </w:r>
    </w:p>
    <w:p w14:paraId="1911CE48" w14:textId="77777777" w:rsidR="005018A7" w:rsidRPr="002F167A" w:rsidRDefault="005018A7" w:rsidP="00FF2C26">
      <w:pPr>
        <w:pStyle w:val="Heading1"/>
        <w:widowControl w:val="0"/>
        <w:ind w:left="567" w:hanging="567"/>
      </w:pPr>
      <w:bookmarkStart w:id="286" w:name="_Toc163655721"/>
      <w:bookmarkStart w:id="287" w:name="_Toc170728834"/>
      <w:r w:rsidRPr="002F167A">
        <w:t>Deployment (field work)</w:t>
      </w:r>
      <w:bookmarkEnd w:id="286"/>
      <w:bookmarkEnd w:id="287"/>
    </w:p>
    <w:p w14:paraId="5B236E01" w14:textId="06306A39" w:rsidR="005018A7" w:rsidRPr="002F167A" w:rsidRDefault="005018A7" w:rsidP="0094280E">
      <w:pPr>
        <w:pStyle w:val="Heading2"/>
        <w:ind w:left="567"/>
        <w:rPr>
          <w:b w:val="0"/>
          <w:bCs/>
        </w:rPr>
      </w:pPr>
      <w:r w:rsidRPr="002F167A">
        <w:rPr>
          <w:b w:val="0"/>
          <w:bCs/>
        </w:rPr>
        <w:t xml:space="preserve">Employees may be deployed for field work </w:t>
      </w:r>
      <w:r w:rsidR="00B74F8C" w:rsidRPr="002F167A">
        <w:rPr>
          <w:b w:val="0"/>
          <w:bCs/>
        </w:rPr>
        <w:t xml:space="preserve">to a Non </w:t>
      </w:r>
      <w:r w:rsidR="007D118C">
        <w:rPr>
          <w:b w:val="0"/>
          <w:bCs/>
        </w:rPr>
        <w:t>TZV</w:t>
      </w:r>
      <w:r w:rsidR="00B74F8C" w:rsidRPr="002F167A">
        <w:rPr>
          <w:b w:val="0"/>
          <w:bCs/>
        </w:rPr>
        <w:t xml:space="preserve"> managed control centre </w:t>
      </w:r>
      <w:r w:rsidRPr="002F167A">
        <w:rPr>
          <w:b w:val="0"/>
          <w:bCs/>
        </w:rPr>
        <w:t xml:space="preserve">in accordance with </w:t>
      </w:r>
      <w:r w:rsidR="00B74F8C" w:rsidRPr="002F167A">
        <w:rPr>
          <w:b w:val="0"/>
          <w:bCs/>
        </w:rPr>
        <w:t xml:space="preserve">the </w:t>
      </w:r>
      <w:r w:rsidR="00B84EC1" w:rsidRPr="002F167A">
        <w:rPr>
          <w:b w:val="0"/>
          <w:bCs/>
        </w:rPr>
        <w:t xml:space="preserve"> </w:t>
      </w:r>
      <w:r w:rsidR="00B74F8C" w:rsidRPr="002F167A">
        <w:rPr>
          <w:b w:val="0"/>
          <w:bCs/>
        </w:rPr>
        <w:t>External</w:t>
      </w:r>
      <w:r w:rsidRPr="002F167A">
        <w:rPr>
          <w:b w:val="0"/>
          <w:bCs/>
        </w:rPr>
        <w:t xml:space="preserve"> Deployment </w:t>
      </w:r>
      <w:r w:rsidR="00B74F8C" w:rsidRPr="002F167A">
        <w:rPr>
          <w:b w:val="0"/>
          <w:bCs/>
        </w:rPr>
        <w:t xml:space="preserve">Guidelines </w:t>
      </w:r>
      <w:r w:rsidRPr="002F167A">
        <w:rPr>
          <w:b w:val="0"/>
          <w:bCs/>
        </w:rPr>
        <w:t xml:space="preserve"> and Travel Policy</w:t>
      </w:r>
      <w:r w:rsidR="00EE39B5" w:rsidRPr="002F167A">
        <w:rPr>
          <w:b w:val="0"/>
          <w:bCs/>
        </w:rPr>
        <w:t>.</w:t>
      </w:r>
      <w:r w:rsidR="00EE39B5" w:rsidRPr="002F167A">
        <w:t xml:space="preserve">  </w:t>
      </w:r>
      <w:r w:rsidR="00EE39B5" w:rsidRPr="002F167A">
        <w:rPr>
          <w:b w:val="0"/>
          <w:bCs/>
        </w:rPr>
        <w:t xml:space="preserve">The </w:t>
      </w:r>
      <w:r w:rsidR="00B74F8C" w:rsidRPr="002F167A">
        <w:rPr>
          <w:b w:val="0"/>
          <w:bCs/>
        </w:rPr>
        <w:t>guidelines</w:t>
      </w:r>
      <w:r w:rsidR="00EE39B5" w:rsidRPr="002F167A">
        <w:rPr>
          <w:b w:val="0"/>
          <w:bCs/>
        </w:rPr>
        <w:t xml:space="preserve"> will include a minimum two-day break for Employees who have been deployed to regional non-</w:t>
      </w:r>
      <w:r w:rsidR="007D118C">
        <w:rPr>
          <w:b w:val="0"/>
          <w:bCs/>
        </w:rPr>
        <w:t>TZV</w:t>
      </w:r>
      <w:r w:rsidR="00EE39B5" w:rsidRPr="002F167A">
        <w:rPr>
          <w:b w:val="0"/>
          <w:bCs/>
        </w:rPr>
        <w:t xml:space="preserve"> sites requiring a change to their rostered cycle.</w:t>
      </w:r>
    </w:p>
    <w:p w14:paraId="4351441E" w14:textId="0A4D94EC" w:rsidR="00160442" w:rsidRPr="002F167A" w:rsidRDefault="00160442" w:rsidP="00160442">
      <w:pPr>
        <w:pStyle w:val="Heading2"/>
        <w:ind w:left="567"/>
        <w:rPr>
          <w:b w:val="0"/>
          <w:bCs/>
        </w:rPr>
      </w:pPr>
      <w:r w:rsidRPr="002F167A">
        <w:rPr>
          <w:b w:val="0"/>
          <w:bCs/>
        </w:rPr>
        <w:t xml:space="preserve">When completing field work, some of the provisions of clause </w:t>
      </w:r>
      <w:r w:rsidRPr="002F167A">
        <w:rPr>
          <w:b w:val="0"/>
          <w:bCs/>
        </w:rPr>
        <w:fldChar w:fldCharType="begin"/>
      </w:r>
      <w:r w:rsidRPr="002F167A">
        <w:rPr>
          <w:b w:val="0"/>
          <w:bCs/>
        </w:rPr>
        <w:instrText xml:space="preserve"> REF _Ref30685154 \w \h  \* MERGEFORMAT </w:instrText>
      </w:r>
      <w:r w:rsidRPr="002F167A">
        <w:rPr>
          <w:b w:val="0"/>
          <w:bCs/>
        </w:rPr>
      </w:r>
      <w:r w:rsidRPr="002F167A">
        <w:rPr>
          <w:b w:val="0"/>
          <w:bCs/>
        </w:rPr>
        <w:fldChar w:fldCharType="separate"/>
      </w:r>
      <w:r w:rsidR="00FA67FE">
        <w:rPr>
          <w:b w:val="0"/>
          <w:bCs/>
        </w:rPr>
        <w:t>10</w:t>
      </w:r>
      <w:r w:rsidRPr="002F167A">
        <w:rPr>
          <w:b w:val="0"/>
          <w:bCs/>
        </w:rPr>
        <w:fldChar w:fldCharType="end"/>
      </w:r>
      <w:r w:rsidRPr="002F167A">
        <w:rPr>
          <w:b w:val="0"/>
          <w:bCs/>
        </w:rPr>
        <w:t xml:space="preserve"> (Location) may apply.</w:t>
      </w:r>
    </w:p>
    <w:p w14:paraId="794011FF" w14:textId="48B7C315" w:rsidR="005018A7" w:rsidRPr="002F167A" w:rsidRDefault="007D118C" w:rsidP="00FF6FE9">
      <w:pPr>
        <w:pStyle w:val="Heading2"/>
        <w:ind w:left="567"/>
        <w:rPr>
          <w:b w:val="0"/>
          <w:bCs/>
        </w:rPr>
      </w:pPr>
      <w:r>
        <w:rPr>
          <w:b w:val="0"/>
          <w:bCs/>
        </w:rPr>
        <w:t>TZV</w:t>
      </w:r>
      <w:r w:rsidR="005018A7" w:rsidRPr="002F167A">
        <w:rPr>
          <w:b w:val="0"/>
          <w:bCs/>
        </w:rPr>
        <w:t xml:space="preserve"> will </w:t>
      </w:r>
      <w:r w:rsidR="00B74F8C" w:rsidRPr="002F167A">
        <w:rPr>
          <w:b w:val="0"/>
          <w:bCs/>
        </w:rPr>
        <w:t xml:space="preserve">update </w:t>
      </w:r>
      <w:r w:rsidR="005018A7" w:rsidRPr="002F167A">
        <w:rPr>
          <w:b w:val="0"/>
          <w:bCs/>
        </w:rPr>
        <w:t xml:space="preserve">the Deployment </w:t>
      </w:r>
      <w:r w:rsidR="00B74F8C" w:rsidRPr="002F167A">
        <w:rPr>
          <w:b w:val="0"/>
          <w:bCs/>
        </w:rPr>
        <w:t xml:space="preserve">Guidelines </w:t>
      </w:r>
      <w:r w:rsidR="005018A7" w:rsidRPr="002F167A">
        <w:rPr>
          <w:b w:val="0"/>
          <w:bCs/>
        </w:rPr>
        <w:t xml:space="preserve">and Travel Policy </w:t>
      </w:r>
      <w:r w:rsidR="00400648" w:rsidRPr="002F167A">
        <w:rPr>
          <w:b w:val="0"/>
          <w:bCs/>
        </w:rPr>
        <w:t xml:space="preserve">following </w:t>
      </w:r>
      <w:r w:rsidR="005018A7" w:rsidRPr="002F167A">
        <w:rPr>
          <w:b w:val="0"/>
          <w:bCs/>
        </w:rPr>
        <w:t>consultation within six months of the commencement of this Agreement.</w:t>
      </w:r>
      <w:r w:rsidR="00FF7DE4" w:rsidRPr="002F167A">
        <w:rPr>
          <w:b w:val="0"/>
          <w:bCs/>
        </w:rPr>
        <w:t xml:space="preserve">  </w:t>
      </w:r>
    </w:p>
    <w:p w14:paraId="29FF6A96" w14:textId="77777777" w:rsidR="00771E13" w:rsidRPr="002F167A" w:rsidRDefault="002E3DB0" w:rsidP="00FF6FE9">
      <w:pPr>
        <w:pStyle w:val="Heading1"/>
        <w:keepNext w:val="0"/>
        <w:widowControl w:val="0"/>
        <w:ind w:left="567" w:hanging="567"/>
      </w:pPr>
      <w:bookmarkStart w:id="288" w:name="_Toc163655723"/>
      <w:bookmarkStart w:id="289" w:name="_Toc170728835"/>
      <w:r w:rsidRPr="002F167A">
        <w:t>Uniform</w:t>
      </w:r>
      <w:bookmarkEnd w:id="288"/>
      <w:bookmarkEnd w:id="289"/>
    </w:p>
    <w:p w14:paraId="46A8B536" w14:textId="63EA9619" w:rsidR="00771E13" w:rsidRPr="002F167A" w:rsidRDefault="00771E13" w:rsidP="00A15213">
      <w:pPr>
        <w:pStyle w:val="Heading2"/>
        <w:keepNext w:val="0"/>
        <w:widowControl w:val="0"/>
        <w:ind w:left="576"/>
      </w:pPr>
      <w:r w:rsidRPr="002F167A">
        <w:rPr>
          <w:b w:val="0"/>
        </w:rPr>
        <w:t xml:space="preserve">Employees must, whilst on duty (other than on approved casual clothes days), dress in the </w:t>
      </w:r>
      <w:r w:rsidR="007D118C">
        <w:rPr>
          <w:b w:val="0"/>
        </w:rPr>
        <w:t>TZV</w:t>
      </w:r>
      <w:r w:rsidRPr="002F167A">
        <w:rPr>
          <w:b w:val="0"/>
        </w:rPr>
        <w:t xml:space="preserve"> uniform and display on their person their photo identification as provided by </w:t>
      </w:r>
      <w:r w:rsidR="007D118C">
        <w:rPr>
          <w:b w:val="0"/>
        </w:rPr>
        <w:t>TZV</w:t>
      </w:r>
      <w:r w:rsidRPr="002F167A">
        <w:rPr>
          <w:b w:val="0"/>
        </w:rPr>
        <w:t xml:space="preserve">.  The uniform for </w:t>
      </w:r>
      <w:r w:rsidR="00CB4AEB" w:rsidRPr="002F167A">
        <w:rPr>
          <w:b w:val="0"/>
        </w:rPr>
        <w:t>F</w:t>
      </w:r>
      <w:r w:rsidRPr="002F167A">
        <w:rPr>
          <w:b w:val="0"/>
        </w:rPr>
        <w:t xml:space="preserve">ull-time </w:t>
      </w:r>
      <w:r w:rsidR="00CB4AEB" w:rsidRPr="002F167A">
        <w:rPr>
          <w:b w:val="0"/>
        </w:rPr>
        <w:t>E</w:t>
      </w:r>
      <w:r w:rsidRPr="002F167A">
        <w:rPr>
          <w:b w:val="0"/>
        </w:rPr>
        <w:t xml:space="preserve">mployees (other than managers, Team Leaders, probationary </w:t>
      </w:r>
      <w:r w:rsidR="00CB4AEB" w:rsidRPr="002F167A">
        <w:rPr>
          <w:b w:val="0"/>
        </w:rPr>
        <w:t>E</w:t>
      </w:r>
      <w:r w:rsidRPr="002F167A">
        <w:rPr>
          <w:b w:val="0"/>
        </w:rPr>
        <w:t xml:space="preserve">mployees, </w:t>
      </w:r>
      <w:r w:rsidR="00B23968" w:rsidRPr="002F167A">
        <w:rPr>
          <w:b w:val="0"/>
        </w:rPr>
        <w:t>P</w:t>
      </w:r>
      <w:r w:rsidRPr="002F167A">
        <w:rPr>
          <w:b w:val="0"/>
        </w:rPr>
        <w:t xml:space="preserve">art-time </w:t>
      </w:r>
      <w:r w:rsidR="00CB4AEB" w:rsidRPr="002F167A">
        <w:rPr>
          <w:b w:val="0"/>
        </w:rPr>
        <w:t>E</w:t>
      </w:r>
      <w:r w:rsidRPr="002F167A">
        <w:rPr>
          <w:b w:val="0"/>
        </w:rPr>
        <w:t xml:space="preserve">mployees, casual </w:t>
      </w:r>
      <w:r w:rsidR="00CB4AEB" w:rsidRPr="002F167A">
        <w:rPr>
          <w:b w:val="0"/>
        </w:rPr>
        <w:t>E</w:t>
      </w:r>
      <w:r w:rsidRPr="002F167A">
        <w:rPr>
          <w:b w:val="0"/>
        </w:rPr>
        <w:t xml:space="preserve">mployees and pregnant </w:t>
      </w:r>
      <w:r w:rsidR="00CB4AEB" w:rsidRPr="002F167A">
        <w:rPr>
          <w:b w:val="0"/>
        </w:rPr>
        <w:t>E</w:t>
      </w:r>
      <w:r w:rsidRPr="002F167A">
        <w:rPr>
          <w:b w:val="0"/>
        </w:rPr>
        <w:t>mployees) will comprise:</w:t>
      </w:r>
    </w:p>
    <w:p w14:paraId="513CC5B6" w14:textId="370CAA6F" w:rsidR="00771E13" w:rsidRPr="002F167A" w:rsidRDefault="00FF7DE4" w:rsidP="00A15213">
      <w:pPr>
        <w:pStyle w:val="Heading3"/>
        <w:widowControl w:val="0"/>
        <w:ind w:left="1560" w:hanging="993"/>
      </w:pPr>
      <w:r w:rsidRPr="002F167A">
        <w:t>t</w:t>
      </w:r>
      <w:r w:rsidR="007F1170" w:rsidRPr="002F167A">
        <w:t xml:space="preserve">rouser / skirt / pant / shorts </w:t>
      </w:r>
      <w:r w:rsidR="00771E13" w:rsidRPr="002F167A">
        <w:t>– 3 items</w:t>
      </w:r>
      <w:r w:rsidRPr="002F167A">
        <w:t>;</w:t>
      </w:r>
    </w:p>
    <w:p w14:paraId="2379C2F1" w14:textId="7BF343A1" w:rsidR="00771E13" w:rsidRPr="002F167A" w:rsidRDefault="00FF7DE4" w:rsidP="00A15213">
      <w:pPr>
        <w:pStyle w:val="Heading3"/>
        <w:widowControl w:val="0"/>
        <w:ind w:left="1560" w:hanging="993"/>
      </w:pPr>
      <w:r w:rsidRPr="002F167A">
        <w:t>s</w:t>
      </w:r>
      <w:r w:rsidR="00771E13" w:rsidRPr="002F167A">
        <w:t>hirt / polo / blouse –</w:t>
      </w:r>
      <w:r w:rsidR="00671524" w:rsidRPr="002F167A">
        <w:t xml:space="preserve"> </w:t>
      </w:r>
      <w:r w:rsidR="00771E13" w:rsidRPr="002F167A">
        <w:t>5 items</w:t>
      </w:r>
      <w:r w:rsidRPr="002F167A">
        <w:t>;</w:t>
      </w:r>
    </w:p>
    <w:p w14:paraId="113859A4" w14:textId="3E76797D" w:rsidR="00771E13" w:rsidRPr="002F167A" w:rsidRDefault="00FF7DE4" w:rsidP="00A15213">
      <w:pPr>
        <w:pStyle w:val="Heading3"/>
        <w:widowControl w:val="0"/>
        <w:ind w:left="1560" w:hanging="993"/>
      </w:pPr>
      <w:r w:rsidRPr="002F167A">
        <w:t>o</w:t>
      </w:r>
      <w:r w:rsidR="00671524" w:rsidRPr="002F167A">
        <w:t>uterwear / knitwear –</w:t>
      </w:r>
      <w:r w:rsidR="00771E13" w:rsidRPr="002F167A">
        <w:t xml:space="preserve"> 2 items</w:t>
      </w:r>
      <w:r w:rsidRPr="002F167A">
        <w:t>.</w:t>
      </w:r>
    </w:p>
    <w:p w14:paraId="39D3A3FF" w14:textId="77777777" w:rsidR="00771E13" w:rsidRPr="002F167A" w:rsidRDefault="00771E13" w:rsidP="00A15213">
      <w:pPr>
        <w:pStyle w:val="Heading2"/>
        <w:keepNext w:val="0"/>
        <w:widowControl w:val="0"/>
        <w:ind w:left="576"/>
      </w:pPr>
      <w:r w:rsidRPr="002F167A">
        <w:rPr>
          <w:b w:val="0"/>
        </w:rPr>
        <w:t xml:space="preserve">Separate but consistent provisions apply to managers, Team Leaders, probationary </w:t>
      </w:r>
      <w:r w:rsidR="00CB4AEB" w:rsidRPr="002F167A">
        <w:rPr>
          <w:b w:val="0"/>
        </w:rPr>
        <w:t>E</w:t>
      </w:r>
      <w:r w:rsidRPr="002F167A">
        <w:rPr>
          <w:b w:val="0"/>
        </w:rPr>
        <w:t xml:space="preserve">mployees, </w:t>
      </w:r>
      <w:r w:rsidR="00B23968" w:rsidRPr="002F167A">
        <w:rPr>
          <w:b w:val="0"/>
        </w:rPr>
        <w:t>P</w:t>
      </w:r>
      <w:r w:rsidRPr="002F167A">
        <w:rPr>
          <w:b w:val="0"/>
        </w:rPr>
        <w:t xml:space="preserve">art-time </w:t>
      </w:r>
      <w:r w:rsidR="00CB4AEB" w:rsidRPr="002F167A">
        <w:rPr>
          <w:b w:val="0"/>
        </w:rPr>
        <w:t>E</w:t>
      </w:r>
      <w:r w:rsidRPr="002F167A">
        <w:rPr>
          <w:b w:val="0"/>
        </w:rPr>
        <w:t xml:space="preserve">mployees, casual </w:t>
      </w:r>
      <w:r w:rsidR="00CB4AEB" w:rsidRPr="002F167A">
        <w:rPr>
          <w:b w:val="0"/>
        </w:rPr>
        <w:t>E</w:t>
      </w:r>
      <w:r w:rsidRPr="002F167A">
        <w:rPr>
          <w:b w:val="0"/>
        </w:rPr>
        <w:t xml:space="preserve">mployees and pregnant </w:t>
      </w:r>
      <w:r w:rsidR="00CB4AEB" w:rsidRPr="002F167A">
        <w:rPr>
          <w:b w:val="0"/>
        </w:rPr>
        <w:t>E</w:t>
      </w:r>
      <w:r w:rsidRPr="002F167A">
        <w:rPr>
          <w:b w:val="0"/>
        </w:rPr>
        <w:t>mployees.</w:t>
      </w:r>
    </w:p>
    <w:p w14:paraId="0747490E" w14:textId="77777777" w:rsidR="00771E13" w:rsidRPr="002F167A" w:rsidRDefault="00771E13" w:rsidP="00A15213">
      <w:pPr>
        <w:pStyle w:val="Heading2"/>
        <w:keepNext w:val="0"/>
        <w:widowControl w:val="0"/>
        <w:ind w:left="576"/>
      </w:pPr>
      <w:r w:rsidRPr="002F167A">
        <w:rPr>
          <w:b w:val="0"/>
        </w:rPr>
        <w:t>Uniforms will be replaced on a fair wear and tear basis.  Generally, this will be after at least 2 years but will not be automatic after 2 years.</w:t>
      </w:r>
    </w:p>
    <w:p w14:paraId="54CA4246" w14:textId="77777777" w:rsidR="00717B61" w:rsidRPr="002F167A" w:rsidRDefault="00717B61" w:rsidP="00FF6FE9">
      <w:pPr>
        <w:pStyle w:val="Heading1"/>
        <w:keepNext w:val="0"/>
        <w:widowControl w:val="0"/>
        <w:ind w:left="567" w:hanging="567"/>
      </w:pPr>
      <w:bookmarkStart w:id="290" w:name="_Toc163655724"/>
      <w:bookmarkStart w:id="291" w:name="_Toc170728836"/>
      <w:r w:rsidRPr="002F167A">
        <w:t>Salary Sacrifice</w:t>
      </w:r>
      <w:bookmarkEnd w:id="290"/>
      <w:bookmarkEnd w:id="291"/>
      <w:r w:rsidRPr="002F167A">
        <w:t xml:space="preserve"> </w:t>
      </w:r>
    </w:p>
    <w:p w14:paraId="6E5D6D5D" w14:textId="79415907" w:rsidR="00717B61" w:rsidRPr="002F167A" w:rsidRDefault="007D118C" w:rsidP="00ED1F83">
      <w:pPr>
        <w:pStyle w:val="BodyIndent1"/>
        <w:widowControl w:val="0"/>
        <w:ind w:left="567"/>
      </w:pPr>
      <w:r>
        <w:t>TZV</w:t>
      </w:r>
      <w:r w:rsidR="00717B61" w:rsidRPr="002F167A">
        <w:t xml:space="preserve"> will </w:t>
      </w:r>
      <w:r w:rsidR="00530101" w:rsidRPr="002F167A">
        <w:t>maintain a</w:t>
      </w:r>
      <w:r w:rsidR="00717B61" w:rsidRPr="002F167A">
        <w:t xml:space="preserve"> salary sacrifice provider to give </w:t>
      </w:r>
      <w:r w:rsidR="00CB4AEB" w:rsidRPr="002F167A">
        <w:t>E</w:t>
      </w:r>
      <w:r w:rsidR="00717B61" w:rsidRPr="002F167A">
        <w:t xml:space="preserve">mployees </w:t>
      </w:r>
      <w:r w:rsidR="00BE7471" w:rsidRPr="002F167A">
        <w:t>additional</w:t>
      </w:r>
      <w:r w:rsidR="00717B61" w:rsidRPr="002F167A">
        <w:t xml:space="preserve"> salary sacrifice opti</w:t>
      </w:r>
      <w:r w:rsidR="004A08C3" w:rsidRPr="002F167A">
        <w:t>ons</w:t>
      </w:r>
      <w:r w:rsidR="008C7B99" w:rsidRPr="002F167A">
        <w:t xml:space="preserve"> during the life</w:t>
      </w:r>
      <w:r w:rsidR="00802810" w:rsidRPr="002F167A">
        <w:t xml:space="preserve"> </w:t>
      </w:r>
      <w:r w:rsidR="004A08C3" w:rsidRPr="002F167A">
        <w:t>of this</w:t>
      </w:r>
      <w:r w:rsidR="00717B61" w:rsidRPr="002F167A">
        <w:t xml:space="preserve"> Agreement.</w:t>
      </w:r>
    </w:p>
    <w:p w14:paraId="1139853F" w14:textId="77777777" w:rsidR="00EF0C60" w:rsidRPr="002F167A" w:rsidRDefault="00EF0C60" w:rsidP="00FF6FE9">
      <w:pPr>
        <w:pStyle w:val="Heading1"/>
        <w:widowControl w:val="0"/>
        <w:ind w:left="567" w:hanging="567"/>
      </w:pPr>
      <w:bookmarkStart w:id="292" w:name="_Toc10125983"/>
      <w:bookmarkStart w:id="293" w:name="_Toc163655725"/>
      <w:bookmarkStart w:id="294" w:name="_Toc170728837"/>
      <w:r w:rsidRPr="002F167A">
        <w:lastRenderedPageBreak/>
        <w:t>Emergency Services Games</w:t>
      </w:r>
      <w:bookmarkEnd w:id="292"/>
      <w:bookmarkEnd w:id="293"/>
      <w:bookmarkEnd w:id="294"/>
    </w:p>
    <w:p w14:paraId="66B96A1F" w14:textId="288C2A61" w:rsidR="00EF0C60" w:rsidRPr="002F167A" w:rsidRDefault="007D118C" w:rsidP="00FF6FE9">
      <w:pPr>
        <w:pStyle w:val="BodyIndent1"/>
        <w:keepNext/>
        <w:widowControl w:val="0"/>
        <w:ind w:left="567"/>
      </w:pPr>
      <w:r>
        <w:t>TZV</w:t>
      </w:r>
      <w:r w:rsidR="00FF7DE4" w:rsidRPr="002F167A">
        <w:t xml:space="preserve"> </w:t>
      </w:r>
      <w:r w:rsidR="00EF0C60" w:rsidRPr="002F167A">
        <w:t xml:space="preserve">is committed to a collegiate relationship with other emergency services organisations, and to a healthy workforce, and believes that participation in the Victoria Police and Emergency Services Games fosters these outcomes. As such, </w:t>
      </w:r>
      <w:r>
        <w:t>TZV</w:t>
      </w:r>
      <w:r w:rsidR="00EF0C60" w:rsidRPr="002F167A">
        <w:t xml:space="preserve"> agrees to reimburse the registration fees and any approved uniform costs that are incurred as a result of an Employee’s participation in the Games.</w:t>
      </w:r>
    </w:p>
    <w:p w14:paraId="722915DA" w14:textId="77777777" w:rsidR="00717B61" w:rsidRPr="002F167A" w:rsidRDefault="00717B61" w:rsidP="00FF6FE9">
      <w:pPr>
        <w:pStyle w:val="Heading1"/>
        <w:widowControl w:val="0"/>
        <w:ind w:left="567" w:hanging="567"/>
      </w:pPr>
      <w:bookmarkStart w:id="295" w:name="_Toc163655726"/>
      <w:bookmarkStart w:id="296" w:name="_Toc170728838"/>
      <w:r w:rsidRPr="002F167A">
        <w:t>Amenities</w:t>
      </w:r>
      <w:bookmarkEnd w:id="295"/>
      <w:bookmarkEnd w:id="296"/>
      <w:r w:rsidRPr="002F167A">
        <w:t xml:space="preserve"> </w:t>
      </w:r>
    </w:p>
    <w:p w14:paraId="2D38504C" w14:textId="77A6A2C2" w:rsidR="0088242A" w:rsidRPr="002F167A" w:rsidRDefault="007D118C" w:rsidP="00A15213">
      <w:pPr>
        <w:pStyle w:val="BodyIndent1"/>
        <w:widowControl w:val="0"/>
        <w:ind w:left="567"/>
      </w:pPr>
      <w:r>
        <w:t>TZV</w:t>
      </w:r>
      <w:r w:rsidR="00717B61" w:rsidRPr="002F167A">
        <w:t xml:space="preserve"> will provide appliances and other equipment necessary for the consumption of meals, tea, coffee, milk, and sugar at each work locat</w:t>
      </w:r>
      <w:r w:rsidR="00F51302" w:rsidRPr="002F167A">
        <w:t xml:space="preserve">ion.  </w:t>
      </w:r>
      <w:r>
        <w:t>TZV</w:t>
      </w:r>
      <w:r w:rsidR="00F51302" w:rsidRPr="002F167A">
        <w:t xml:space="preserve"> will also provide a U</w:t>
      </w:r>
      <w:r w:rsidR="00717B61" w:rsidRPr="002F167A">
        <w:t>nion notice board at each work location.</w:t>
      </w:r>
    </w:p>
    <w:p w14:paraId="646D3013" w14:textId="77777777" w:rsidR="0061066E" w:rsidRPr="002F167A" w:rsidRDefault="00717B61" w:rsidP="00FF2C26">
      <w:pPr>
        <w:pStyle w:val="Heading1"/>
        <w:widowControl w:val="0"/>
        <w:ind w:left="567" w:hanging="567"/>
      </w:pPr>
      <w:bookmarkStart w:id="297" w:name="_Toc163655727"/>
      <w:bookmarkStart w:id="298" w:name="_Toc170728839"/>
      <w:r w:rsidRPr="002F167A">
        <w:t xml:space="preserve">Drugs and </w:t>
      </w:r>
      <w:r w:rsidR="00822B13" w:rsidRPr="002F167A">
        <w:t>A</w:t>
      </w:r>
      <w:r w:rsidRPr="002F167A">
        <w:t>lcohol</w:t>
      </w:r>
      <w:bookmarkEnd w:id="297"/>
      <w:bookmarkEnd w:id="298"/>
    </w:p>
    <w:p w14:paraId="4BDA3925" w14:textId="0B7C988E" w:rsidR="00717B61" w:rsidRPr="002F167A" w:rsidRDefault="00717B61" w:rsidP="00FF2C26">
      <w:pPr>
        <w:pStyle w:val="BodyIndent1"/>
        <w:keepNext/>
        <w:widowControl w:val="0"/>
        <w:ind w:left="567"/>
      </w:pPr>
      <w:r w:rsidRPr="002F167A">
        <w:t xml:space="preserve">It is a condition of employment that </w:t>
      </w:r>
      <w:r w:rsidR="00CB4AEB" w:rsidRPr="002F167A">
        <w:t>E</w:t>
      </w:r>
      <w:r w:rsidRPr="002F167A">
        <w:t xml:space="preserve">mployees shall not be on </w:t>
      </w:r>
      <w:r w:rsidR="007D118C">
        <w:t>TZV</w:t>
      </w:r>
      <w:r w:rsidRPr="002F167A">
        <w:t xml:space="preserve"> premises or be involved in any operation of the business while in any way influenced by illicit drugs or any other substances which may impair their performance, or with a blood alcohol level exceeding zero.</w:t>
      </w:r>
    </w:p>
    <w:p w14:paraId="0DCF1E08" w14:textId="77777777" w:rsidR="00717B61" w:rsidRPr="002F167A" w:rsidRDefault="00717B61" w:rsidP="00FF6FE9">
      <w:pPr>
        <w:pStyle w:val="Heading1"/>
        <w:keepNext w:val="0"/>
        <w:widowControl w:val="0"/>
        <w:ind w:left="567" w:hanging="567"/>
      </w:pPr>
      <w:bookmarkStart w:id="299" w:name="_Toc163655728"/>
      <w:bookmarkStart w:id="300" w:name="_Toc170728840"/>
      <w:r w:rsidRPr="002F167A">
        <w:t>Peer Support</w:t>
      </w:r>
      <w:bookmarkEnd w:id="299"/>
      <w:bookmarkEnd w:id="300"/>
    </w:p>
    <w:p w14:paraId="5DBFC75C" w14:textId="68AC75E4" w:rsidR="0088242A" w:rsidRPr="002F167A" w:rsidRDefault="007D118C" w:rsidP="00A15213">
      <w:pPr>
        <w:pStyle w:val="BodyIndent1"/>
        <w:widowControl w:val="0"/>
        <w:ind w:left="567"/>
      </w:pPr>
      <w:r>
        <w:t>TZV</w:t>
      </w:r>
      <w:r w:rsidR="00717B61" w:rsidRPr="002F167A">
        <w:t xml:space="preserve"> will</w:t>
      </w:r>
      <w:r w:rsidR="008C7B99" w:rsidRPr="002F167A">
        <w:t xml:space="preserve"> maintain </w:t>
      </w:r>
      <w:r w:rsidR="004F4B8F" w:rsidRPr="002F167A">
        <w:t xml:space="preserve">a </w:t>
      </w:r>
      <w:r w:rsidR="00717B61" w:rsidRPr="002F167A">
        <w:t xml:space="preserve">Peer Support Program </w:t>
      </w:r>
      <w:r w:rsidR="00530101" w:rsidRPr="002F167A">
        <w:t xml:space="preserve">during </w:t>
      </w:r>
      <w:r w:rsidR="004F4B8F" w:rsidRPr="002F167A">
        <w:t xml:space="preserve">the life of the </w:t>
      </w:r>
      <w:r w:rsidR="00530101" w:rsidRPr="002F167A">
        <w:t>A</w:t>
      </w:r>
      <w:r w:rsidR="001E5521" w:rsidRPr="002F167A">
        <w:t>greement.</w:t>
      </w:r>
    </w:p>
    <w:p w14:paraId="215005F1" w14:textId="45170636" w:rsidR="00C3172E" w:rsidRPr="002F167A" w:rsidRDefault="007D118C">
      <w:pPr>
        <w:pStyle w:val="Heading1"/>
        <w:keepNext w:val="0"/>
        <w:widowControl w:val="0"/>
        <w:ind w:left="567" w:hanging="567"/>
      </w:pPr>
      <w:bookmarkStart w:id="301" w:name="_Toc163655729"/>
      <w:bookmarkStart w:id="302" w:name="_Ref163656693"/>
      <w:bookmarkStart w:id="303" w:name="_Toc170728841"/>
      <w:r>
        <w:t>TZV</w:t>
      </w:r>
      <w:r w:rsidR="00C3172E" w:rsidRPr="002F167A">
        <w:t xml:space="preserve"> </w:t>
      </w:r>
      <w:r w:rsidR="00822B13" w:rsidRPr="002F167A">
        <w:t>P</w:t>
      </w:r>
      <w:r w:rsidR="00C3172E" w:rsidRPr="002F167A">
        <w:t xml:space="preserve">olicies, </w:t>
      </w:r>
      <w:r w:rsidR="00822B13" w:rsidRPr="002F167A">
        <w:t>P</w:t>
      </w:r>
      <w:r w:rsidR="00C3172E" w:rsidRPr="002F167A">
        <w:t xml:space="preserve">rocedures and </w:t>
      </w:r>
      <w:r w:rsidR="00822B13" w:rsidRPr="002F167A">
        <w:t>P</w:t>
      </w:r>
      <w:r w:rsidR="00C3172E" w:rsidRPr="002F167A">
        <w:t>rotocols</w:t>
      </w:r>
      <w:bookmarkEnd w:id="301"/>
      <w:bookmarkEnd w:id="302"/>
      <w:bookmarkEnd w:id="303"/>
    </w:p>
    <w:p w14:paraId="636D4242" w14:textId="3748F671" w:rsidR="00C56626" w:rsidRPr="002F167A" w:rsidRDefault="00C56626" w:rsidP="00C56626">
      <w:pPr>
        <w:pStyle w:val="Heading2"/>
        <w:keepNext w:val="0"/>
        <w:widowControl w:val="0"/>
        <w:ind w:left="576"/>
        <w:rPr>
          <w:b w:val="0"/>
          <w:bCs/>
        </w:rPr>
      </w:pPr>
      <w:r w:rsidRPr="002F167A">
        <w:rPr>
          <w:b w:val="0"/>
          <w:bCs/>
        </w:rPr>
        <w:t xml:space="preserve">This Agreement is supported by various </w:t>
      </w:r>
      <w:r w:rsidR="007D118C">
        <w:rPr>
          <w:b w:val="0"/>
          <w:bCs/>
        </w:rPr>
        <w:t>TZV</w:t>
      </w:r>
      <w:r w:rsidR="00B74F8C" w:rsidRPr="002F167A">
        <w:rPr>
          <w:b w:val="0"/>
          <w:bCs/>
        </w:rPr>
        <w:t xml:space="preserve"> </w:t>
      </w:r>
      <w:r w:rsidRPr="002F167A">
        <w:rPr>
          <w:b w:val="0"/>
          <w:bCs/>
        </w:rPr>
        <w:t>policies, procedures, protocols and guidelines which provide further information about Employee obligations and terms and conditions of employment.  Employees must familiarise themselves with and comply with these document</w:t>
      </w:r>
      <w:r w:rsidR="00BC1C13" w:rsidRPr="002F167A">
        <w:rPr>
          <w:b w:val="0"/>
          <w:bCs/>
        </w:rPr>
        <w:t>s</w:t>
      </w:r>
      <w:r w:rsidRPr="002F167A">
        <w:rPr>
          <w:b w:val="0"/>
          <w:bCs/>
        </w:rPr>
        <w:t>.</w:t>
      </w:r>
    </w:p>
    <w:p w14:paraId="484A08F3" w14:textId="63A0827A" w:rsidR="00C56626" w:rsidRPr="002F167A" w:rsidRDefault="00C56626" w:rsidP="00FF6FE9">
      <w:pPr>
        <w:pStyle w:val="Heading2"/>
        <w:keepNext w:val="0"/>
        <w:widowControl w:val="0"/>
        <w:ind w:left="576"/>
        <w:rPr>
          <w:b w:val="0"/>
          <w:bCs/>
        </w:rPr>
      </w:pPr>
      <w:r w:rsidRPr="002F167A">
        <w:rPr>
          <w:b w:val="0"/>
          <w:bCs/>
        </w:rPr>
        <w:t xml:space="preserve">Policies, procedures, protocols and guidelines are not ordinarily incorporated into, and do not form part of, this Agreement.  Accordingly, they may generally be amended by </w:t>
      </w:r>
      <w:r w:rsidR="007D118C">
        <w:rPr>
          <w:b w:val="0"/>
          <w:bCs/>
        </w:rPr>
        <w:t>TZV</w:t>
      </w:r>
      <w:r w:rsidRPr="002F167A">
        <w:rPr>
          <w:b w:val="0"/>
          <w:bCs/>
        </w:rPr>
        <w:t xml:space="preserve"> from time to time, subject to the terms of the Agreement</w:t>
      </w:r>
      <w:r w:rsidR="003E0CDC" w:rsidRPr="002F167A">
        <w:rPr>
          <w:b w:val="0"/>
          <w:bCs/>
        </w:rPr>
        <w:t xml:space="preserve">, including clause </w:t>
      </w:r>
      <w:r w:rsidR="003E0CDC" w:rsidRPr="002F167A">
        <w:rPr>
          <w:b w:val="0"/>
          <w:bCs/>
        </w:rPr>
        <w:fldChar w:fldCharType="begin"/>
      </w:r>
      <w:r w:rsidR="003E0CDC" w:rsidRPr="002F167A">
        <w:rPr>
          <w:b w:val="0"/>
          <w:bCs/>
        </w:rPr>
        <w:instrText xml:space="preserve"> REF _Ref17627461 \w \h  \* MERGEFORMAT </w:instrText>
      </w:r>
      <w:r w:rsidR="003E0CDC" w:rsidRPr="002F167A">
        <w:rPr>
          <w:b w:val="0"/>
          <w:bCs/>
        </w:rPr>
      </w:r>
      <w:r w:rsidR="003E0CDC" w:rsidRPr="002F167A">
        <w:rPr>
          <w:b w:val="0"/>
          <w:bCs/>
        </w:rPr>
        <w:fldChar w:fldCharType="separate"/>
      </w:r>
      <w:r w:rsidR="00FA67FE">
        <w:rPr>
          <w:b w:val="0"/>
          <w:bCs/>
        </w:rPr>
        <w:t>32</w:t>
      </w:r>
      <w:r w:rsidR="003E0CDC" w:rsidRPr="002F167A">
        <w:rPr>
          <w:b w:val="0"/>
          <w:bCs/>
        </w:rPr>
        <w:fldChar w:fldCharType="end"/>
      </w:r>
      <w:r w:rsidR="003E0CDC" w:rsidRPr="002F167A">
        <w:rPr>
          <w:b w:val="0"/>
          <w:bCs/>
        </w:rPr>
        <w:t xml:space="preserve"> (Consultation regarding Workplace Reform)</w:t>
      </w:r>
      <w:r w:rsidRPr="002F167A">
        <w:rPr>
          <w:b w:val="0"/>
          <w:bCs/>
        </w:rPr>
        <w:t xml:space="preserve">. </w:t>
      </w:r>
      <w:r w:rsidR="003E0CDC" w:rsidRPr="002F167A">
        <w:rPr>
          <w:b w:val="0"/>
          <w:bCs/>
        </w:rPr>
        <w:t xml:space="preserve"> </w:t>
      </w:r>
      <w:r w:rsidRPr="002F167A">
        <w:rPr>
          <w:b w:val="0"/>
          <w:bCs/>
        </w:rPr>
        <w:t xml:space="preserve">This excludes the </w:t>
      </w:r>
      <w:r w:rsidR="007D118C">
        <w:rPr>
          <w:b w:val="0"/>
          <w:bCs/>
        </w:rPr>
        <w:t>TZV</w:t>
      </w:r>
      <w:r w:rsidRPr="002F167A">
        <w:rPr>
          <w:b w:val="0"/>
          <w:bCs/>
        </w:rPr>
        <w:t xml:space="preserve"> Scheduling, Deployment and Staffing Levels Policy which may only be amended in accordance with clause 16 (Coverage and Staffing Levels).</w:t>
      </w:r>
    </w:p>
    <w:p w14:paraId="29ADF124" w14:textId="7739EB1C" w:rsidR="00C56626" w:rsidRPr="002F167A" w:rsidRDefault="00C56626" w:rsidP="00C56626">
      <w:pPr>
        <w:pStyle w:val="Heading2"/>
        <w:keepNext w:val="0"/>
        <w:widowControl w:val="0"/>
        <w:ind w:left="576"/>
        <w:rPr>
          <w:b w:val="0"/>
          <w:bCs/>
        </w:rPr>
      </w:pPr>
      <w:r w:rsidRPr="002F167A">
        <w:rPr>
          <w:b w:val="0"/>
          <w:bCs/>
        </w:rPr>
        <w:t>To the extent that there is any inconsistency between policies, procedures, protocols and guidelines and the terms of this Agreement, the terms of this Agreement will prevail.</w:t>
      </w:r>
    </w:p>
    <w:p w14:paraId="3265CBEE" w14:textId="77777777" w:rsidR="008C06FD" w:rsidRPr="002F167A" w:rsidRDefault="00822B13" w:rsidP="00FF6FE9">
      <w:pPr>
        <w:pStyle w:val="Heading1"/>
        <w:keepNext w:val="0"/>
        <w:widowControl w:val="0"/>
        <w:ind w:left="567" w:hanging="567"/>
      </w:pPr>
      <w:bookmarkStart w:id="304" w:name="_Ref433192525"/>
      <w:bookmarkStart w:id="305" w:name="_Toc163655730"/>
      <w:bookmarkStart w:id="306" w:name="_Toc170728842"/>
      <w:r w:rsidRPr="002F167A">
        <w:t>Settlement of D</w:t>
      </w:r>
      <w:r w:rsidR="008C06FD" w:rsidRPr="002F167A">
        <w:t>isputes</w:t>
      </w:r>
      <w:bookmarkEnd w:id="304"/>
      <w:bookmarkEnd w:id="305"/>
      <w:bookmarkEnd w:id="306"/>
    </w:p>
    <w:p w14:paraId="064D3AFD" w14:textId="77777777" w:rsidR="008C06FD" w:rsidRPr="002F167A" w:rsidRDefault="008C06FD" w:rsidP="00A15213">
      <w:pPr>
        <w:pStyle w:val="Heading2"/>
        <w:keepNext w:val="0"/>
        <w:widowControl w:val="0"/>
        <w:ind w:left="576"/>
      </w:pPr>
      <w:bookmarkStart w:id="307" w:name="_Ref433192495"/>
      <w:r w:rsidRPr="002F167A">
        <w:rPr>
          <w:b w:val="0"/>
        </w:rPr>
        <w:t>Any dispute or grievance:</w:t>
      </w:r>
      <w:bookmarkEnd w:id="307"/>
    </w:p>
    <w:p w14:paraId="5BDCA100" w14:textId="77777777" w:rsidR="008C06FD" w:rsidRPr="002F167A" w:rsidRDefault="008C06FD" w:rsidP="00BB4D25">
      <w:pPr>
        <w:pStyle w:val="Heading3"/>
        <w:widowControl w:val="0"/>
        <w:ind w:left="1701" w:hanging="850"/>
      </w:pPr>
      <w:r w:rsidRPr="002F167A">
        <w:t>about matter/s pertaining to the employer/employee relationship; and/or</w:t>
      </w:r>
    </w:p>
    <w:p w14:paraId="3A195378" w14:textId="77777777" w:rsidR="008C06FD" w:rsidRPr="002F167A" w:rsidRDefault="008C06FD" w:rsidP="00BB4D25">
      <w:pPr>
        <w:pStyle w:val="Heading3"/>
        <w:widowControl w:val="0"/>
        <w:ind w:left="1701" w:hanging="850"/>
      </w:pPr>
      <w:r w:rsidRPr="002F167A">
        <w:t>a matter arising under this Agreement; and/or</w:t>
      </w:r>
    </w:p>
    <w:p w14:paraId="78A3ED98" w14:textId="77777777" w:rsidR="008C06FD" w:rsidRPr="002F167A" w:rsidRDefault="008C06FD" w:rsidP="00BB4D25">
      <w:pPr>
        <w:pStyle w:val="Heading3"/>
        <w:widowControl w:val="0"/>
        <w:ind w:left="1701" w:hanging="850"/>
      </w:pPr>
      <w:r w:rsidRPr="002F167A">
        <w:t>about the NES;</w:t>
      </w:r>
    </w:p>
    <w:p w14:paraId="43DED99A" w14:textId="77777777" w:rsidR="008C06FD" w:rsidRPr="002F167A" w:rsidRDefault="008C06FD" w:rsidP="00BB4D25">
      <w:pPr>
        <w:pStyle w:val="BodyIndent1"/>
        <w:widowControl w:val="0"/>
        <w:ind w:left="1701" w:hanging="850"/>
      </w:pPr>
      <w:r w:rsidRPr="002F167A">
        <w:t>except termination of employment, shall be dealt with in the following manner:</w:t>
      </w:r>
    </w:p>
    <w:p w14:paraId="574ECCAC" w14:textId="4C1ADACE" w:rsidR="008C06FD" w:rsidRPr="002F167A" w:rsidRDefault="008C06FD" w:rsidP="00A15213">
      <w:pPr>
        <w:pStyle w:val="Heading4"/>
        <w:widowControl w:val="0"/>
        <w:ind w:left="2268" w:hanging="567"/>
      </w:pPr>
      <w:r w:rsidRPr="002F167A">
        <w:lastRenderedPageBreak/>
        <w:t>Step 1: the dispute /grievance will be</w:t>
      </w:r>
      <w:r w:rsidR="00F51302" w:rsidRPr="002F167A">
        <w:t xml:space="preserve"> submitted by the U</w:t>
      </w:r>
      <w:r w:rsidR="00CB4AEB" w:rsidRPr="002F167A">
        <w:t>nion and/or Employee</w:t>
      </w:r>
      <w:r w:rsidR="00822B13" w:rsidRPr="002F167A">
        <w:t>(</w:t>
      </w:r>
      <w:r w:rsidR="00CB4AEB" w:rsidRPr="002F167A">
        <w:t>s</w:t>
      </w:r>
      <w:r w:rsidR="00822B13" w:rsidRPr="002F167A">
        <w:t>)</w:t>
      </w:r>
      <w:r w:rsidR="00CB4AEB" w:rsidRPr="002F167A">
        <w:t xml:space="preserve"> to the E</w:t>
      </w:r>
      <w:r w:rsidRPr="002F167A">
        <w:t xml:space="preserve">mployee’s </w:t>
      </w:r>
      <w:r w:rsidR="00410C87" w:rsidRPr="002F167A">
        <w:t>manager (</w:t>
      </w:r>
      <w:r w:rsidR="00C34DA5" w:rsidRPr="002F167A">
        <w:t>e.g. Team Leader or Manager Emergency Communication Services)</w:t>
      </w:r>
      <w:r w:rsidRPr="002F167A">
        <w:t xml:space="preserve"> or other relevant </w:t>
      </w:r>
      <w:r w:rsidR="007D118C">
        <w:t>TZV</w:t>
      </w:r>
      <w:r w:rsidRPr="002F167A">
        <w:t xml:space="preserve"> employee as appropriate to the nature of the dispute/grievance; </w:t>
      </w:r>
    </w:p>
    <w:p w14:paraId="050ED9A0" w14:textId="347EDC91" w:rsidR="008C06FD" w:rsidRPr="002F167A" w:rsidRDefault="3882033A" w:rsidP="00A15213">
      <w:pPr>
        <w:pStyle w:val="Heading4"/>
        <w:widowControl w:val="0"/>
        <w:ind w:left="2268" w:hanging="567"/>
      </w:pPr>
      <w:r w:rsidRPr="002F167A">
        <w:t xml:space="preserve">Step 2: if not resolved after </w:t>
      </w:r>
      <w:r w:rsidR="7A695B49" w:rsidRPr="002F167A">
        <w:t>S</w:t>
      </w:r>
      <w:r w:rsidRPr="002F167A">
        <w:t xml:space="preserve">tep 1, it will then be submitted to the appropriate senior </w:t>
      </w:r>
      <w:r w:rsidR="007D118C">
        <w:t>TZV</w:t>
      </w:r>
      <w:r w:rsidRPr="002F167A">
        <w:t xml:space="preserve"> employee (generally an Executive </w:t>
      </w:r>
      <w:r w:rsidR="7A13B12E" w:rsidRPr="002F167A">
        <w:t>Manager</w:t>
      </w:r>
      <w:r w:rsidR="06A238B3" w:rsidRPr="002F167A">
        <w:t xml:space="preserve"> </w:t>
      </w:r>
      <w:r w:rsidR="24685D0D" w:rsidRPr="002F167A">
        <w:t xml:space="preserve">Emergency </w:t>
      </w:r>
      <w:r w:rsidR="06A238B3" w:rsidRPr="002F167A">
        <w:t>Communication Services</w:t>
      </w:r>
      <w:r w:rsidRPr="002F167A">
        <w:t>)</w:t>
      </w:r>
      <w:r w:rsidR="4C83BD56" w:rsidRPr="002F167A">
        <w:t xml:space="preserve"> or their delegate</w:t>
      </w:r>
      <w:r w:rsidRPr="002F167A">
        <w:t>;</w:t>
      </w:r>
    </w:p>
    <w:p w14:paraId="25BF7B42" w14:textId="71D301C6" w:rsidR="008C06FD" w:rsidRPr="002F167A" w:rsidRDefault="008C06FD" w:rsidP="00A15213">
      <w:pPr>
        <w:pStyle w:val="Heading4"/>
        <w:widowControl w:val="0"/>
        <w:ind w:left="2268" w:hanging="567"/>
      </w:pPr>
      <w:bookmarkStart w:id="308" w:name="_Ref163656986"/>
      <w:r w:rsidRPr="002F167A">
        <w:t>Step 3: if n</w:t>
      </w:r>
      <w:r w:rsidR="00671524" w:rsidRPr="002F167A">
        <w:t>ot resolved after S</w:t>
      </w:r>
      <w:r w:rsidRPr="002F167A">
        <w:t>tep 2</w:t>
      </w:r>
      <w:r w:rsidR="00822B13" w:rsidRPr="002F167A">
        <w:t>,</w:t>
      </w:r>
      <w:r w:rsidRPr="002F167A">
        <w:t xml:space="preserve"> it shall be submitted to the </w:t>
      </w:r>
      <w:r w:rsidR="003F2A9D" w:rsidRPr="002F167A">
        <w:t xml:space="preserve">Executive Director </w:t>
      </w:r>
      <w:r w:rsidRPr="002F167A">
        <w:t>Peopl</w:t>
      </w:r>
      <w:r w:rsidR="00822B13" w:rsidRPr="002F167A">
        <w:t>e</w:t>
      </w:r>
      <w:r w:rsidR="00D74850" w:rsidRPr="002F167A">
        <w:t>,</w:t>
      </w:r>
      <w:r w:rsidR="00822B13" w:rsidRPr="002F167A">
        <w:t xml:space="preserve"> Culture </w:t>
      </w:r>
      <w:r w:rsidR="003F2A9D" w:rsidRPr="002F167A">
        <w:t xml:space="preserve">and Performance </w:t>
      </w:r>
      <w:r w:rsidR="00822B13" w:rsidRPr="002F167A">
        <w:t>or their delegate.</w:t>
      </w:r>
      <w:bookmarkEnd w:id="308"/>
      <w:r w:rsidRPr="002F167A">
        <w:t xml:space="preserve">  </w:t>
      </w:r>
    </w:p>
    <w:p w14:paraId="3DE86C4B" w14:textId="5AC4E2BA" w:rsidR="008C06FD" w:rsidRPr="002F167A" w:rsidRDefault="008C06FD" w:rsidP="00A15213">
      <w:pPr>
        <w:pStyle w:val="Heading2"/>
        <w:keepNext w:val="0"/>
        <w:widowControl w:val="0"/>
        <w:ind w:left="576"/>
      </w:pPr>
      <w:bookmarkStart w:id="309" w:name="_Ref163657021"/>
      <w:r w:rsidRPr="002F167A">
        <w:rPr>
          <w:b w:val="0"/>
        </w:rPr>
        <w:t xml:space="preserve">If after following steps in sub-clause </w:t>
      </w:r>
      <w:r w:rsidR="00191277" w:rsidRPr="002F167A">
        <w:rPr>
          <w:b w:val="0"/>
        </w:rPr>
        <w:fldChar w:fldCharType="begin"/>
      </w:r>
      <w:r w:rsidR="00191277" w:rsidRPr="002F167A">
        <w:rPr>
          <w:b w:val="0"/>
        </w:rPr>
        <w:instrText xml:space="preserve"> REF _Ref433192495 \w \h  \* MERGEFORMAT </w:instrText>
      </w:r>
      <w:r w:rsidR="00191277" w:rsidRPr="002F167A">
        <w:rPr>
          <w:b w:val="0"/>
        </w:rPr>
      </w:r>
      <w:r w:rsidR="00191277" w:rsidRPr="002F167A">
        <w:rPr>
          <w:b w:val="0"/>
        </w:rPr>
        <w:fldChar w:fldCharType="separate"/>
      </w:r>
      <w:r w:rsidR="00FA67FE">
        <w:rPr>
          <w:b w:val="0"/>
        </w:rPr>
        <w:t>66.1</w:t>
      </w:r>
      <w:r w:rsidR="00191277" w:rsidRPr="002F167A">
        <w:rPr>
          <w:b w:val="0"/>
        </w:rPr>
        <w:fldChar w:fldCharType="end"/>
      </w:r>
      <w:r w:rsidRPr="002F167A">
        <w:rPr>
          <w:b w:val="0"/>
        </w:rPr>
        <w:t>, the dispute remains unresolved, it may be referred to the FWC for conciliation, and where necessary, arbitration to determine the matter. The decision of the FWC must be accepted by the parties subject to any appeal available.</w:t>
      </w:r>
      <w:bookmarkEnd w:id="309"/>
    </w:p>
    <w:p w14:paraId="188F4081" w14:textId="1D67115A" w:rsidR="008C06FD" w:rsidRPr="002F167A" w:rsidRDefault="008C06FD" w:rsidP="00A15213">
      <w:pPr>
        <w:pStyle w:val="Heading2"/>
        <w:keepNext w:val="0"/>
        <w:widowControl w:val="0"/>
        <w:ind w:left="576"/>
      </w:pPr>
      <w:r w:rsidRPr="002F167A">
        <w:rPr>
          <w:b w:val="0"/>
        </w:rPr>
        <w:t>Any dispute or grievance regarding matters pertainin</w:t>
      </w:r>
      <w:r w:rsidR="00727B2D" w:rsidRPr="002F167A">
        <w:rPr>
          <w:b w:val="0"/>
        </w:rPr>
        <w:t>g to the relationship between U</w:t>
      </w:r>
      <w:r w:rsidRPr="002F167A">
        <w:rPr>
          <w:b w:val="0"/>
        </w:rPr>
        <w:t xml:space="preserve">nions and </w:t>
      </w:r>
      <w:r w:rsidR="007D118C">
        <w:rPr>
          <w:b w:val="0"/>
        </w:rPr>
        <w:t>TZV</w:t>
      </w:r>
      <w:r w:rsidRPr="002F167A">
        <w:rPr>
          <w:b w:val="0"/>
        </w:rPr>
        <w:t xml:space="preserve"> shall be submitted to the Head of People</w:t>
      </w:r>
      <w:r w:rsidR="00DD3D9D" w:rsidRPr="002F167A">
        <w:rPr>
          <w:b w:val="0"/>
        </w:rPr>
        <w:t xml:space="preserve">, </w:t>
      </w:r>
      <w:r w:rsidRPr="002F167A">
        <w:rPr>
          <w:b w:val="0"/>
        </w:rPr>
        <w:t>Culture</w:t>
      </w:r>
      <w:r w:rsidR="00DD3D9D" w:rsidRPr="002F167A">
        <w:rPr>
          <w:b w:val="0"/>
        </w:rPr>
        <w:t xml:space="preserve"> and Performance</w:t>
      </w:r>
      <w:r w:rsidRPr="002F167A">
        <w:rPr>
          <w:b w:val="0"/>
        </w:rPr>
        <w:t xml:space="preserve"> or delegate. If not resolved after this, it may be referred to the </w:t>
      </w:r>
      <w:r w:rsidR="00727B2D" w:rsidRPr="002F167A">
        <w:rPr>
          <w:b w:val="0"/>
        </w:rPr>
        <w:t>FWC</w:t>
      </w:r>
      <w:r w:rsidRPr="002F167A">
        <w:rPr>
          <w:b w:val="0"/>
        </w:rPr>
        <w:t xml:space="preserve"> for conciliation and</w:t>
      </w:r>
      <w:r w:rsidR="00727B2D" w:rsidRPr="002F167A">
        <w:rPr>
          <w:b w:val="0"/>
        </w:rPr>
        <w:t>,</w:t>
      </w:r>
      <w:r w:rsidRPr="002F167A">
        <w:rPr>
          <w:b w:val="0"/>
        </w:rPr>
        <w:t xml:space="preserve"> by agreement from the parties, arbitration.</w:t>
      </w:r>
    </w:p>
    <w:p w14:paraId="4AAA64BD" w14:textId="77777777" w:rsidR="008C06FD" w:rsidRPr="002F167A" w:rsidRDefault="008C06FD" w:rsidP="00A15213">
      <w:pPr>
        <w:pStyle w:val="Heading2"/>
        <w:keepNext w:val="0"/>
        <w:widowControl w:val="0"/>
        <w:ind w:left="576"/>
      </w:pPr>
      <w:r w:rsidRPr="002F167A">
        <w:rPr>
          <w:b w:val="0"/>
        </w:rPr>
        <w:t xml:space="preserve">Employee(s) shall be entitled to have </w:t>
      </w:r>
      <w:r w:rsidR="00727B2D" w:rsidRPr="002F167A">
        <w:rPr>
          <w:b w:val="0"/>
        </w:rPr>
        <w:t>a representative, who may be a U</w:t>
      </w:r>
      <w:r w:rsidRPr="002F167A">
        <w:rPr>
          <w:b w:val="0"/>
        </w:rPr>
        <w:t>nion representative present at any or all steps in this procedure.</w:t>
      </w:r>
    </w:p>
    <w:p w14:paraId="05E77244" w14:textId="2699376C" w:rsidR="008C06FD" w:rsidRPr="002F167A" w:rsidRDefault="008C06FD" w:rsidP="00A15213">
      <w:pPr>
        <w:pStyle w:val="Heading2"/>
        <w:keepNext w:val="0"/>
        <w:widowControl w:val="0"/>
        <w:ind w:left="576"/>
      </w:pPr>
      <w:r w:rsidRPr="002F167A">
        <w:rPr>
          <w:b w:val="0"/>
        </w:rPr>
        <w:t xml:space="preserve">Steps 1 to 3 in clause </w:t>
      </w:r>
      <w:r w:rsidR="00191277" w:rsidRPr="002F167A">
        <w:rPr>
          <w:b w:val="0"/>
        </w:rPr>
        <w:fldChar w:fldCharType="begin"/>
      </w:r>
      <w:r w:rsidR="00191277" w:rsidRPr="002F167A">
        <w:rPr>
          <w:b w:val="0"/>
        </w:rPr>
        <w:instrText xml:space="preserve"> REF _Ref433192495 \w \h  \* MERGEFORMAT </w:instrText>
      </w:r>
      <w:r w:rsidR="00191277" w:rsidRPr="002F167A">
        <w:rPr>
          <w:b w:val="0"/>
        </w:rPr>
      </w:r>
      <w:r w:rsidR="00191277" w:rsidRPr="002F167A">
        <w:rPr>
          <w:b w:val="0"/>
        </w:rPr>
        <w:fldChar w:fldCharType="separate"/>
      </w:r>
      <w:r w:rsidR="00FA67FE">
        <w:rPr>
          <w:b w:val="0"/>
        </w:rPr>
        <w:t>66.1</w:t>
      </w:r>
      <w:r w:rsidR="00191277" w:rsidRPr="002F167A">
        <w:rPr>
          <w:b w:val="0"/>
        </w:rPr>
        <w:fldChar w:fldCharType="end"/>
      </w:r>
      <w:r w:rsidRPr="002F167A">
        <w:rPr>
          <w:b w:val="0"/>
        </w:rPr>
        <w:t xml:space="preserve"> shall normally take place within a period of fourteen consecutive days and disputes/grievances should be resolved at the local level where possible. </w:t>
      </w:r>
    </w:p>
    <w:p w14:paraId="1B1758BF" w14:textId="33D70229" w:rsidR="008C06FD" w:rsidRPr="002F167A" w:rsidRDefault="008C06FD" w:rsidP="00A15213">
      <w:pPr>
        <w:pStyle w:val="Heading2"/>
        <w:keepNext w:val="0"/>
        <w:widowControl w:val="0"/>
        <w:ind w:left="576"/>
      </w:pPr>
      <w:bookmarkStart w:id="310" w:name="_Ref433192502"/>
      <w:r w:rsidRPr="002F167A">
        <w:rPr>
          <w:b w:val="0"/>
        </w:rPr>
        <w:t>During this disputes resolution proces</w:t>
      </w:r>
      <w:r w:rsidR="00CB4AEB" w:rsidRPr="002F167A">
        <w:rPr>
          <w:b w:val="0"/>
        </w:rPr>
        <w:t xml:space="preserve">s, both </w:t>
      </w:r>
      <w:r w:rsidR="007D118C">
        <w:rPr>
          <w:b w:val="0"/>
        </w:rPr>
        <w:t>TZV</w:t>
      </w:r>
      <w:r w:rsidR="00CB4AEB" w:rsidRPr="002F167A">
        <w:rPr>
          <w:b w:val="0"/>
        </w:rPr>
        <w:t xml:space="preserve"> and the aggrieved E</w:t>
      </w:r>
      <w:r w:rsidRPr="002F167A">
        <w:rPr>
          <w:b w:val="0"/>
        </w:rPr>
        <w:t>mployee(s) shall co-operate to ensure that these procedures are carried out expeditiously.</w:t>
      </w:r>
      <w:bookmarkEnd w:id="310"/>
    </w:p>
    <w:p w14:paraId="69B45A25" w14:textId="77777777" w:rsidR="008C06FD" w:rsidRPr="002F167A" w:rsidRDefault="008C06FD" w:rsidP="00A15213">
      <w:pPr>
        <w:pStyle w:val="Heading2"/>
        <w:keepNext w:val="0"/>
        <w:widowControl w:val="0"/>
        <w:ind w:left="576"/>
      </w:pPr>
      <w:bookmarkStart w:id="311" w:name="_Ref433368879"/>
      <w:r w:rsidRPr="002F167A">
        <w:rPr>
          <w:b w:val="0"/>
        </w:rPr>
        <w:t>Until the dispute / grievance is determined, work shall continue normally in accordance with the existing work practices before the subject matter of the dispute / grievance arose.</w:t>
      </w:r>
      <w:bookmarkEnd w:id="311"/>
    </w:p>
    <w:p w14:paraId="46F33793" w14:textId="77777777" w:rsidR="008C06FD" w:rsidRPr="002F167A" w:rsidRDefault="008C06FD" w:rsidP="00A15213">
      <w:pPr>
        <w:pStyle w:val="Heading2"/>
        <w:keepNext w:val="0"/>
        <w:widowControl w:val="0"/>
        <w:ind w:left="576"/>
      </w:pPr>
      <w:r w:rsidRPr="002F167A">
        <w:rPr>
          <w:b w:val="0"/>
        </w:rPr>
        <w:t>No party shall be prejudiced as to the final settlement by the continuance of work in accordance with this procedure.</w:t>
      </w:r>
    </w:p>
    <w:p w14:paraId="7BA7DF16" w14:textId="3632BD19" w:rsidR="00822B13" w:rsidRPr="002F167A" w:rsidRDefault="008C06FD" w:rsidP="00A15213">
      <w:pPr>
        <w:pStyle w:val="Heading2"/>
        <w:keepNext w:val="0"/>
        <w:widowControl w:val="0"/>
        <w:ind w:left="576"/>
      </w:pPr>
      <w:r w:rsidRPr="002F167A">
        <w:rPr>
          <w:b w:val="0"/>
        </w:rPr>
        <w:t>Resolution of occupational health and safety issues under this clause are subject to the relevant state occupational health and safety legislation and are not subject to clause</w:t>
      </w:r>
      <w:r w:rsidR="00F35F3C" w:rsidRPr="002F167A">
        <w:rPr>
          <w:b w:val="0"/>
        </w:rPr>
        <w:t xml:space="preserve"> </w:t>
      </w:r>
      <w:r w:rsidR="00714BF4" w:rsidRPr="002F167A">
        <w:rPr>
          <w:b w:val="0"/>
        </w:rPr>
        <w:fldChar w:fldCharType="begin"/>
      </w:r>
      <w:r w:rsidR="00F35F3C" w:rsidRPr="002F167A">
        <w:rPr>
          <w:b w:val="0"/>
        </w:rPr>
        <w:instrText xml:space="preserve"> REF _Ref433368879 \r \h </w:instrText>
      </w:r>
      <w:r w:rsidR="00EB1E61" w:rsidRPr="002F167A">
        <w:rPr>
          <w:b w:val="0"/>
        </w:rPr>
        <w:instrText xml:space="preserve"> \* MERGEFORMAT </w:instrText>
      </w:r>
      <w:r w:rsidR="00714BF4" w:rsidRPr="002F167A">
        <w:rPr>
          <w:b w:val="0"/>
        </w:rPr>
      </w:r>
      <w:r w:rsidR="00714BF4" w:rsidRPr="002F167A">
        <w:rPr>
          <w:b w:val="0"/>
        </w:rPr>
        <w:fldChar w:fldCharType="separate"/>
      </w:r>
      <w:r w:rsidR="00FA67FE">
        <w:rPr>
          <w:b w:val="0"/>
        </w:rPr>
        <w:t>66.7</w:t>
      </w:r>
      <w:r w:rsidR="00714BF4" w:rsidRPr="002F167A">
        <w:rPr>
          <w:b w:val="0"/>
        </w:rPr>
        <w:fldChar w:fldCharType="end"/>
      </w:r>
      <w:r w:rsidRPr="002F167A">
        <w:rPr>
          <w:b w:val="0"/>
        </w:rPr>
        <w:t>.</w:t>
      </w:r>
    </w:p>
    <w:p w14:paraId="72264347" w14:textId="77777777" w:rsidR="00B07733" w:rsidRPr="002F167A" w:rsidRDefault="00AB5E92" w:rsidP="00FF6FE9">
      <w:pPr>
        <w:pStyle w:val="Heading1"/>
        <w:widowControl w:val="0"/>
        <w:ind w:left="567" w:hanging="567"/>
      </w:pPr>
      <w:bookmarkStart w:id="312" w:name="_Toc433191663"/>
      <w:bookmarkStart w:id="313" w:name="_Toc433191730"/>
      <w:bookmarkStart w:id="314" w:name="_Toc433191798"/>
      <w:bookmarkStart w:id="315" w:name="_Toc433191864"/>
      <w:bookmarkStart w:id="316" w:name="_Toc433193045"/>
      <w:bookmarkStart w:id="317" w:name="_Toc433193185"/>
      <w:bookmarkStart w:id="318" w:name="_Toc433371586"/>
      <w:bookmarkStart w:id="319" w:name="_Toc433372719"/>
      <w:bookmarkStart w:id="320" w:name="_Toc433382022"/>
      <w:bookmarkStart w:id="321" w:name="_Toc433382676"/>
      <w:bookmarkStart w:id="322" w:name="_Ref433300086"/>
      <w:bookmarkStart w:id="323" w:name="_Toc163655731"/>
      <w:bookmarkStart w:id="324" w:name="_Toc170728843"/>
      <w:bookmarkEnd w:id="312"/>
      <w:bookmarkEnd w:id="313"/>
      <w:bookmarkEnd w:id="314"/>
      <w:bookmarkEnd w:id="315"/>
      <w:bookmarkEnd w:id="316"/>
      <w:bookmarkEnd w:id="317"/>
      <w:bookmarkEnd w:id="318"/>
      <w:bookmarkEnd w:id="319"/>
      <w:bookmarkEnd w:id="320"/>
      <w:bookmarkEnd w:id="321"/>
      <w:r w:rsidRPr="002F167A">
        <w:t>T</w:t>
      </w:r>
      <w:r w:rsidR="00B07733" w:rsidRPr="002F167A">
        <w:t>ermination</w:t>
      </w:r>
      <w:bookmarkEnd w:id="322"/>
      <w:r w:rsidR="00796B5E" w:rsidRPr="002F167A">
        <w:t xml:space="preserve"> of Employment</w:t>
      </w:r>
      <w:bookmarkEnd w:id="323"/>
      <w:bookmarkEnd w:id="324"/>
    </w:p>
    <w:p w14:paraId="40EFF766" w14:textId="4C4F2ADF" w:rsidR="00B07733" w:rsidRPr="002F167A" w:rsidRDefault="00B07733" w:rsidP="00A15213">
      <w:pPr>
        <w:pStyle w:val="Heading2"/>
        <w:keepNext w:val="0"/>
        <w:widowControl w:val="0"/>
        <w:ind w:left="576"/>
        <w:rPr>
          <w:b w:val="0"/>
        </w:rPr>
      </w:pPr>
      <w:bookmarkStart w:id="325" w:name="_Ref433192508"/>
      <w:r w:rsidRPr="002F167A">
        <w:rPr>
          <w:b w:val="0"/>
        </w:rPr>
        <w:t xml:space="preserve">Employment may be terminated by either </w:t>
      </w:r>
      <w:r w:rsidR="007D118C">
        <w:rPr>
          <w:b w:val="0"/>
        </w:rPr>
        <w:t>TZV</w:t>
      </w:r>
      <w:r w:rsidRPr="002F167A">
        <w:rPr>
          <w:b w:val="0"/>
        </w:rPr>
        <w:t xml:space="preserve"> or an </w:t>
      </w:r>
      <w:r w:rsidR="00CB4AEB" w:rsidRPr="002F167A">
        <w:rPr>
          <w:b w:val="0"/>
        </w:rPr>
        <w:t>E</w:t>
      </w:r>
      <w:r w:rsidRPr="002F167A">
        <w:rPr>
          <w:b w:val="0"/>
        </w:rPr>
        <w:t>mployee on the basis of the following notice, in writing, or payment in lieu of notice:</w:t>
      </w:r>
      <w:bookmarkEnd w:id="325"/>
    </w:p>
    <w:p w14:paraId="50F2E097" w14:textId="77777777" w:rsidR="00FF7DE4" w:rsidRPr="002F167A" w:rsidRDefault="00FF7DE4" w:rsidP="00FF6FE9">
      <w:pPr>
        <w:pStyle w:val="BodyIndent1"/>
        <w:spacing w:before="0"/>
      </w:pPr>
    </w:p>
    <w:tbl>
      <w:tblPr>
        <w:tblW w:w="0" w:type="auto"/>
        <w:tblInd w:w="675" w:type="dxa"/>
        <w:tblBorders>
          <w:top w:val="single" w:sz="4" w:space="0" w:color="7F7F7F"/>
          <w:bottom w:val="single" w:sz="4" w:space="0" w:color="7F7F7F"/>
        </w:tblBorders>
        <w:tblLayout w:type="fixed"/>
        <w:tblLook w:val="0000" w:firstRow="0" w:lastRow="0" w:firstColumn="0" w:lastColumn="0" w:noHBand="0" w:noVBand="0"/>
      </w:tblPr>
      <w:tblGrid>
        <w:gridCol w:w="4253"/>
        <w:gridCol w:w="2126"/>
        <w:gridCol w:w="2008"/>
      </w:tblGrid>
      <w:tr w:rsidR="00A65A85" w:rsidRPr="002F167A" w14:paraId="03A0E2F1" w14:textId="77777777" w:rsidTr="00FF6FE9">
        <w:tc>
          <w:tcPr>
            <w:tcW w:w="4253" w:type="dxa"/>
            <w:tcBorders>
              <w:top w:val="single" w:sz="4" w:space="0" w:color="7F7F7F"/>
              <w:left w:val="single" w:sz="4" w:space="0" w:color="7F7F7F"/>
              <w:bottom w:val="single" w:sz="4" w:space="0" w:color="7F7F7F"/>
              <w:right w:val="single" w:sz="4" w:space="0" w:color="7F7F7F"/>
            </w:tcBorders>
            <w:shd w:val="clear" w:color="auto" w:fill="D9D9D9"/>
          </w:tcPr>
          <w:p w14:paraId="109EE736" w14:textId="22B20A19" w:rsidR="00B07733" w:rsidRPr="002F167A" w:rsidRDefault="00B07733" w:rsidP="00F4655D">
            <w:pPr>
              <w:keepNext/>
              <w:widowControl w:val="0"/>
              <w:spacing w:before="120" w:after="120"/>
              <w:ind w:left="34" w:right="-11"/>
              <w:jc w:val="both"/>
              <w:rPr>
                <w:rFonts w:cs="Arial"/>
                <w:b/>
              </w:rPr>
            </w:pPr>
            <w:r w:rsidRPr="002F167A">
              <w:rPr>
                <w:rFonts w:cs="Arial"/>
                <w:b/>
              </w:rPr>
              <w:t xml:space="preserve">Employee’s period of continuous service with </w:t>
            </w:r>
            <w:r w:rsidR="007D118C">
              <w:rPr>
                <w:rFonts w:cs="Arial"/>
                <w:b/>
              </w:rPr>
              <w:t>TZV</w:t>
            </w:r>
          </w:p>
        </w:tc>
        <w:tc>
          <w:tcPr>
            <w:tcW w:w="2126" w:type="dxa"/>
            <w:tcBorders>
              <w:top w:val="single" w:sz="4" w:space="0" w:color="7F7F7F"/>
              <w:left w:val="single" w:sz="4" w:space="0" w:color="7F7F7F"/>
              <w:bottom w:val="single" w:sz="4" w:space="0" w:color="7F7F7F"/>
              <w:right w:val="single" w:sz="4" w:space="0" w:color="7F7F7F"/>
            </w:tcBorders>
            <w:shd w:val="clear" w:color="auto" w:fill="D9D9D9"/>
          </w:tcPr>
          <w:p w14:paraId="3B18BABD" w14:textId="08782980" w:rsidR="00B07733" w:rsidRPr="002F167A" w:rsidRDefault="00B07733" w:rsidP="00F4655D">
            <w:pPr>
              <w:keepNext/>
              <w:widowControl w:val="0"/>
              <w:spacing w:before="120" w:after="120"/>
              <w:ind w:left="117" w:right="-11"/>
              <w:jc w:val="both"/>
              <w:rPr>
                <w:rFonts w:cs="Arial"/>
                <w:b/>
              </w:rPr>
            </w:pPr>
            <w:r w:rsidRPr="002F167A">
              <w:rPr>
                <w:rFonts w:cs="Arial"/>
                <w:b/>
              </w:rPr>
              <w:t xml:space="preserve">Period of Notice by </w:t>
            </w:r>
            <w:r w:rsidR="007D118C">
              <w:rPr>
                <w:rFonts w:cs="Arial"/>
                <w:b/>
              </w:rPr>
              <w:t>TZV</w:t>
            </w:r>
          </w:p>
        </w:tc>
        <w:tc>
          <w:tcPr>
            <w:tcW w:w="2008" w:type="dxa"/>
            <w:tcBorders>
              <w:top w:val="single" w:sz="4" w:space="0" w:color="7F7F7F"/>
              <w:left w:val="single" w:sz="4" w:space="0" w:color="7F7F7F"/>
              <w:bottom w:val="single" w:sz="4" w:space="0" w:color="7F7F7F"/>
              <w:right w:val="single" w:sz="4" w:space="0" w:color="7F7F7F"/>
            </w:tcBorders>
            <w:shd w:val="clear" w:color="auto" w:fill="D9D9D9"/>
          </w:tcPr>
          <w:p w14:paraId="3EC0C05F" w14:textId="77777777" w:rsidR="00B07733" w:rsidRPr="002F167A" w:rsidRDefault="00B07733" w:rsidP="00F4655D">
            <w:pPr>
              <w:keepNext/>
              <w:widowControl w:val="0"/>
              <w:spacing w:before="120" w:after="120"/>
              <w:ind w:left="34" w:right="-11"/>
              <w:jc w:val="both"/>
              <w:rPr>
                <w:rFonts w:cs="Arial"/>
                <w:b/>
              </w:rPr>
            </w:pPr>
            <w:r w:rsidRPr="002F167A">
              <w:rPr>
                <w:rFonts w:cs="Arial"/>
                <w:b/>
              </w:rPr>
              <w:t>Period of Notice by the Employee</w:t>
            </w:r>
          </w:p>
        </w:tc>
      </w:tr>
      <w:tr w:rsidR="00A65A85" w:rsidRPr="002F167A" w14:paraId="0EAEDA2B" w14:textId="77777777" w:rsidTr="00FF6FE9">
        <w:tc>
          <w:tcPr>
            <w:tcW w:w="4253" w:type="dxa"/>
            <w:tcBorders>
              <w:left w:val="single" w:sz="4" w:space="0" w:color="7F7F7F"/>
              <w:right w:val="single" w:sz="4" w:space="0" w:color="7F7F7F"/>
            </w:tcBorders>
            <w:shd w:val="clear" w:color="auto" w:fill="auto"/>
          </w:tcPr>
          <w:p w14:paraId="4E2EF6A4" w14:textId="77777777" w:rsidR="00B07733" w:rsidRPr="002F167A" w:rsidRDefault="00B07733" w:rsidP="00F4655D">
            <w:pPr>
              <w:keepNext/>
              <w:widowControl w:val="0"/>
              <w:spacing w:before="120" w:after="120"/>
              <w:ind w:left="34" w:right="-11"/>
              <w:jc w:val="both"/>
              <w:rPr>
                <w:rFonts w:cs="Arial"/>
              </w:rPr>
            </w:pPr>
            <w:r w:rsidRPr="002F167A">
              <w:rPr>
                <w:rFonts w:cs="Arial"/>
              </w:rPr>
              <w:t>Up to 3 years</w:t>
            </w:r>
          </w:p>
        </w:tc>
        <w:tc>
          <w:tcPr>
            <w:tcW w:w="2126" w:type="dxa"/>
            <w:tcBorders>
              <w:left w:val="single" w:sz="4" w:space="0" w:color="7F7F7F"/>
              <w:right w:val="single" w:sz="4" w:space="0" w:color="7F7F7F"/>
            </w:tcBorders>
            <w:shd w:val="clear" w:color="auto" w:fill="auto"/>
            <w:vAlign w:val="center"/>
          </w:tcPr>
          <w:p w14:paraId="7AB8C92B" w14:textId="77777777" w:rsidR="00B07733" w:rsidRPr="002F167A" w:rsidRDefault="00B07733" w:rsidP="00F4655D">
            <w:pPr>
              <w:keepNext/>
              <w:widowControl w:val="0"/>
              <w:spacing w:after="120"/>
              <w:ind w:left="117" w:right="-11"/>
              <w:rPr>
                <w:rFonts w:cs="Arial"/>
              </w:rPr>
            </w:pPr>
            <w:r w:rsidRPr="002F167A">
              <w:rPr>
                <w:rFonts w:cs="Arial"/>
              </w:rPr>
              <w:t>At least 2 weeks</w:t>
            </w:r>
          </w:p>
        </w:tc>
        <w:tc>
          <w:tcPr>
            <w:tcW w:w="2008" w:type="dxa"/>
            <w:tcBorders>
              <w:left w:val="single" w:sz="4" w:space="0" w:color="7F7F7F"/>
              <w:right w:val="single" w:sz="4" w:space="0" w:color="7F7F7F"/>
            </w:tcBorders>
            <w:shd w:val="clear" w:color="auto" w:fill="auto"/>
            <w:vAlign w:val="center"/>
          </w:tcPr>
          <w:p w14:paraId="1E0A5D6D" w14:textId="77777777" w:rsidR="00B07733" w:rsidRPr="002F167A" w:rsidRDefault="00B07733" w:rsidP="00F4655D">
            <w:pPr>
              <w:keepNext/>
              <w:widowControl w:val="0"/>
              <w:spacing w:after="120"/>
              <w:ind w:right="-11"/>
              <w:rPr>
                <w:rFonts w:cs="Arial"/>
              </w:rPr>
            </w:pPr>
            <w:r w:rsidRPr="002F167A">
              <w:rPr>
                <w:rFonts w:cs="Arial"/>
              </w:rPr>
              <w:t>At least 2 weeks</w:t>
            </w:r>
          </w:p>
        </w:tc>
      </w:tr>
      <w:tr w:rsidR="00A65A85" w:rsidRPr="002F167A" w14:paraId="534E510F" w14:textId="77777777" w:rsidTr="00FF6FE9">
        <w:tc>
          <w:tcPr>
            <w:tcW w:w="4253" w:type="dxa"/>
            <w:tcBorders>
              <w:top w:val="single" w:sz="4" w:space="0" w:color="7F7F7F"/>
              <w:left w:val="single" w:sz="4" w:space="0" w:color="7F7F7F"/>
              <w:bottom w:val="single" w:sz="4" w:space="0" w:color="7F7F7F"/>
              <w:right w:val="single" w:sz="4" w:space="0" w:color="7F7F7F"/>
            </w:tcBorders>
            <w:shd w:val="clear" w:color="auto" w:fill="auto"/>
          </w:tcPr>
          <w:p w14:paraId="64F4669B" w14:textId="77777777" w:rsidR="00B63E1D" w:rsidRPr="002F167A" w:rsidRDefault="00B63E1D" w:rsidP="00F4655D">
            <w:pPr>
              <w:keepNext/>
              <w:widowControl w:val="0"/>
              <w:spacing w:before="120" w:after="120"/>
              <w:ind w:left="34" w:right="-11"/>
              <w:jc w:val="both"/>
              <w:rPr>
                <w:rFonts w:cs="Arial"/>
              </w:rPr>
            </w:pPr>
            <w:r w:rsidRPr="002F167A">
              <w:rPr>
                <w:rFonts w:cs="Arial"/>
              </w:rPr>
              <w:t>More than 3 years but not more than 5 years</w:t>
            </w:r>
          </w:p>
        </w:tc>
        <w:tc>
          <w:tcPr>
            <w:tcW w:w="2126" w:type="dxa"/>
            <w:tcBorders>
              <w:top w:val="single" w:sz="4" w:space="0" w:color="7F7F7F"/>
              <w:left w:val="single" w:sz="4" w:space="0" w:color="7F7F7F"/>
              <w:bottom w:val="single" w:sz="4" w:space="0" w:color="7F7F7F"/>
              <w:right w:val="single" w:sz="4" w:space="0" w:color="7F7F7F"/>
            </w:tcBorders>
            <w:shd w:val="clear" w:color="auto" w:fill="auto"/>
          </w:tcPr>
          <w:p w14:paraId="0F1130FD" w14:textId="77777777" w:rsidR="00B63E1D" w:rsidRPr="002F167A" w:rsidRDefault="00B63E1D" w:rsidP="00F4655D">
            <w:pPr>
              <w:keepNext/>
              <w:widowControl w:val="0"/>
              <w:spacing w:before="120" w:after="120"/>
              <w:ind w:left="117" w:right="-11"/>
              <w:jc w:val="both"/>
              <w:rPr>
                <w:rFonts w:cs="Arial"/>
              </w:rPr>
            </w:pPr>
            <w:r w:rsidRPr="002F167A">
              <w:rPr>
                <w:rFonts w:cs="Arial"/>
              </w:rPr>
              <w:t>At least 3 weeks</w:t>
            </w:r>
          </w:p>
        </w:tc>
        <w:tc>
          <w:tcPr>
            <w:tcW w:w="2008" w:type="dxa"/>
            <w:tcBorders>
              <w:top w:val="single" w:sz="4" w:space="0" w:color="7F7F7F"/>
              <w:left w:val="single" w:sz="4" w:space="0" w:color="7F7F7F"/>
              <w:bottom w:val="single" w:sz="4" w:space="0" w:color="7F7F7F"/>
              <w:right w:val="single" w:sz="4" w:space="0" w:color="7F7F7F"/>
            </w:tcBorders>
            <w:shd w:val="clear" w:color="auto" w:fill="auto"/>
          </w:tcPr>
          <w:p w14:paraId="219103DF" w14:textId="77777777" w:rsidR="00B63E1D" w:rsidRPr="002F167A" w:rsidRDefault="00B63E1D" w:rsidP="00F4655D">
            <w:pPr>
              <w:keepNext/>
              <w:widowControl w:val="0"/>
              <w:spacing w:before="120" w:after="120"/>
              <w:ind w:left="117" w:right="-11"/>
              <w:jc w:val="both"/>
              <w:rPr>
                <w:rFonts w:cs="Arial"/>
              </w:rPr>
            </w:pPr>
            <w:r w:rsidRPr="002F167A">
              <w:rPr>
                <w:rFonts w:cs="Arial"/>
              </w:rPr>
              <w:t>At least 2 weeks</w:t>
            </w:r>
          </w:p>
        </w:tc>
      </w:tr>
      <w:tr w:rsidR="00A65A85" w:rsidRPr="002F167A" w14:paraId="480BBC69" w14:textId="77777777" w:rsidTr="00FF6FE9">
        <w:tc>
          <w:tcPr>
            <w:tcW w:w="4253" w:type="dxa"/>
            <w:tcBorders>
              <w:left w:val="single" w:sz="4" w:space="0" w:color="7F7F7F"/>
              <w:right w:val="single" w:sz="4" w:space="0" w:color="7F7F7F"/>
            </w:tcBorders>
            <w:shd w:val="clear" w:color="auto" w:fill="auto"/>
          </w:tcPr>
          <w:p w14:paraId="7E889E7D" w14:textId="77777777" w:rsidR="00B63E1D" w:rsidRPr="002F167A" w:rsidRDefault="00B63E1D" w:rsidP="00F4655D">
            <w:pPr>
              <w:keepNext/>
              <w:widowControl w:val="0"/>
              <w:spacing w:before="120" w:after="120"/>
              <w:ind w:left="34" w:right="-11"/>
              <w:jc w:val="both"/>
              <w:rPr>
                <w:rFonts w:cs="Arial"/>
              </w:rPr>
            </w:pPr>
            <w:r w:rsidRPr="002F167A">
              <w:rPr>
                <w:rFonts w:cs="Arial"/>
              </w:rPr>
              <w:t>More than 5 years</w:t>
            </w:r>
          </w:p>
        </w:tc>
        <w:tc>
          <w:tcPr>
            <w:tcW w:w="2126" w:type="dxa"/>
            <w:tcBorders>
              <w:left w:val="single" w:sz="4" w:space="0" w:color="7F7F7F"/>
              <w:right w:val="single" w:sz="4" w:space="0" w:color="7F7F7F"/>
            </w:tcBorders>
            <w:shd w:val="clear" w:color="auto" w:fill="auto"/>
          </w:tcPr>
          <w:p w14:paraId="5A350CC8" w14:textId="77777777" w:rsidR="00B63E1D" w:rsidRPr="002F167A" w:rsidRDefault="00B63E1D" w:rsidP="00F4655D">
            <w:pPr>
              <w:keepNext/>
              <w:widowControl w:val="0"/>
              <w:spacing w:before="120" w:after="120"/>
              <w:ind w:left="117" w:right="-11"/>
              <w:jc w:val="both"/>
              <w:rPr>
                <w:rFonts w:cs="Arial"/>
              </w:rPr>
            </w:pPr>
            <w:r w:rsidRPr="002F167A">
              <w:rPr>
                <w:rFonts w:cs="Arial"/>
              </w:rPr>
              <w:t>At least 4 weeks</w:t>
            </w:r>
          </w:p>
        </w:tc>
        <w:tc>
          <w:tcPr>
            <w:tcW w:w="2008" w:type="dxa"/>
            <w:tcBorders>
              <w:left w:val="single" w:sz="4" w:space="0" w:color="7F7F7F"/>
              <w:right w:val="single" w:sz="4" w:space="0" w:color="7F7F7F"/>
            </w:tcBorders>
            <w:shd w:val="clear" w:color="auto" w:fill="auto"/>
          </w:tcPr>
          <w:p w14:paraId="403839BC" w14:textId="77777777" w:rsidR="00B63E1D" w:rsidRPr="002F167A" w:rsidRDefault="00B63E1D" w:rsidP="00F4655D">
            <w:pPr>
              <w:keepNext/>
              <w:widowControl w:val="0"/>
              <w:spacing w:before="120" w:after="120"/>
              <w:ind w:left="117" w:right="-11"/>
              <w:jc w:val="both"/>
              <w:rPr>
                <w:rFonts w:cs="Arial"/>
              </w:rPr>
            </w:pPr>
            <w:r w:rsidRPr="002F167A">
              <w:rPr>
                <w:rFonts w:cs="Arial"/>
              </w:rPr>
              <w:t>At least 2 weeks</w:t>
            </w:r>
          </w:p>
        </w:tc>
      </w:tr>
    </w:tbl>
    <w:p w14:paraId="0547DD31" w14:textId="2673A35B" w:rsidR="00B07733" w:rsidRPr="002F167A" w:rsidRDefault="00B07733" w:rsidP="00A15213">
      <w:pPr>
        <w:pStyle w:val="Heading2"/>
        <w:keepNext w:val="0"/>
        <w:ind w:left="567" w:hanging="567"/>
      </w:pPr>
      <w:r w:rsidRPr="002F167A">
        <w:rPr>
          <w:b w:val="0"/>
        </w:rPr>
        <w:t xml:space="preserve">The period of notice by </w:t>
      </w:r>
      <w:r w:rsidR="007D118C">
        <w:rPr>
          <w:b w:val="0"/>
        </w:rPr>
        <w:t>TZV</w:t>
      </w:r>
      <w:r w:rsidRPr="002F167A">
        <w:rPr>
          <w:b w:val="0"/>
        </w:rPr>
        <w:t xml:space="preserve"> is increased by one week if the </w:t>
      </w:r>
      <w:r w:rsidR="00CB4AEB" w:rsidRPr="002F167A">
        <w:rPr>
          <w:b w:val="0"/>
        </w:rPr>
        <w:t>E</w:t>
      </w:r>
      <w:r w:rsidRPr="002F167A">
        <w:rPr>
          <w:b w:val="0"/>
        </w:rPr>
        <w:t>mployee is over 45 years of age and has completed at least two years continuous service.</w:t>
      </w:r>
    </w:p>
    <w:p w14:paraId="30FD5A7F" w14:textId="0A1CCC7F" w:rsidR="00B07733" w:rsidRPr="002F167A" w:rsidRDefault="00B07733" w:rsidP="00A15213">
      <w:pPr>
        <w:pStyle w:val="Heading2"/>
        <w:ind w:left="567" w:hanging="567"/>
      </w:pPr>
      <w:r w:rsidRPr="002F167A">
        <w:rPr>
          <w:b w:val="0"/>
        </w:rPr>
        <w:lastRenderedPageBreak/>
        <w:t xml:space="preserve">At the date of separation, an </w:t>
      </w:r>
      <w:r w:rsidR="00CB4AEB" w:rsidRPr="002F167A">
        <w:rPr>
          <w:b w:val="0"/>
        </w:rPr>
        <w:t>E</w:t>
      </w:r>
      <w:r w:rsidRPr="002F167A">
        <w:rPr>
          <w:b w:val="0"/>
        </w:rPr>
        <w:t xml:space="preserve">mployee must return to </w:t>
      </w:r>
      <w:r w:rsidR="007D118C">
        <w:rPr>
          <w:b w:val="0"/>
        </w:rPr>
        <w:t>TZV</w:t>
      </w:r>
      <w:r w:rsidRPr="002F167A">
        <w:rPr>
          <w:b w:val="0"/>
        </w:rPr>
        <w:t>:</w:t>
      </w:r>
    </w:p>
    <w:p w14:paraId="02858EBC" w14:textId="12EA709B" w:rsidR="00B07733" w:rsidRPr="002F167A" w:rsidRDefault="00B07733" w:rsidP="00A15213">
      <w:pPr>
        <w:pStyle w:val="Heading3"/>
        <w:widowControl w:val="0"/>
        <w:ind w:left="1418" w:hanging="851"/>
      </w:pPr>
      <w:r w:rsidRPr="002F167A">
        <w:t xml:space="preserve">all confidential </w:t>
      </w:r>
      <w:r w:rsidR="007D118C">
        <w:t>TZV</w:t>
      </w:r>
      <w:r w:rsidRPr="002F167A">
        <w:t xml:space="preserve"> information;</w:t>
      </w:r>
    </w:p>
    <w:p w14:paraId="58C1788B" w14:textId="77777777" w:rsidR="00B07733" w:rsidRPr="002F167A" w:rsidRDefault="00B07733" w:rsidP="00A15213">
      <w:pPr>
        <w:pStyle w:val="Heading3"/>
        <w:widowControl w:val="0"/>
        <w:ind w:left="1418" w:hanging="851"/>
      </w:pPr>
      <w:r w:rsidRPr="002F167A">
        <w:t>those parts of all notes and other records based on or incorporating confidential information;</w:t>
      </w:r>
    </w:p>
    <w:p w14:paraId="113A59D2" w14:textId="4D839E88" w:rsidR="00B07733" w:rsidRPr="002F167A" w:rsidRDefault="00B07733" w:rsidP="00A15213">
      <w:pPr>
        <w:pStyle w:val="Heading3"/>
        <w:widowControl w:val="0"/>
        <w:ind w:left="1418" w:hanging="851"/>
      </w:pPr>
      <w:r w:rsidRPr="002F167A">
        <w:t xml:space="preserve">all </w:t>
      </w:r>
      <w:r w:rsidR="007D118C">
        <w:t>TZV</w:t>
      </w:r>
      <w:r w:rsidRPr="002F167A">
        <w:t xml:space="preserve">’s property in an </w:t>
      </w:r>
      <w:r w:rsidR="00CB4AEB" w:rsidRPr="002F167A">
        <w:t>E</w:t>
      </w:r>
      <w:r w:rsidRPr="002F167A">
        <w:t>mployee's possession or control, including uniform items and equipment.</w:t>
      </w:r>
    </w:p>
    <w:p w14:paraId="0694984C" w14:textId="5160231B" w:rsidR="00B07733" w:rsidRPr="002F167A" w:rsidRDefault="00B07733" w:rsidP="00A15213">
      <w:pPr>
        <w:pStyle w:val="Heading2"/>
        <w:ind w:left="567" w:hanging="567"/>
      </w:pPr>
      <w:r w:rsidRPr="002F167A">
        <w:rPr>
          <w:b w:val="0"/>
        </w:rPr>
        <w:t xml:space="preserve">The summary dismissal of any </w:t>
      </w:r>
      <w:r w:rsidR="00CB4AEB" w:rsidRPr="002F167A">
        <w:rPr>
          <w:b w:val="0"/>
        </w:rPr>
        <w:t>E</w:t>
      </w:r>
      <w:r w:rsidRPr="002F167A">
        <w:rPr>
          <w:b w:val="0"/>
        </w:rPr>
        <w:t xml:space="preserve">mployee shall be in accordance with </w:t>
      </w:r>
      <w:r w:rsidR="007D118C">
        <w:rPr>
          <w:b w:val="0"/>
        </w:rPr>
        <w:t>TZV</w:t>
      </w:r>
      <w:r w:rsidRPr="002F167A">
        <w:rPr>
          <w:b w:val="0"/>
        </w:rPr>
        <w:t>’s policies and procedures which shall be consistent with the provisions of the FW Act and FW Regulations.</w:t>
      </w:r>
    </w:p>
    <w:p w14:paraId="0DA34845" w14:textId="695B381E" w:rsidR="00B07733" w:rsidRPr="002F167A" w:rsidRDefault="00796B5E" w:rsidP="00A15213">
      <w:pPr>
        <w:pStyle w:val="Heading2"/>
        <w:keepNext w:val="0"/>
        <w:ind w:left="567" w:hanging="567"/>
      </w:pPr>
      <w:r w:rsidRPr="002F167A">
        <w:rPr>
          <w:b w:val="0"/>
        </w:rPr>
        <w:t>C</w:t>
      </w:r>
      <w:r w:rsidR="00B07733" w:rsidRPr="002F167A">
        <w:rPr>
          <w:b w:val="0"/>
        </w:rPr>
        <w:t xml:space="preserve">lause </w:t>
      </w:r>
      <w:r w:rsidRPr="002F167A">
        <w:rPr>
          <w:b w:val="0"/>
        </w:rPr>
        <w:fldChar w:fldCharType="begin"/>
      </w:r>
      <w:r w:rsidRPr="002F167A">
        <w:rPr>
          <w:b w:val="0"/>
        </w:rPr>
        <w:instrText xml:space="preserve"> REF _Ref433300086 \w \h </w:instrText>
      </w:r>
      <w:r w:rsidR="00FF6FE9" w:rsidRPr="002F167A">
        <w:rPr>
          <w:b w:val="0"/>
        </w:rPr>
        <w:instrText xml:space="preserve"> \* MERGEFORMAT </w:instrText>
      </w:r>
      <w:r w:rsidRPr="002F167A">
        <w:rPr>
          <w:b w:val="0"/>
        </w:rPr>
      </w:r>
      <w:r w:rsidRPr="002F167A">
        <w:rPr>
          <w:b w:val="0"/>
        </w:rPr>
        <w:fldChar w:fldCharType="separate"/>
      </w:r>
      <w:r w:rsidR="00FA67FE">
        <w:rPr>
          <w:b w:val="0"/>
        </w:rPr>
        <w:t>67</w:t>
      </w:r>
      <w:r w:rsidRPr="002F167A">
        <w:rPr>
          <w:b w:val="0"/>
        </w:rPr>
        <w:fldChar w:fldCharType="end"/>
      </w:r>
      <w:r w:rsidR="00B07733" w:rsidRPr="002F167A">
        <w:rPr>
          <w:b w:val="0"/>
        </w:rPr>
        <w:t xml:space="preserve"> does not apply to casual </w:t>
      </w:r>
      <w:r w:rsidR="00CB4AEB" w:rsidRPr="002F167A">
        <w:rPr>
          <w:b w:val="0"/>
        </w:rPr>
        <w:t>E</w:t>
      </w:r>
      <w:r w:rsidR="00B07733" w:rsidRPr="002F167A">
        <w:rPr>
          <w:b w:val="0"/>
        </w:rPr>
        <w:t>mployees.</w:t>
      </w:r>
    </w:p>
    <w:p w14:paraId="4C183C6F" w14:textId="77777777" w:rsidR="00B07733" w:rsidRPr="002F167A" w:rsidRDefault="00822B13" w:rsidP="00A15213">
      <w:pPr>
        <w:pStyle w:val="Heading1"/>
        <w:widowControl w:val="0"/>
        <w:ind w:left="709" w:hanging="709"/>
      </w:pPr>
      <w:bookmarkStart w:id="326" w:name="_Toc163655732"/>
      <w:bookmarkStart w:id="327" w:name="_Toc170728844"/>
      <w:r w:rsidRPr="002F167A">
        <w:t>Transmission of B</w:t>
      </w:r>
      <w:r w:rsidR="00B07733" w:rsidRPr="002F167A">
        <w:t>usiness</w:t>
      </w:r>
      <w:bookmarkEnd w:id="326"/>
      <w:bookmarkEnd w:id="327"/>
    </w:p>
    <w:p w14:paraId="58D33F19" w14:textId="6FA48670" w:rsidR="00B07733" w:rsidRPr="002F167A" w:rsidRDefault="00B07733" w:rsidP="00A15213">
      <w:pPr>
        <w:pStyle w:val="Heading2"/>
        <w:ind w:left="709" w:hanging="709"/>
      </w:pPr>
      <w:r w:rsidRPr="002F167A">
        <w:rPr>
          <w:b w:val="0"/>
        </w:rPr>
        <w:t xml:space="preserve">If, during or after this Agreement, the business (including a part of the business) is transmitted from </w:t>
      </w:r>
      <w:r w:rsidR="007D118C">
        <w:rPr>
          <w:b w:val="0"/>
        </w:rPr>
        <w:t>TZV</w:t>
      </w:r>
      <w:r w:rsidRPr="002F167A">
        <w:rPr>
          <w:b w:val="0"/>
        </w:rPr>
        <w:t xml:space="preserve"> (“</w:t>
      </w:r>
      <w:proofErr w:type="spellStart"/>
      <w:r w:rsidRPr="002F167A">
        <w:rPr>
          <w:b w:val="0"/>
        </w:rPr>
        <w:t>transmittor</w:t>
      </w:r>
      <w:proofErr w:type="spellEnd"/>
      <w:r w:rsidRPr="002F167A">
        <w:rPr>
          <w:b w:val="0"/>
        </w:rPr>
        <w:t>”) to another employer (“</w:t>
      </w:r>
      <w:proofErr w:type="spellStart"/>
      <w:r w:rsidRPr="002F167A">
        <w:rPr>
          <w:b w:val="0"/>
        </w:rPr>
        <w:t>transmittee</w:t>
      </w:r>
      <w:proofErr w:type="spellEnd"/>
      <w:r w:rsidRPr="002F167A">
        <w:rPr>
          <w:b w:val="0"/>
        </w:rPr>
        <w:t xml:space="preserve">”), (whether such transmission is immediate or not) and an </w:t>
      </w:r>
      <w:r w:rsidR="00CB4AEB" w:rsidRPr="002F167A">
        <w:rPr>
          <w:b w:val="0"/>
        </w:rPr>
        <w:t>E</w:t>
      </w:r>
      <w:r w:rsidRPr="002F167A">
        <w:rPr>
          <w:b w:val="0"/>
        </w:rPr>
        <w:t xml:space="preserve">mployee who at the time of such transmission is an </w:t>
      </w:r>
      <w:r w:rsidR="00CB4AEB" w:rsidRPr="002F167A">
        <w:rPr>
          <w:b w:val="0"/>
        </w:rPr>
        <w:t>E</w:t>
      </w:r>
      <w:r w:rsidRPr="002F167A">
        <w:rPr>
          <w:b w:val="0"/>
        </w:rPr>
        <w:t xml:space="preserve">mployee of the </w:t>
      </w:r>
      <w:proofErr w:type="spellStart"/>
      <w:r w:rsidRPr="002F167A">
        <w:rPr>
          <w:b w:val="0"/>
        </w:rPr>
        <w:t>transmittor</w:t>
      </w:r>
      <w:proofErr w:type="spellEnd"/>
      <w:r w:rsidRPr="002F167A">
        <w:rPr>
          <w:b w:val="0"/>
        </w:rPr>
        <w:t xml:space="preserve"> in that business, becomes an employee of the </w:t>
      </w:r>
      <w:proofErr w:type="spellStart"/>
      <w:r w:rsidRPr="002F167A">
        <w:rPr>
          <w:b w:val="0"/>
        </w:rPr>
        <w:t>transmittee</w:t>
      </w:r>
      <w:proofErr w:type="spellEnd"/>
      <w:r w:rsidRPr="002F167A">
        <w:rPr>
          <w:b w:val="0"/>
        </w:rPr>
        <w:t>:</w:t>
      </w:r>
    </w:p>
    <w:p w14:paraId="3B287494" w14:textId="77777777" w:rsidR="00B07733" w:rsidRPr="002F167A" w:rsidRDefault="00B07733" w:rsidP="00A15213">
      <w:pPr>
        <w:pStyle w:val="Heading3"/>
        <w:widowControl w:val="0"/>
        <w:ind w:left="1418" w:hanging="851"/>
      </w:pPr>
      <w:r w:rsidRPr="002F167A">
        <w:t xml:space="preserve">the continuity of service of the employment of the </w:t>
      </w:r>
      <w:r w:rsidR="00CB4AEB" w:rsidRPr="002F167A">
        <w:t>E</w:t>
      </w:r>
      <w:r w:rsidRPr="002F167A">
        <w:t>mployee will be deemed not to have been broken by reason of such transmission (for all purposes, including redundancy); and</w:t>
      </w:r>
    </w:p>
    <w:p w14:paraId="1A0D2B15" w14:textId="77777777" w:rsidR="00822B13" w:rsidRPr="002F167A" w:rsidRDefault="00B07733" w:rsidP="00A15213">
      <w:pPr>
        <w:pStyle w:val="Heading3"/>
        <w:widowControl w:val="0"/>
        <w:ind w:left="1418" w:hanging="851"/>
      </w:pPr>
      <w:r w:rsidRPr="002F167A">
        <w:t xml:space="preserve">the period of employment that the </w:t>
      </w:r>
      <w:r w:rsidR="00CB4AEB" w:rsidRPr="002F167A">
        <w:t>E</w:t>
      </w:r>
      <w:r w:rsidRPr="002F167A">
        <w:t xml:space="preserve">mployee has had with the </w:t>
      </w:r>
      <w:proofErr w:type="spellStart"/>
      <w:r w:rsidRPr="002F167A">
        <w:t>transmittor</w:t>
      </w:r>
      <w:proofErr w:type="spellEnd"/>
      <w:r w:rsidRPr="002F167A">
        <w:t xml:space="preserve">, or any prior </w:t>
      </w:r>
      <w:proofErr w:type="spellStart"/>
      <w:r w:rsidRPr="002F167A">
        <w:t>transmittor</w:t>
      </w:r>
      <w:proofErr w:type="spellEnd"/>
      <w:r w:rsidRPr="002F167A">
        <w:t xml:space="preserve"> will be deemed to be service of the </w:t>
      </w:r>
      <w:r w:rsidR="00CB4AEB" w:rsidRPr="002F167A">
        <w:t>E</w:t>
      </w:r>
      <w:r w:rsidRPr="002F167A">
        <w:t xml:space="preserve">mployee with the </w:t>
      </w:r>
      <w:proofErr w:type="spellStart"/>
      <w:r w:rsidRPr="002F167A">
        <w:t>transmittee</w:t>
      </w:r>
      <w:proofErr w:type="spellEnd"/>
      <w:r w:rsidRPr="002F167A">
        <w:t xml:space="preserve"> (for all purposes, including the calculation of redundancy payments).</w:t>
      </w:r>
    </w:p>
    <w:p w14:paraId="063A8BE4" w14:textId="77777777" w:rsidR="00B07733" w:rsidRPr="002F167A" w:rsidRDefault="00B07733" w:rsidP="00BB4D25">
      <w:pPr>
        <w:pStyle w:val="Heading1"/>
        <w:keepNext w:val="0"/>
        <w:widowControl w:val="0"/>
        <w:ind w:left="709" w:hanging="709"/>
      </w:pPr>
      <w:bookmarkStart w:id="328" w:name="_Toc433372737"/>
      <w:bookmarkStart w:id="329" w:name="_Toc163655733"/>
      <w:bookmarkStart w:id="330" w:name="_Toc170728845"/>
      <w:bookmarkEnd w:id="328"/>
      <w:r w:rsidRPr="002F167A">
        <w:t xml:space="preserve">Right of </w:t>
      </w:r>
      <w:r w:rsidR="00822B13" w:rsidRPr="002F167A">
        <w:t>E</w:t>
      </w:r>
      <w:r w:rsidRPr="002F167A">
        <w:t>ntry</w:t>
      </w:r>
      <w:bookmarkEnd w:id="329"/>
      <w:bookmarkEnd w:id="330"/>
    </w:p>
    <w:p w14:paraId="0F155357" w14:textId="77777777" w:rsidR="00B07733" w:rsidRPr="002F167A" w:rsidRDefault="00B07733" w:rsidP="00A15213">
      <w:pPr>
        <w:pStyle w:val="Heading2"/>
        <w:keepNext w:val="0"/>
        <w:ind w:left="709" w:hanging="709"/>
      </w:pPr>
      <w:bookmarkStart w:id="331" w:name="_Ref433192510"/>
      <w:r w:rsidRPr="002F167A">
        <w:rPr>
          <w:b w:val="0"/>
        </w:rPr>
        <w:t>For the purposes of ensuring compliance with this Agreement and the FW Act, an official of a Union who has been issued with an entry permit by the FWC pursuant to section 512 of the FW Act will be permitted access to the workplace provided he/she complies with the provisions set out in Part 3-4 of the FW Act.</w:t>
      </w:r>
      <w:bookmarkEnd w:id="331"/>
    </w:p>
    <w:p w14:paraId="402AFC35" w14:textId="77777777" w:rsidR="00B07733" w:rsidRPr="002F167A" w:rsidRDefault="00B07733" w:rsidP="00A15213">
      <w:pPr>
        <w:pStyle w:val="Heading2"/>
        <w:keepNext w:val="0"/>
        <w:ind w:left="709" w:hanging="709"/>
      </w:pPr>
      <w:bookmarkStart w:id="332" w:name="_Ref433192512"/>
      <w:r w:rsidRPr="002F167A">
        <w:rPr>
          <w:b w:val="0"/>
        </w:rPr>
        <w:t>A permit holder may only enter the workplace for the purposes permitted by and in compliance with the provisions of Part 3-4 of the FW Act.</w:t>
      </w:r>
      <w:bookmarkEnd w:id="332"/>
    </w:p>
    <w:p w14:paraId="4C1A61A8" w14:textId="16F4B5DB" w:rsidR="00B07733" w:rsidRPr="002F167A" w:rsidRDefault="00B07733" w:rsidP="00A15213">
      <w:pPr>
        <w:pStyle w:val="Heading2"/>
        <w:keepNext w:val="0"/>
        <w:ind w:left="709" w:hanging="709"/>
      </w:pPr>
      <w:r w:rsidRPr="002F167A">
        <w:rPr>
          <w:b w:val="0"/>
        </w:rPr>
        <w:t xml:space="preserve">Subject to clauses </w:t>
      </w:r>
      <w:r w:rsidR="00714BF4" w:rsidRPr="002F167A">
        <w:rPr>
          <w:b w:val="0"/>
        </w:rPr>
        <w:fldChar w:fldCharType="begin"/>
      </w:r>
      <w:r w:rsidR="0002042A" w:rsidRPr="002F167A">
        <w:rPr>
          <w:b w:val="0"/>
        </w:rPr>
        <w:instrText xml:space="preserve"> REF _Ref433192510 \w \h </w:instrText>
      </w:r>
      <w:r w:rsidR="00EB1E61" w:rsidRPr="002F167A">
        <w:rPr>
          <w:b w:val="0"/>
        </w:rPr>
        <w:instrText xml:space="preserve"> \* MERGEFORMAT </w:instrText>
      </w:r>
      <w:r w:rsidR="00714BF4" w:rsidRPr="002F167A">
        <w:rPr>
          <w:b w:val="0"/>
        </w:rPr>
      </w:r>
      <w:r w:rsidR="00714BF4" w:rsidRPr="002F167A">
        <w:rPr>
          <w:b w:val="0"/>
        </w:rPr>
        <w:fldChar w:fldCharType="separate"/>
      </w:r>
      <w:r w:rsidR="00FA67FE">
        <w:rPr>
          <w:b w:val="0"/>
        </w:rPr>
        <w:t>69.1</w:t>
      </w:r>
      <w:r w:rsidR="00714BF4" w:rsidRPr="002F167A">
        <w:rPr>
          <w:b w:val="0"/>
        </w:rPr>
        <w:fldChar w:fldCharType="end"/>
      </w:r>
      <w:r w:rsidRPr="002F167A">
        <w:rPr>
          <w:b w:val="0"/>
        </w:rPr>
        <w:t xml:space="preserve"> and </w:t>
      </w:r>
      <w:r w:rsidR="00714BF4" w:rsidRPr="002F167A">
        <w:rPr>
          <w:b w:val="0"/>
        </w:rPr>
        <w:fldChar w:fldCharType="begin"/>
      </w:r>
      <w:r w:rsidR="0002042A" w:rsidRPr="002F167A">
        <w:rPr>
          <w:b w:val="0"/>
        </w:rPr>
        <w:instrText xml:space="preserve"> REF _Ref433192512 \w \h </w:instrText>
      </w:r>
      <w:r w:rsidR="00EB1E61" w:rsidRPr="002F167A">
        <w:rPr>
          <w:b w:val="0"/>
        </w:rPr>
        <w:instrText xml:space="preserve"> \* MERGEFORMAT </w:instrText>
      </w:r>
      <w:r w:rsidR="00714BF4" w:rsidRPr="002F167A">
        <w:rPr>
          <w:b w:val="0"/>
        </w:rPr>
      </w:r>
      <w:r w:rsidR="00714BF4" w:rsidRPr="002F167A">
        <w:rPr>
          <w:b w:val="0"/>
        </w:rPr>
        <w:fldChar w:fldCharType="separate"/>
      </w:r>
      <w:r w:rsidR="00FA67FE">
        <w:rPr>
          <w:b w:val="0"/>
        </w:rPr>
        <w:t>69.2</w:t>
      </w:r>
      <w:r w:rsidR="00714BF4" w:rsidRPr="002F167A">
        <w:rPr>
          <w:b w:val="0"/>
        </w:rPr>
        <w:fldChar w:fldCharType="end"/>
      </w:r>
      <w:r w:rsidR="00796B5E" w:rsidRPr="002F167A">
        <w:rPr>
          <w:b w:val="0"/>
        </w:rPr>
        <w:t>,</w:t>
      </w:r>
      <w:r w:rsidRPr="002F167A">
        <w:rPr>
          <w:b w:val="0"/>
        </w:rPr>
        <w:t xml:space="preserve"> a permit holder may enter the premises and shall adhere to the principles that he/she must not intentionally hinder or obstruct any person, or otherwise act in an improper manner.</w:t>
      </w:r>
    </w:p>
    <w:p w14:paraId="2B215328" w14:textId="77777777" w:rsidR="0061066E" w:rsidRPr="002F167A" w:rsidRDefault="00727B2D" w:rsidP="00BB4D25">
      <w:pPr>
        <w:pStyle w:val="Heading1"/>
        <w:keepNext w:val="0"/>
        <w:widowControl w:val="0"/>
        <w:ind w:left="709" w:hanging="709"/>
      </w:pPr>
      <w:bookmarkStart w:id="333" w:name="_Toc163655734"/>
      <w:bookmarkStart w:id="334" w:name="_Toc170728846"/>
      <w:r w:rsidRPr="002F167A">
        <w:t>Inductions</w:t>
      </w:r>
      <w:bookmarkEnd w:id="333"/>
      <w:bookmarkEnd w:id="334"/>
    </w:p>
    <w:p w14:paraId="387FF94D" w14:textId="77777777" w:rsidR="00727B2D" w:rsidRPr="002F167A" w:rsidRDefault="00F51302" w:rsidP="00FF6FE9">
      <w:pPr>
        <w:pStyle w:val="BodyIndent1"/>
        <w:widowControl w:val="0"/>
        <w:ind w:left="709"/>
      </w:pPr>
      <w:r w:rsidRPr="002F167A">
        <w:t>Officials of the U</w:t>
      </w:r>
      <w:r w:rsidR="004A08C3" w:rsidRPr="002F167A">
        <w:t>nions that are parties to this A</w:t>
      </w:r>
      <w:r w:rsidR="00727B2D" w:rsidRPr="002F167A">
        <w:t>greement will be ab</w:t>
      </w:r>
      <w:r w:rsidR="004A08C3" w:rsidRPr="002F167A">
        <w:t>le to attend induction for new C</w:t>
      </w:r>
      <w:r w:rsidR="00727B2D" w:rsidRPr="002F167A">
        <w:t>all-takers in the relevant service for a thirty minute time period at a time to be mutually agreed between the parties.</w:t>
      </w:r>
    </w:p>
    <w:p w14:paraId="11D75EC5" w14:textId="77777777" w:rsidR="00B816B3" w:rsidRPr="002F167A" w:rsidRDefault="00822B13" w:rsidP="00B816B3">
      <w:pPr>
        <w:pStyle w:val="Heading1"/>
        <w:widowControl w:val="0"/>
        <w:ind w:left="851" w:hanging="851"/>
      </w:pPr>
      <w:bookmarkStart w:id="335" w:name="_Toc163655735"/>
      <w:bookmarkStart w:id="336" w:name="_Toc170728847"/>
      <w:bookmarkStart w:id="337" w:name="_Hlk171691606"/>
      <w:r w:rsidRPr="002F167A">
        <w:lastRenderedPageBreak/>
        <w:t>Employee R</w:t>
      </w:r>
      <w:r w:rsidR="00B07733" w:rsidRPr="002F167A">
        <w:t>epresentation</w:t>
      </w:r>
      <w:bookmarkEnd w:id="335"/>
      <w:bookmarkEnd w:id="336"/>
    </w:p>
    <w:p w14:paraId="4668FA69" w14:textId="77777777" w:rsidR="00080238" w:rsidRPr="002F167A" w:rsidRDefault="00080238" w:rsidP="001B7936">
      <w:pPr>
        <w:pStyle w:val="Heading2"/>
        <w:numPr>
          <w:ilvl w:val="1"/>
          <w:numId w:val="40"/>
        </w:numPr>
        <w:ind w:left="567"/>
        <w:rPr>
          <w:b w:val="0"/>
          <w:bCs/>
        </w:rPr>
      </w:pPr>
      <w:r w:rsidRPr="002F167A">
        <w:rPr>
          <w:rFonts w:eastAsia="Arial"/>
          <w:b w:val="0"/>
          <w:bCs/>
        </w:rPr>
        <w:t>A Workplace Delegate may represent the industrial interests of members, or persons eligible to be members of their Union (</w:t>
      </w:r>
      <w:r w:rsidRPr="002F167A">
        <w:rPr>
          <w:rFonts w:eastAsia="Arial"/>
        </w:rPr>
        <w:t>eligible Employees</w:t>
      </w:r>
      <w:r w:rsidRPr="002F167A">
        <w:rPr>
          <w:rFonts w:eastAsia="Arial"/>
          <w:b w:val="0"/>
          <w:bCs/>
        </w:rPr>
        <w:t>) who wish to be represented by the Workplace Delegate in matters including but not limited to:</w:t>
      </w:r>
    </w:p>
    <w:p w14:paraId="445B6D9A" w14:textId="77777777" w:rsidR="00080238" w:rsidRPr="002F167A" w:rsidRDefault="00080238"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consultation about major workplace change;</w:t>
      </w:r>
    </w:p>
    <w:p w14:paraId="02889686" w14:textId="77777777" w:rsidR="00080238" w:rsidRPr="002F167A" w:rsidRDefault="00080238"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consultation about changes to rosters or hours of work;</w:t>
      </w:r>
    </w:p>
    <w:p w14:paraId="4D034388" w14:textId="77777777" w:rsidR="00080238" w:rsidRPr="002F167A" w:rsidRDefault="00080238"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resolution of disputes;</w:t>
      </w:r>
    </w:p>
    <w:p w14:paraId="1142A2BC" w14:textId="77777777" w:rsidR="00080238" w:rsidRPr="002F167A" w:rsidRDefault="00080238"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 xml:space="preserve">disciplinary processes; or </w:t>
      </w:r>
    </w:p>
    <w:p w14:paraId="4469C71C" w14:textId="4B428C94" w:rsidR="00080238" w:rsidRPr="002F167A" w:rsidRDefault="00080238"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enterprise bargaining where the Workplace Delegate has been appointed as a bargaining representative under section 176 of the Act or is assisting the delegate’s organisation with enterprise bargaining.</w:t>
      </w:r>
    </w:p>
    <w:p w14:paraId="5317F703" w14:textId="110261D0" w:rsidR="00986E25" w:rsidRPr="002F167A" w:rsidRDefault="00986E25"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any process or procedure within an award, enterprise agreement or policy of the employer under which eligible Employees are entitled to be represented and which concerns their industrial interests.</w:t>
      </w:r>
    </w:p>
    <w:p w14:paraId="29085B95" w14:textId="768FFFD1" w:rsidR="00080238" w:rsidRPr="002F167A" w:rsidRDefault="00080238" w:rsidP="000A5F4A">
      <w:pPr>
        <w:pStyle w:val="Heading2"/>
        <w:numPr>
          <w:ilvl w:val="1"/>
          <w:numId w:val="29"/>
        </w:numPr>
        <w:tabs>
          <w:tab w:val="num" w:pos="360"/>
        </w:tabs>
        <w:ind w:left="567" w:hanging="567"/>
        <w:rPr>
          <w:rFonts w:eastAsia="Arial"/>
          <w:b w:val="0"/>
          <w:bCs/>
        </w:rPr>
      </w:pPr>
      <w:r w:rsidRPr="002F167A">
        <w:rPr>
          <w:rFonts w:eastAsia="Arial"/>
          <w:b w:val="0"/>
          <w:bCs/>
        </w:rPr>
        <w:t xml:space="preserve">The relevant Union may, in accordance with their Rules, appoint an Employee as a Workplace Delegate. </w:t>
      </w:r>
      <w:r w:rsidR="007D118C">
        <w:rPr>
          <w:rFonts w:eastAsia="Arial"/>
          <w:b w:val="0"/>
          <w:bCs/>
        </w:rPr>
        <w:t>TZV</w:t>
      </w:r>
      <w:r w:rsidRPr="002F167A">
        <w:rPr>
          <w:rFonts w:eastAsia="Arial"/>
          <w:b w:val="0"/>
          <w:bCs/>
        </w:rPr>
        <w:t xml:space="preserve"> must be notified of any appointed Workplace Delegate.  </w:t>
      </w:r>
    </w:p>
    <w:p w14:paraId="40AE37E0" w14:textId="77777777" w:rsidR="00080238" w:rsidRPr="002F167A" w:rsidRDefault="00080238" w:rsidP="00D1595A">
      <w:pPr>
        <w:pStyle w:val="Heading2"/>
        <w:numPr>
          <w:ilvl w:val="1"/>
          <w:numId w:val="29"/>
        </w:numPr>
        <w:tabs>
          <w:tab w:val="num" w:pos="360"/>
        </w:tabs>
        <w:ind w:left="567" w:hanging="567"/>
        <w:rPr>
          <w:rFonts w:eastAsia="Arial"/>
          <w:b w:val="0"/>
          <w:bCs/>
        </w:rPr>
      </w:pPr>
      <w:r w:rsidRPr="002F167A">
        <w:rPr>
          <w:rFonts w:eastAsia="Arial"/>
          <w:b w:val="0"/>
          <w:bCs/>
        </w:rPr>
        <w:t>A Workplace Delegate is entitled to reasonable communication with eligible Employees for the purpose of representing their industrial interests under this clause. This includes discussing membership of the Workplace Delegate’s organisation and representation with eligible Employees. For the purpose of representing those interests, the Workplace Delegate is entitled to reasonable communication with eligible Employees during working hours or work breaks, or before or after work.</w:t>
      </w:r>
    </w:p>
    <w:p w14:paraId="76A2508F" w14:textId="72D3A769" w:rsidR="00080238" w:rsidRPr="002F167A" w:rsidRDefault="00080238" w:rsidP="00D1595A">
      <w:pPr>
        <w:pStyle w:val="Heading2"/>
        <w:numPr>
          <w:ilvl w:val="1"/>
          <w:numId w:val="29"/>
        </w:numPr>
        <w:tabs>
          <w:tab w:val="num" w:pos="360"/>
        </w:tabs>
        <w:ind w:left="567" w:hanging="567"/>
        <w:rPr>
          <w:rFonts w:eastAsia="Arial"/>
          <w:b w:val="0"/>
          <w:bCs/>
        </w:rPr>
      </w:pPr>
      <w:r w:rsidRPr="002F167A">
        <w:rPr>
          <w:rFonts w:eastAsia="Arial"/>
          <w:b w:val="0"/>
          <w:bCs/>
        </w:rPr>
        <w:t>A Workplace Delegate appointed in accordance with this clause will be granted reasonable access to the workplace and paid time during normal working hours to attend related training (as provided for in clause 56) and exercise their functions, including advice, assistance, support, representation of Employees on local, industrial and employment issues, including disputes, grievances</w:t>
      </w:r>
      <w:r w:rsidR="003F129F" w:rsidRPr="002F167A">
        <w:rPr>
          <w:rFonts w:eastAsia="Arial"/>
          <w:b w:val="0"/>
          <w:bCs/>
        </w:rPr>
        <w:t>.</w:t>
      </w:r>
    </w:p>
    <w:p w14:paraId="4BF96307" w14:textId="134D195B" w:rsidR="00080238" w:rsidRPr="002F167A" w:rsidRDefault="00080238" w:rsidP="006E762A">
      <w:pPr>
        <w:pStyle w:val="Heading2"/>
        <w:numPr>
          <w:ilvl w:val="1"/>
          <w:numId w:val="29"/>
        </w:numPr>
        <w:tabs>
          <w:tab w:val="num" w:pos="360"/>
        </w:tabs>
        <w:ind w:left="567" w:hanging="567"/>
        <w:rPr>
          <w:rFonts w:eastAsia="Arial"/>
          <w:b w:val="0"/>
          <w:bCs/>
        </w:rPr>
      </w:pPr>
      <w:r w:rsidRPr="002F167A">
        <w:rPr>
          <w:rFonts w:eastAsia="Arial"/>
          <w:b w:val="0"/>
          <w:bCs/>
        </w:rPr>
        <w:t xml:space="preserve">A </w:t>
      </w:r>
      <w:r w:rsidR="00795631" w:rsidRPr="002F167A">
        <w:rPr>
          <w:rFonts w:eastAsia="Arial"/>
          <w:b w:val="0"/>
          <w:bCs/>
        </w:rPr>
        <w:t>W</w:t>
      </w:r>
      <w:r w:rsidR="00A71B50" w:rsidRPr="002F167A">
        <w:rPr>
          <w:rFonts w:eastAsia="Arial"/>
          <w:b w:val="0"/>
          <w:bCs/>
        </w:rPr>
        <w:t xml:space="preserve">orkplace </w:t>
      </w:r>
      <w:r w:rsidR="00795631" w:rsidRPr="002F167A">
        <w:rPr>
          <w:rFonts w:eastAsia="Arial"/>
          <w:b w:val="0"/>
          <w:bCs/>
        </w:rPr>
        <w:t>D</w:t>
      </w:r>
      <w:r w:rsidR="00A71B50" w:rsidRPr="002F167A">
        <w:rPr>
          <w:rFonts w:eastAsia="Arial"/>
          <w:b w:val="0"/>
          <w:bCs/>
        </w:rPr>
        <w:t>elegate’s entitlements under clause 71.1</w:t>
      </w:r>
      <w:r w:rsidR="00D1595A" w:rsidRPr="002F167A">
        <w:rPr>
          <w:rFonts w:eastAsia="Arial"/>
          <w:b w:val="0"/>
          <w:bCs/>
        </w:rPr>
        <w:t xml:space="preserve"> and 71.4</w:t>
      </w:r>
      <w:r w:rsidR="00A71B50" w:rsidRPr="002F167A">
        <w:rPr>
          <w:rFonts w:eastAsia="Arial"/>
          <w:b w:val="0"/>
          <w:bCs/>
        </w:rPr>
        <w:t xml:space="preserve"> are subject to the conditions that the </w:t>
      </w:r>
      <w:r w:rsidR="00795631" w:rsidRPr="002F167A">
        <w:rPr>
          <w:rFonts w:eastAsia="Arial"/>
          <w:b w:val="0"/>
          <w:bCs/>
        </w:rPr>
        <w:t>W</w:t>
      </w:r>
      <w:r w:rsidR="00A71B50" w:rsidRPr="002F167A">
        <w:rPr>
          <w:rFonts w:eastAsia="Arial"/>
          <w:b w:val="0"/>
          <w:bCs/>
        </w:rPr>
        <w:t xml:space="preserve">orkplace </w:t>
      </w:r>
      <w:r w:rsidR="00795631" w:rsidRPr="002F167A">
        <w:rPr>
          <w:rFonts w:eastAsia="Arial"/>
          <w:b w:val="0"/>
          <w:bCs/>
        </w:rPr>
        <w:t>D</w:t>
      </w:r>
      <w:r w:rsidR="00A71B50" w:rsidRPr="002F167A">
        <w:rPr>
          <w:rFonts w:eastAsia="Arial"/>
          <w:b w:val="0"/>
          <w:bCs/>
        </w:rPr>
        <w:t>elegate must, when exercising those entitlements</w:t>
      </w:r>
    </w:p>
    <w:p w14:paraId="6044AFE7" w14:textId="6C6C4071" w:rsidR="00795631" w:rsidRPr="002F167A" w:rsidRDefault="00A71B50"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comply with their duties and obligations as an employee</w:t>
      </w:r>
      <w:r w:rsidR="009957A8" w:rsidRPr="002F167A">
        <w:rPr>
          <w:rFonts w:eastAsiaTheme="minorHAnsi" w:cs="Arial"/>
          <w:color w:val="000000"/>
        </w:rPr>
        <w:t xml:space="preserve">, </w:t>
      </w:r>
    </w:p>
    <w:p w14:paraId="1177697B" w14:textId="3FA8E98D" w:rsidR="00A71B50" w:rsidRPr="002F167A" w:rsidRDefault="00A71B50"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comply with the reasonable policies and procedures of the employer, including reasonable codes of conduct and requirements in relation to occupational health and safety and acceptable use of ICT resources;</w:t>
      </w:r>
    </w:p>
    <w:p w14:paraId="2D1643B7" w14:textId="26CDCFD2" w:rsidR="00A71B50" w:rsidRPr="002F167A" w:rsidRDefault="00A71B50"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not hinder, obstruct or prevent the normal performance of work; and</w:t>
      </w:r>
    </w:p>
    <w:p w14:paraId="37829E59" w14:textId="721EEF8F" w:rsidR="00080238" w:rsidRPr="002F167A" w:rsidRDefault="00A71B50" w:rsidP="00763B27">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not hinder, obstruct or prevent eligible employees exercising their rights to freedom of association.</w:t>
      </w:r>
      <w:r w:rsidR="00080238" w:rsidRPr="002F167A">
        <w:rPr>
          <w:rFonts w:eastAsiaTheme="minorHAnsi" w:cs="Arial"/>
          <w:color w:val="000000"/>
        </w:rPr>
        <w:t>  </w:t>
      </w:r>
    </w:p>
    <w:p w14:paraId="27D93218" w14:textId="24F77E8A" w:rsidR="00472EC2" w:rsidRPr="002F167A" w:rsidRDefault="008E3FD9" w:rsidP="008E3FD9">
      <w:pPr>
        <w:pStyle w:val="level4"/>
        <w:shd w:val="clear" w:color="auto" w:fill="FFFFFF"/>
        <w:spacing w:before="0" w:beforeAutospacing="0" w:after="160" w:afterAutospacing="0"/>
        <w:ind w:left="567"/>
        <w:rPr>
          <w:rFonts w:ascii="Arial" w:hAnsi="Arial" w:cs="Arial"/>
          <w:i/>
          <w:iCs/>
          <w:color w:val="000000"/>
          <w:sz w:val="20"/>
          <w:szCs w:val="20"/>
        </w:rPr>
      </w:pPr>
      <w:r w:rsidRPr="002F167A">
        <w:rPr>
          <w:rFonts w:ascii="Arial" w:hAnsi="Arial" w:cs="Arial"/>
          <w:i/>
          <w:iCs/>
          <w:color w:val="000000"/>
          <w:sz w:val="20"/>
          <w:szCs w:val="20"/>
        </w:rPr>
        <w:t xml:space="preserve">Note that where a Workplace Delegate is </w:t>
      </w:r>
      <w:r w:rsidR="005F0E17" w:rsidRPr="002F167A">
        <w:rPr>
          <w:rFonts w:ascii="Arial" w:hAnsi="Arial" w:cs="Arial"/>
          <w:i/>
          <w:iCs/>
          <w:color w:val="000000"/>
          <w:sz w:val="20"/>
          <w:szCs w:val="20"/>
        </w:rPr>
        <w:t>requesting</w:t>
      </w:r>
      <w:r w:rsidRPr="002F167A">
        <w:rPr>
          <w:rFonts w:ascii="Arial" w:hAnsi="Arial" w:cs="Arial"/>
          <w:i/>
          <w:iCs/>
          <w:color w:val="000000"/>
          <w:sz w:val="20"/>
          <w:szCs w:val="20"/>
        </w:rPr>
        <w:t xml:space="preserve"> to be removed from shift to undertake their duties </w:t>
      </w:r>
      <w:r w:rsidR="00D1595A" w:rsidRPr="002F167A">
        <w:rPr>
          <w:rFonts w:ascii="Arial" w:hAnsi="Arial" w:cs="Arial"/>
          <w:i/>
          <w:iCs/>
          <w:color w:val="000000"/>
          <w:sz w:val="20"/>
          <w:szCs w:val="20"/>
        </w:rPr>
        <w:t xml:space="preserve">for the purpose of facilitating </w:t>
      </w:r>
      <w:r w:rsidRPr="002F167A">
        <w:rPr>
          <w:rFonts w:ascii="Arial" w:hAnsi="Arial" w:cs="Arial"/>
          <w:i/>
          <w:iCs/>
          <w:color w:val="000000"/>
          <w:sz w:val="20"/>
          <w:szCs w:val="20"/>
        </w:rPr>
        <w:t xml:space="preserve">such </w:t>
      </w:r>
      <w:r w:rsidR="00D1595A" w:rsidRPr="002F167A">
        <w:rPr>
          <w:rFonts w:ascii="Arial" w:hAnsi="Arial" w:cs="Arial"/>
          <w:i/>
          <w:iCs/>
          <w:color w:val="000000"/>
          <w:sz w:val="20"/>
          <w:szCs w:val="20"/>
        </w:rPr>
        <w:t xml:space="preserve">release arrangements, </w:t>
      </w:r>
      <w:r w:rsidRPr="002F167A">
        <w:rPr>
          <w:rFonts w:ascii="Arial" w:hAnsi="Arial" w:cs="Arial"/>
          <w:i/>
          <w:iCs/>
          <w:color w:val="000000"/>
          <w:sz w:val="20"/>
          <w:szCs w:val="20"/>
        </w:rPr>
        <w:t xml:space="preserve">they will </w:t>
      </w:r>
      <w:r w:rsidR="00472EC2" w:rsidRPr="002F167A">
        <w:rPr>
          <w:rFonts w:ascii="Arial" w:hAnsi="Arial" w:cs="Arial"/>
          <w:i/>
          <w:iCs/>
          <w:color w:val="000000"/>
          <w:sz w:val="20"/>
          <w:szCs w:val="20"/>
        </w:rPr>
        <w:t>engage with their Team Leader/Manager as soon as reasonably practical</w:t>
      </w:r>
      <w:r w:rsidR="00D1595A" w:rsidRPr="002F167A">
        <w:rPr>
          <w:rFonts w:ascii="Arial" w:hAnsi="Arial" w:cs="Arial"/>
          <w:i/>
          <w:iCs/>
          <w:color w:val="000000"/>
          <w:sz w:val="20"/>
          <w:szCs w:val="20"/>
        </w:rPr>
        <w:t xml:space="preserve"> </w:t>
      </w:r>
      <w:r w:rsidR="005F0E17" w:rsidRPr="002F167A">
        <w:rPr>
          <w:rFonts w:ascii="Arial" w:hAnsi="Arial" w:cs="Arial"/>
          <w:i/>
          <w:iCs/>
          <w:color w:val="000000"/>
          <w:sz w:val="20"/>
          <w:szCs w:val="20"/>
        </w:rPr>
        <w:t xml:space="preserve">and provide </w:t>
      </w:r>
      <w:r w:rsidR="00472EC2" w:rsidRPr="002F167A">
        <w:rPr>
          <w:rFonts w:ascii="Arial" w:hAnsi="Arial" w:cs="Arial"/>
          <w:i/>
          <w:iCs/>
          <w:color w:val="000000"/>
          <w:sz w:val="20"/>
          <w:szCs w:val="20"/>
        </w:rPr>
        <w:t>the general purpose</w:t>
      </w:r>
      <w:r w:rsidR="005F0E17" w:rsidRPr="002F167A">
        <w:rPr>
          <w:rFonts w:ascii="Arial" w:hAnsi="Arial" w:cs="Arial"/>
          <w:i/>
          <w:iCs/>
          <w:color w:val="000000"/>
          <w:sz w:val="20"/>
          <w:szCs w:val="20"/>
        </w:rPr>
        <w:t xml:space="preserve"> of the request and</w:t>
      </w:r>
      <w:r w:rsidR="00472EC2" w:rsidRPr="002F167A">
        <w:rPr>
          <w:rFonts w:ascii="Arial" w:hAnsi="Arial" w:cs="Arial"/>
          <w:i/>
          <w:iCs/>
          <w:color w:val="000000"/>
          <w:sz w:val="20"/>
          <w:szCs w:val="20"/>
        </w:rPr>
        <w:t xml:space="preserve"> estimated duration</w:t>
      </w:r>
      <w:r w:rsidR="005F0E17" w:rsidRPr="002F167A">
        <w:rPr>
          <w:rFonts w:ascii="Arial" w:hAnsi="Arial" w:cs="Arial"/>
          <w:i/>
          <w:iCs/>
          <w:color w:val="000000"/>
          <w:sz w:val="20"/>
          <w:szCs w:val="20"/>
        </w:rPr>
        <w:t xml:space="preserve"> of the absence</w:t>
      </w:r>
      <w:r w:rsidR="00A5322A" w:rsidRPr="002F167A">
        <w:rPr>
          <w:rFonts w:ascii="Arial" w:hAnsi="Arial" w:cs="Arial"/>
          <w:i/>
          <w:iCs/>
          <w:color w:val="000000"/>
          <w:sz w:val="20"/>
          <w:szCs w:val="20"/>
        </w:rPr>
        <w:t>. This Workplace Delegate</w:t>
      </w:r>
      <w:r w:rsidR="005F0E17" w:rsidRPr="002F167A">
        <w:rPr>
          <w:rFonts w:ascii="Arial" w:hAnsi="Arial" w:cs="Arial"/>
          <w:i/>
          <w:iCs/>
          <w:color w:val="000000"/>
          <w:sz w:val="20"/>
          <w:szCs w:val="20"/>
        </w:rPr>
        <w:t xml:space="preserve"> </w:t>
      </w:r>
      <w:r w:rsidR="00A5322A" w:rsidRPr="002F167A">
        <w:rPr>
          <w:rFonts w:ascii="Arial" w:hAnsi="Arial" w:cs="Arial"/>
          <w:i/>
          <w:iCs/>
          <w:color w:val="000000"/>
          <w:sz w:val="20"/>
          <w:szCs w:val="20"/>
        </w:rPr>
        <w:t>w</w:t>
      </w:r>
      <w:r w:rsidR="005F0E17" w:rsidRPr="002F167A">
        <w:rPr>
          <w:rFonts w:ascii="Arial" w:hAnsi="Arial" w:cs="Arial"/>
          <w:i/>
          <w:iCs/>
          <w:color w:val="000000"/>
          <w:sz w:val="20"/>
          <w:szCs w:val="20"/>
        </w:rPr>
        <w:t xml:space="preserve">ill </w:t>
      </w:r>
      <w:r w:rsidR="00A5322A" w:rsidRPr="002F167A">
        <w:rPr>
          <w:rFonts w:ascii="Arial" w:hAnsi="Arial" w:cs="Arial"/>
          <w:i/>
          <w:iCs/>
          <w:color w:val="000000"/>
          <w:sz w:val="20"/>
          <w:szCs w:val="20"/>
        </w:rPr>
        <w:t xml:space="preserve">further </w:t>
      </w:r>
      <w:r w:rsidR="005F0E17" w:rsidRPr="002F167A">
        <w:rPr>
          <w:rFonts w:ascii="Arial" w:hAnsi="Arial" w:cs="Arial"/>
          <w:i/>
          <w:iCs/>
          <w:color w:val="000000"/>
          <w:sz w:val="20"/>
          <w:szCs w:val="20"/>
        </w:rPr>
        <w:t xml:space="preserve">inform the Team Leader/Manager </w:t>
      </w:r>
      <w:r w:rsidR="00A5322A" w:rsidRPr="002F167A">
        <w:rPr>
          <w:rFonts w:ascii="Arial" w:hAnsi="Arial" w:cs="Arial"/>
          <w:i/>
          <w:iCs/>
          <w:color w:val="000000"/>
          <w:sz w:val="20"/>
          <w:szCs w:val="20"/>
        </w:rPr>
        <w:t>of</w:t>
      </w:r>
      <w:r w:rsidR="005F0E17" w:rsidRPr="002F167A">
        <w:rPr>
          <w:rFonts w:ascii="Arial" w:hAnsi="Arial" w:cs="Arial"/>
          <w:i/>
          <w:iCs/>
          <w:color w:val="000000"/>
          <w:sz w:val="20"/>
          <w:szCs w:val="20"/>
        </w:rPr>
        <w:t xml:space="preserve"> the conclusion of these duties and </w:t>
      </w:r>
      <w:r w:rsidR="00A5322A" w:rsidRPr="002F167A">
        <w:rPr>
          <w:rFonts w:ascii="Arial" w:hAnsi="Arial" w:cs="Arial"/>
          <w:i/>
          <w:iCs/>
          <w:color w:val="000000"/>
          <w:sz w:val="20"/>
          <w:szCs w:val="20"/>
        </w:rPr>
        <w:t xml:space="preserve">their </w:t>
      </w:r>
      <w:r w:rsidR="005F0E17" w:rsidRPr="002F167A">
        <w:rPr>
          <w:rFonts w:ascii="Arial" w:hAnsi="Arial" w:cs="Arial"/>
          <w:i/>
          <w:iCs/>
          <w:color w:val="000000"/>
          <w:sz w:val="20"/>
          <w:szCs w:val="20"/>
        </w:rPr>
        <w:t xml:space="preserve">return to shift.  </w:t>
      </w:r>
      <w:r w:rsidR="00D1595A" w:rsidRPr="002F167A">
        <w:rPr>
          <w:rFonts w:ascii="Arial" w:hAnsi="Arial" w:cs="Arial"/>
          <w:i/>
          <w:iCs/>
          <w:color w:val="000000"/>
          <w:sz w:val="20"/>
          <w:szCs w:val="20"/>
        </w:rPr>
        <w:t xml:space="preserve"> </w:t>
      </w:r>
    </w:p>
    <w:p w14:paraId="38898B9F" w14:textId="6F48F578" w:rsidR="00A71B50" w:rsidRPr="002F167A" w:rsidRDefault="00A71B50" w:rsidP="001B7936">
      <w:pPr>
        <w:pStyle w:val="Heading2"/>
        <w:numPr>
          <w:ilvl w:val="1"/>
          <w:numId w:val="40"/>
        </w:numPr>
        <w:ind w:left="567"/>
        <w:rPr>
          <w:rFonts w:eastAsia="Arial"/>
          <w:b w:val="0"/>
        </w:rPr>
      </w:pPr>
      <w:r w:rsidRPr="002F167A">
        <w:rPr>
          <w:rFonts w:eastAsia="Arial"/>
          <w:b w:val="0"/>
        </w:rPr>
        <w:t>The employer must not:</w:t>
      </w:r>
    </w:p>
    <w:p w14:paraId="5E74566C" w14:textId="3DF49F0B" w:rsidR="00A71B50" w:rsidRPr="002F167A" w:rsidRDefault="00A71B50"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 xml:space="preserve">unreasonably </w:t>
      </w:r>
      <w:r w:rsidR="00986E25" w:rsidRPr="002F167A">
        <w:rPr>
          <w:rFonts w:eastAsiaTheme="minorHAnsi" w:cs="Arial"/>
          <w:color w:val="000000"/>
        </w:rPr>
        <w:t xml:space="preserve">fail or </w:t>
      </w:r>
      <w:r w:rsidRPr="002F167A">
        <w:rPr>
          <w:rFonts w:eastAsiaTheme="minorHAnsi" w:cs="Arial"/>
          <w:color w:val="000000"/>
        </w:rPr>
        <w:t xml:space="preserve">refuse </w:t>
      </w:r>
      <w:r w:rsidR="00986E25" w:rsidRPr="002F167A">
        <w:rPr>
          <w:rFonts w:eastAsiaTheme="minorHAnsi" w:cs="Arial"/>
          <w:color w:val="000000"/>
        </w:rPr>
        <w:t xml:space="preserve">to deal with </w:t>
      </w:r>
      <w:r w:rsidR="00795631" w:rsidRPr="002F167A">
        <w:rPr>
          <w:rFonts w:eastAsiaTheme="minorHAnsi" w:cs="Arial"/>
          <w:color w:val="000000"/>
        </w:rPr>
        <w:t>a Workplace Delegate request</w:t>
      </w:r>
      <w:r w:rsidRPr="002F167A">
        <w:rPr>
          <w:rFonts w:eastAsiaTheme="minorHAnsi" w:cs="Arial"/>
          <w:color w:val="000000"/>
        </w:rPr>
        <w:t>; or</w:t>
      </w:r>
    </w:p>
    <w:p w14:paraId="30244DE5" w14:textId="17F2F9FE" w:rsidR="00A71B50" w:rsidRPr="002F167A" w:rsidRDefault="00A71B50"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 xml:space="preserve">knowingly or recklessly make a false or misleading representation to a </w:t>
      </w:r>
      <w:r w:rsidR="009957A8" w:rsidRPr="002F167A">
        <w:rPr>
          <w:rFonts w:eastAsiaTheme="minorHAnsi" w:cs="Arial"/>
          <w:color w:val="000000"/>
        </w:rPr>
        <w:t>W</w:t>
      </w:r>
      <w:r w:rsidRPr="002F167A">
        <w:rPr>
          <w:rFonts w:eastAsiaTheme="minorHAnsi" w:cs="Arial"/>
          <w:color w:val="000000"/>
        </w:rPr>
        <w:t xml:space="preserve">orkplace </w:t>
      </w:r>
      <w:r w:rsidR="009957A8" w:rsidRPr="002F167A">
        <w:rPr>
          <w:rFonts w:eastAsiaTheme="minorHAnsi" w:cs="Arial"/>
          <w:color w:val="000000"/>
        </w:rPr>
        <w:t>D</w:t>
      </w:r>
      <w:r w:rsidRPr="002F167A">
        <w:rPr>
          <w:rFonts w:eastAsiaTheme="minorHAnsi" w:cs="Arial"/>
          <w:color w:val="000000"/>
        </w:rPr>
        <w:t>elegate; or</w:t>
      </w:r>
    </w:p>
    <w:p w14:paraId="7BCD09CD" w14:textId="1671D90E" w:rsidR="00A71B50" w:rsidRPr="002F167A" w:rsidRDefault="00A71B50"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 xml:space="preserve">unreasonably hinder, obstruct or prevent the exercise of the rights of a </w:t>
      </w:r>
      <w:r w:rsidR="009957A8" w:rsidRPr="002F167A">
        <w:rPr>
          <w:rFonts w:eastAsiaTheme="minorHAnsi" w:cs="Arial"/>
          <w:color w:val="000000"/>
        </w:rPr>
        <w:t>W</w:t>
      </w:r>
      <w:r w:rsidRPr="002F167A">
        <w:rPr>
          <w:rFonts w:eastAsiaTheme="minorHAnsi" w:cs="Arial"/>
          <w:color w:val="000000"/>
        </w:rPr>
        <w:t xml:space="preserve">orkplace </w:t>
      </w:r>
      <w:r w:rsidR="009957A8" w:rsidRPr="002F167A">
        <w:rPr>
          <w:rFonts w:eastAsiaTheme="minorHAnsi" w:cs="Arial"/>
          <w:color w:val="000000"/>
        </w:rPr>
        <w:t>D</w:t>
      </w:r>
      <w:r w:rsidRPr="002F167A">
        <w:rPr>
          <w:rFonts w:eastAsiaTheme="minorHAnsi" w:cs="Arial"/>
          <w:color w:val="000000"/>
        </w:rPr>
        <w:t>elegate clause </w:t>
      </w:r>
      <w:r w:rsidR="009957A8" w:rsidRPr="002F167A">
        <w:rPr>
          <w:rFonts w:eastAsiaTheme="minorHAnsi" w:cs="Arial"/>
          <w:color w:val="000000"/>
        </w:rPr>
        <w:t>71.1</w:t>
      </w:r>
      <w:r w:rsidR="000932A5" w:rsidRPr="002F167A">
        <w:rPr>
          <w:rFonts w:eastAsiaTheme="minorHAnsi" w:cs="Arial"/>
          <w:color w:val="000000"/>
        </w:rPr>
        <w:t xml:space="preserve"> or 71.4</w:t>
      </w:r>
      <w:r w:rsidR="00986E25" w:rsidRPr="002F167A">
        <w:rPr>
          <w:rFonts w:eastAsiaTheme="minorHAnsi" w:cs="Arial"/>
          <w:color w:val="000000"/>
        </w:rPr>
        <w:t xml:space="preserve"> or the Act</w:t>
      </w:r>
      <w:r w:rsidRPr="002F167A">
        <w:rPr>
          <w:rFonts w:eastAsiaTheme="minorHAnsi" w:cs="Arial"/>
          <w:color w:val="000000"/>
        </w:rPr>
        <w:t>.</w:t>
      </w:r>
    </w:p>
    <w:p w14:paraId="24A5BD10" w14:textId="77777777" w:rsidR="00080238" w:rsidRPr="002F167A" w:rsidRDefault="00080238" w:rsidP="001B7936">
      <w:pPr>
        <w:pStyle w:val="Heading2"/>
        <w:numPr>
          <w:ilvl w:val="1"/>
          <w:numId w:val="40"/>
        </w:numPr>
        <w:ind w:left="567"/>
        <w:rPr>
          <w:rFonts w:eastAsia="Arial"/>
          <w:b w:val="0"/>
          <w:bCs/>
        </w:rPr>
      </w:pPr>
      <w:r w:rsidRPr="002F167A">
        <w:rPr>
          <w:rFonts w:eastAsia="Arial"/>
          <w:b w:val="0"/>
          <w:bCs/>
        </w:rPr>
        <w:lastRenderedPageBreak/>
        <w:t>The Employer must provide a Workplace Delegate with reasonable access to or use of the following workplace facilities:</w:t>
      </w:r>
    </w:p>
    <w:p w14:paraId="561EFE15" w14:textId="5717A418" w:rsidR="00080238" w:rsidRPr="002F167A" w:rsidRDefault="0008023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a room or area to hold discussions that is fit for purpose, private and</w:t>
      </w:r>
      <w:r w:rsidR="000A5F4A" w:rsidRPr="002F167A">
        <w:rPr>
          <w:rFonts w:eastAsiaTheme="minorHAnsi" w:cs="Arial"/>
          <w:color w:val="000000"/>
        </w:rPr>
        <w:t xml:space="preserve"> </w:t>
      </w:r>
      <w:r w:rsidRPr="002F167A">
        <w:rPr>
          <w:rFonts w:eastAsiaTheme="minorHAnsi" w:cs="Arial"/>
          <w:color w:val="000000"/>
        </w:rPr>
        <w:t>accessible by the Workplace Delegate and eligible Employees;</w:t>
      </w:r>
    </w:p>
    <w:p w14:paraId="55A33039" w14:textId="60C393BE" w:rsidR="00080238" w:rsidRPr="002F167A" w:rsidRDefault="0008023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a physical or electronic noticeboard;</w:t>
      </w:r>
      <w:r w:rsidR="000A5F4A" w:rsidRPr="002F167A">
        <w:rPr>
          <w:rFonts w:eastAsiaTheme="minorHAnsi" w:cs="Arial"/>
          <w:color w:val="000000"/>
        </w:rPr>
        <w:t xml:space="preserve"> </w:t>
      </w:r>
      <w:r w:rsidRPr="002F167A">
        <w:rPr>
          <w:rFonts w:eastAsiaTheme="minorHAnsi" w:cs="Arial"/>
          <w:color w:val="000000"/>
        </w:rPr>
        <w:t>electronic means of communication ordinarily used in the workplace by</w:t>
      </w:r>
      <w:r w:rsidR="00D1595A" w:rsidRPr="002F167A">
        <w:rPr>
          <w:rFonts w:eastAsiaTheme="minorHAnsi" w:cs="Arial"/>
          <w:color w:val="000000"/>
        </w:rPr>
        <w:t xml:space="preserve"> </w:t>
      </w:r>
      <w:r w:rsidRPr="002F167A">
        <w:rPr>
          <w:rFonts w:eastAsiaTheme="minorHAnsi" w:cs="Arial"/>
          <w:color w:val="000000"/>
        </w:rPr>
        <w:t>the Employer to communicate with eligible Employees and by eligible</w:t>
      </w:r>
    </w:p>
    <w:p w14:paraId="707DF151" w14:textId="77777777" w:rsidR="00080238" w:rsidRPr="002F167A" w:rsidRDefault="0008023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Employees to communicate with each other, including access to Wi-Fi;</w:t>
      </w:r>
    </w:p>
    <w:p w14:paraId="2A9F9EDF" w14:textId="77777777" w:rsidR="00080238" w:rsidRPr="002F167A" w:rsidRDefault="0008023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a lockable filing cabinet or other secure document storage area; and</w:t>
      </w:r>
    </w:p>
    <w:p w14:paraId="489EA0F6" w14:textId="77777777" w:rsidR="00080238" w:rsidRPr="002F167A" w:rsidRDefault="0008023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office facilities and equipment including printers, scanners and photocopiers.</w:t>
      </w:r>
    </w:p>
    <w:p w14:paraId="0891CFF1" w14:textId="73769863" w:rsidR="00080238" w:rsidRPr="002F167A" w:rsidRDefault="00080238" w:rsidP="006E762A">
      <w:pPr>
        <w:pStyle w:val="Heading2"/>
        <w:numPr>
          <w:ilvl w:val="1"/>
          <w:numId w:val="40"/>
        </w:numPr>
        <w:ind w:left="567"/>
        <w:rPr>
          <w:rFonts w:eastAsia="Arial"/>
          <w:b w:val="0"/>
          <w:bCs/>
        </w:rPr>
      </w:pPr>
      <w:r w:rsidRPr="002F167A">
        <w:rPr>
          <w:rFonts w:eastAsia="Arial"/>
          <w:b w:val="0"/>
          <w:bCs/>
        </w:rPr>
        <w:t>The Employer is not required to provide access to or use of a workplace facility under clause 71.</w:t>
      </w:r>
      <w:r w:rsidR="006E762A" w:rsidRPr="002F167A">
        <w:rPr>
          <w:rFonts w:eastAsia="Arial"/>
          <w:b w:val="0"/>
          <w:bCs/>
        </w:rPr>
        <w:t>7</w:t>
      </w:r>
      <w:r w:rsidRPr="002F167A">
        <w:rPr>
          <w:rFonts w:eastAsia="Arial"/>
          <w:b w:val="0"/>
          <w:bCs/>
        </w:rPr>
        <w:t xml:space="preserve"> if:</w:t>
      </w:r>
    </w:p>
    <w:p w14:paraId="5CE30A78" w14:textId="77777777" w:rsidR="00080238" w:rsidRPr="002F167A" w:rsidRDefault="00080238" w:rsidP="00D14209">
      <w:pPr>
        <w:pStyle w:val="Heading4"/>
        <w:numPr>
          <w:ilvl w:val="3"/>
          <w:numId w:val="41"/>
        </w:numPr>
        <w:shd w:val="clear" w:color="auto" w:fill="FFFFFF"/>
        <w:spacing w:before="0" w:after="160"/>
        <w:rPr>
          <w:rFonts w:eastAsiaTheme="minorHAnsi" w:cs="Arial"/>
          <w:color w:val="000000"/>
        </w:rPr>
      </w:pPr>
      <w:r w:rsidRPr="002F167A">
        <w:rPr>
          <w:rFonts w:eastAsiaTheme="minorHAnsi" w:cs="Arial"/>
          <w:color w:val="000000"/>
        </w:rPr>
        <w:t>the workplace does not have the facility;</w:t>
      </w:r>
    </w:p>
    <w:p w14:paraId="0D158719" w14:textId="77777777" w:rsidR="00080238" w:rsidRPr="002F167A" w:rsidRDefault="0008023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due to operational requirements, it is impractical to provide access to or use of the facility at the time or in the manner it is sought; or</w:t>
      </w:r>
    </w:p>
    <w:p w14:paraId="4329B92D" w14:textId="5D7D3E36" w:rsidR="00080238" w:rsidRPr="002F167A" w:rsidRDefault="0008023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the employer does not have access to the facility at the enterprise and is unable to obtain access after</w:t>
      </w:r>
      <w:r w:rsidR="009957A8" w:rsidRPr="002F167A">
        <w:rPr>
          <w:rFonts w:eastAsiaTheme="minorHAnsi" w:cs="Arial"/>
          <w:color w:val="000000"/>
        </w:rPr>
        <w:t xml:space="preserve"> </w:t>
      </w:r>
      <w:r w:rsidRPr="002F167A">
        <w:rPr>
          <w:rFonts w:eastAsiaTheme="minorHAnsi" w:cs="Arial"/>
          <w:color w:val="000000"/>
        </w:rPr>
        <w:t>taking reasonable steps.</w:t>
      </w:r>
    </w:p>
    <w:p w14:paraId="32B1C326" w14:textId="2407BC28" w:rsidR="00080238" w:rsidRPr="002F167A" w:rsidRDefault="009957A8" w:rsidP="001B7936">
      <w:pPr>
        <w:pStyle w:val="Heading4"/>
        <w:numPr>
          <w:ilvl w:val="3"/>
          <w:numId w:val="40"/>
        </w:numPr>
        <w:shd w:val="clear" w:color="auto" w:fill="FFFFFF"/>
        <w:spacing w:before="0" w:after="160"/>
        <w:rPr>
          <w:rFonts w:eastAsiaTheme="minorHAnsi" w:cs="Arial"/>
          <w:color w:val="000000"/>
        </w:rPr>
      </w:pPr>
      <w:r w:rsidRPr="002F167A">
        <w:rPr>
          <w:rFonts w:eastAsiaTheme="minorHAnsi" w:cs="Arial"/>
          <w:color w:val="000000"/>
        </w:rPr>
        <w:t xml:space="preserve">access to electronic means of communication </w:t>
      </w:r>
      <w:r w:rsidR="003F129F" w:rsidRPr="002F167A">
        <w:rPr>
          <w:rFonts w:eastAsiaTheme="minorHAnsi" w:cs="Arial"/>
          <w:color w:val="000000"/>
        </w:rPr>
        <w:t>will</w:t>
      </w:r>
      <w:r w:rsidRPr="002F167A">
        <w:rPr>
          <w:rFonts w:eastAsiaTheme="minorHAnsi" w:cs="Arial"/>
          <w:color w:val="000000"/>
        </w:rPr>
        <w:t xml:space="preserve"> provide </w:t>
      </w:r>
      <w:r w:rsidR="00986E25" w:rsidRPr="002F167A">
        <w:rPr>
          <w:rFonts w:eastAsiaTheme="minorHAnsi" w:cs="Arial"/>
          <w:color w:val="000000"/>
        </w:rPr>
        <w:t xml:space="preserve">personal </w:t>
      </w:r>
      <w:r w:rsidRPr="002F167A">
        <w:rPr>
          <w:rFonts w:eastAsiaTheme="minorHAnsi" w:cs="Arial"/>
          <w:color w:val="000000"/>
        </w:rPr>
        <w:t>contact details for eligible employees.</w:t>
      </w:r>
    </w:p>
    <w:p w14:paraId="68984D70" w14:textId="77777777" w:rsidR="00080238" w:rsidRPr="002F167A" w:rsidRDefault="00080238" w:rsidP="00080238">
      <w:pPr>
        <w:rPr>
          <w:rFonts w:eastAsia="Arial" w:cs="Arial"/>
          <w:color w:val="000000" w:themeColor="text1"/>
        </w:rPr>
      </w:pPr>
    </w:p>
    <w:p w14:paraId="00F37A95" w14:textId="6139BA5E" w:rsidR="00B07733" w:rsidRPr="002F167A" w:rsidRDefault="00B74F8C" w:rsidP="00BB4D25">
      <w:pPr>
        <w:pStyle w:val="Heading1"/>
        <w:keepNext w:val="0"/>
        <w:widowControl w:val="0"/>
        <w:ind w:left="709" w:hanging="709"/>
      </w:pPr>
      <w:bookmarkStart w:id="338" w:name="_Toc170728848"/>
      <w:bookmarkEnd w:id="337"/>
      <w:r w:rsidRPr="002F167A">
        <w:t xml:space="preserve">Union </w:t>
      </w:r>
      <w:r w:rsidR="009D0DC9" w:rsidRPr="002F167A">
        <w:t>Consultative Committee</w:t>
      </w:r>
      <w:bookmarkEnd w:id="338"/>
    </w:p>
    <w:p w14:paraId="17B24D65" w14:textId="6BF66F78" w:rsidR="001D780C" w:rsidRPr="002F167A" w:rsidRDefault="001D5E79" w:rsidP="00A15213">
      <w:pPr>
        <w:pStyle w:val="Heading2"/>
        <w:keepNext w:val="0"/>
        <w:ind w:left="709" w:hanging="709"/>
      </w:pPr>
      <w:r w:rsidRPr="002F167A">
        <w:rPr>
          <w:b w:val="0"/>
        </w:rPr>
        <w:t xml:space="preserve">A </w:t>
      </w:r>
      <w:r w:rsidR="00B74F8C" w:rsidRPr="002F167A">
        <w:rPr>
          <w:b w:val="0"/>
        </w:rPr>
        <w:t>UCC</w:t>
      </w:r>
      <w:r w:rsidRPr="002F167A">
        <w:rPr>
          <w:b w:val="0"/>
        </w:rPr>
        <w:t xml:space="preserve"> of both the U</w:t>
      </w:r>
      <w:r w:rsidR="001D780C" w:rsidRPr="002F167A">
        <w:rPr>
          <w:b w:val="0"/>
        </w:rPr>
        <w:t>nion</w:t>
      </w:r>
      <w:r w:rsidRPr="002F167A">
        <w:rPr>
          <w:b w:val="0"/>
        </w:rPr>
        <w:t>s</w:t>
      </w:r>
      <w:r w:rsidR="001D780C" w:rsidRPr="002F167A">
        <w:rPr>
          <w:b w:val="0"/>
        </w:rPr>
        <w:t xml:space="preserve"> and </w:t>
      </w:r>
      <w:r w:rsidR="007D118C">
        <w:rPr>
          <w:b w:val="0"/>
        </w:rPr>
        <w:t>TZV</w:t>
      </w:r>
      <w:r w:rsidRPr="002F167A">
        <w:rPr>
          <w:b w:val="0"/>
        </w:rPr>
        <w:t>'s</w:t>
      </w:r>
      <w:r w:rsidR="001D780C" w:rsidRPr="002F167A">
        <w:rPr>
          <w:b w:val="0"/>
        </w:rPr>
        <w:t xml:space="preserve"> representatives will meet as a formal means of consulting regarding significant matters</w:t>
      </w:r>
      <w:r w:rsidRPr="002F167A">
        <w:rPr>
          <w:b w:val="0"/>
        </w:rPr>
        <w:t xml:space="preserve"> which impact or may impact on E</w:t>
      </w:r>
      <w:r w:rsidR="001D780C" w:rsidRPr="002F167A">
        <w:rPr>
          <w:b w:val="0"/>
        </w:rPr>
        <w:t xml:space="preserve">mployees or which may be potential areas of dispute. </w:t>
      </w:r>
    </w:p>
    <w:p w14:paraId="2E4FD610" w14:textId="510D2E2B" w:rsidR="001D780C" w:rsidRPr="002F167A" w:rsidRDefault="001D780C" w:rsidP="00A15213">
      <w:pPr>
        <w:pStyle w:val="Heading2"/>
        <w:keepNext w:val="0"/>
        <w:ind w:left="709" w:hanging="709"/>
      </w:pPr>
      <w:r w:rsidRPr="002F167A">
        <w:rPr>
          <w:b w:val="0"/>
        </w:rPr>
        <w:t xml:space="preserve">The </w:t>
      </w:r>
      <w:r w:rsidR="00B74F8C" w:rsidRPr="002F167A">
        <w:rPr>
          <w:b w:val="0"/>
        </w:rPr>
        <w:t>UCC</w:t>
      </w:r>
      <w:r w:rsidRPr="002F167A">
        <w:rPr>
          <w:b w:val="0"/>
        </w:rPr>
        <w:t xml:space="preserve"> shall consist of: </w:t>
      </w:r>
    </w:p>
    <w:p w14:paraId="47D3F5E5" w14:textId="77777777" w:rsidR="001D780C" w:rsidRPr="002F167A" w:rsidRDefault="00B76C07" w:rsidP="00A15213">
      <w:pPr>
        <w:pStyle w:val="Heading3"/>
        <w:widowControl w:val="0"/>
        <w:ind w:left="1701" w:hanging="992"/>
      </w:pPr>
      <w:r w:rsidRPr="002F167A">
        <w:t xml:space="preserve">four </w:t>
      </w:r>
      <w:r w:rsidR="001D780C" w:rsidRPr="002F167A">
        <w:t>representatives of management;</w:t>
      </w:r>
    </w:p>
    <w:p w14:paraId="298D3EBA" w14:textId="33F026BB" w:rsidR="001D780C" w:rsidRPr="002F167A" w:rsidRDefault="00F51302" w:rsidP="00A15213">
      <w:pPr>
        <w:pStyle w:val="Heading3"/>
        <w:widowControl w:val="0"/>
        <w:ind w:left="1701" w:hanging="992"/>
      </w:pPr>
      <w:r w:rsidRPr="002F167A">
        <w:t>one</w:t>
      </w:r>
      <w:r w:rsidR="001D780C" w:rsidRPr="002F167A">
        <w:t xml:space="preserve"> </w:t>
      </w:r>
      <w:r w:rsidR="009957A8" w:rsidRPr="002F167A">
        <w:t>Workplace D</w:t>
      </w:r>
      <w:r w:rsidR="001D780C" w:rsidRPr="002F167A">
        <w:t xml:space="preserve">elegate for each </w:t>
      </w:r>
      <w:r w:rsidR="00475E7A" w:rsidRPr="002F167A">
        <w:t>U</w:t>
      </w:r>
      <w:r w:rsidR="007F566B" w:rsidRPr="002F167A">
        <w:t xml:space="preserve">nion at each site </w:t>
      </w:r>
      <w:r w:rsidR="00D63FFD" w:rsidRPr="002F167A">
        <w:t xml:space="preserve">where </w:t>
      </w:r>
      <w:r w:rsidR="007F566B" w:rsidRPr="002F167A">
        <w:t>that union has coverage</w:t>
      </w:r>
      <w:r w:rsidR="001D780C" w:rsidRPr="002F167A">
        <w:t>; and</w:t>
      </w:r>
    </w:p>
    <w:p w14:paraId="2AAC305A" w14:textId="77777777" w:rsidR="001D780C" w:rsidRPr="002F167A" w:rsidRDefault="00F51302" w:rsidP="00A15213">
      <w:pPr>
        <w:pStyle w:val="Heading3"/>
        <w:widowControl w:val="0"/>
        <w:ind w:left="1701" w:hanging="992"/>
      </w:pPr>
      <w:r w:rsidRPr="002F167A">
        <w:t>one Union official from each of the U</w:t>
      </w:r>
      <w:r w:rsidR="001D780C" w:rsidRPr="002F167A">
        <w:t>nions</w:t>
      </w:r>
      <w:r w:rsidR="007F566B" w:rsidRPr="002F167A">
        <w:t>.</w:t>
      </w:r>
    </w:p>
    <w:p w14:paraId="2AC7AAD0" w14:textId="7F219712" w:rsidR="001D780C" w:rsidRPr="002F167A" w:rsidRDefault="001D780C" w:rsidP="00A15213">
      <w:pPr>
        <w:pStyle w:val="Heading2"/>
        <w:keepNext w:val="0"/>
        <w:ind w:left="709" w:hanging="709"/>
      </w:pPr>
      <w:r w:rsidRPr="002F167A">
        <w:rPr>
          <w:b w:val="0"/>
        </w:rPr>
        <w:t xml:space="preserve">The </w:t>
      </w:r>
      <w:r w:rsidR="00B74F8C" w:rsidRPr="002F167A">
        <w:rPr>
          <w:b w:val="0"/>
        </w:rPr>
        <w:t xml:space="preserve">UCC </w:t>
      </w:r>
      <w:r w:rsidRPr="002F167A">
        <w:rPr>
          <w:b w:val="0"/>
        </w:rPr>
        <w:t xml:space="preserve">shall meet as required and at least </w:t>
      </w:r>
      <w:r w:rsidR="005C58F4" w:rsidRPr="002F167A">
        <w:rPr>
          <w:b w:val="0"/>
        </w:rPr>
        <w:t>five</w:t>
      </w:r>
      <w:r w:rsidRPr="002F167A">
        <w:rPr>
          <w:b w:val="0"/>
        </w:rPr>
        <w:t xml:space="preserve"> times a year</w:t>
      </w:r>
      <w:r w:rsidR="003928D3" w:rsidRPr="002F167A">
        <w:rPr>
          <w:b w:val="0"/>
        </w:rPr>
        <w:t xml:space="preserve"> and meetings will be arranged so that Union representatives will have a reasonable opportunity to caucus before meetings</w:t>
      </w:r>
      <w:r w:rsidRPr="002F167A">
        <w:rPr>
          <w:b w:val="0"/>
        </w:rPr>
        <w:t>.</w:t>
      </w:r>
    </w:p>
    <w:p w14:paraId="48F0B74B" w14:textId="106D047C" w:rsidR="001D780C" w:rsidRPr="002F167A" w:rsidRDefault="001D780C" w:rsidP="00A15213">
      <w:pPr>
        <w:pStyle w:val="Heading2"/>
        <w:keepNext w:val="0"/>
        <w:ind w:left="709" w:hanging="709"/>
      </w:pPr>
      <w:r w:rsidRPr="002F167A">
        <w:rPr>
          <w:b w:val="0"/>
        </w:rPr>
        <w:t xml:space="preserve">For the avoidance of doubt, consultation means the full, meaningful and frank discussion of issues/proposals and the consideration of each party’s views prior to </w:t>
      </w:r>
      <w:r w:rsidR="007D118C">
        <w:rPr>
          <w:b w:val="0"/>
        </w:rPr>
        <w:t>TZV</w:t>
      </w:r>
      <w:r w:rsidRPr="002F167A">
        <w:rPr>
          <w:b w:val="0"/>
        </w:rPr>
        <w:t xml:space="preserve"> management implementing any outcome.</w:t>
      </w:r>
    </w:p>
    <w:p w14:paraId="55B487E5" w14:textId="75F6E6A7" w:rsidR="001D780C" w:rsidRPr="002F167A" w:rsidRDefault="001D5E79" w:rsidP="00A15213">
      <w:pPr>
        <w:pStyle w:val="Heading2"/>
        <w:keepNext w:val="0"/>
        <w:ind w:left="709" w:hanging="709"/>
      </w:pPr>
      <w:r w:rsidRPr="002F167A">
        <w:rPr>
          <w:b w:val="0"/>
        </w:rPr>
        <w:t>Any E</w:t>
      </w:r>
      <w:r w:rsidR="001D780C" w:rsidRPr="002F167A">
        <w:rPr>
          <w:b w:val="0"/>
        </w:rPr>
        <w:t xml:space="preserve">mployee of </w:t>
      </w:r>
      <w:r w:rsidR="007D118C">
        <w:rPr>
          <w:b w:val="0"/>
        </w:rPr>
        <w:t>TZV</w:t>
      </w:r>
      <w:r w:rsidR="001D780C" w:rsidRPr="002F167A">
        <w:rPr>
          <w:b w:val="0"/>
        </w:rPr>
        <w:t xml:space="preserve"> participating in consult</w:t>
      </w:r>
      <w:r w:rsidRPr="002F167A">
        <w:rPr>
          <w:b w:val="0"/>
        </w:rPr>
        <w:t>ation as a representative of a U</w:t>
      </w:r>
      <w:r w:rsidR="001D780C" w:rsidRPr="002F167A">
        <w:rPr>
          <w:b w:val="0"/>
        </w:rPr>
        <w:t>nion/s will do so in accordance with the following arrangements:</w:t>
      </w:r>
    </w:p>
    <w:p w14:paraId="09CE3942" w14:textId="17E9FC7B" w:rsidR="001D780C" w:rsidRPr="002F167A" w:rsidRDefault="001D780C" w:rsidP="00A15213">
      <w:pPr>
        <w:pStyle w:val="Heading3"/>
        <w:widowControl w:val="0"/>
        <w:ind w:left="1560" w:hanging="851"/>
      </w:pPr>
      <w:r w:rsidRPr="002F167A">
        <w:t xml:space="preserve">if a </w:t>
      </w:r>
      <w:r w:rsidR="00483838" w:rsidRPr="002F167A">
        <w:t>Workplace D</w:t>
      </w:r>
      <w:r w:rsidRPr="002F167A">
        <w:t xml:space="preserve">elegate is working during a </w:t>
      </w:r>
      <w:r w:rsidR="00B74F8C" w:rsidRPr="002F167A">
        <w:t>UCC</w:t>
      </w:r>
      <w:r w:rsidRPr="002F167A">
        <w:t xml:space="preserve"> meeting, the </w:t>
      </w:r>
      <w:r w:rsidR="00483838" w:rsidRPr="002F167A">
        <w:t>Workplace Delegate</w:t>
      </w:r>
      <w:r w:rsidRPr="002F167A">
        <w:t xml:space="preserve"> will be released from work to attend;</w:t>
      </w:r>
      <w:r w:rsidR="00822B13" w:rsidRPr="002F167A">
        <w:t xml:space="preserve"> or</w:t>
      </w:r>
    </w:p>
    <w:p w14:paraId="47773D04" w14:textId="0463B4C2" w:rsidR="001D780C" w:rsidRPr="002F167A" w:rsidRDefault="001D780C" w:rsidP="00A15213">
      <w:pPr>
        <w:pStyle w:val="Heading3"/>
        <w:widowControl w:val="0"/>
        <w:ind w:left="1560" w:hanging="851"/>
      </w:pPr>
      <w:r w:rsidRPr="002F167A">
        <w:t xml:space="preserve">if a </w:t>
      </w:r>
      <w:r w:rsidR="00483838" w:rsidRPr="002F167A">
        <w:t>Workplace Delegate</w:t>
      </w:r>
      <w:r w:rsidRPr="002F167A">
        <w:t xml:space="preserve"> is not working: </w:t>
      </w:r>
    </w:p>
    <w:p w14:paraId="446CAA74" w14:textId="1CB36A63" w:rsidR="001D780C" w:rsidRPr="002F167A" w:rsidRDefault="007D118C" w:rsidP="00BB4D25">
      <w:pPr>
        <w:pStyle w:val="Heading4"/>
        <w:widowControl w:val="0"/>
        <w:ind w:left="1985" w:hanging="425"/>
      </w:pPr>
      <w:r>
        <w:t>TZV</w:t>
      </w:r>
      <w:r w:rsidR="001D780C" w:rsidRPr="002F167A">
        <w:t xml:space="preserve"> and the delegate will endeavour to arrange a shift swap by agreement; </w:t>
      </w:r>
      <w:r w:rsidR="00671524" w:rsidRPr="002F167A">
        <w:t>or</w:t>
      </w:r>
    </w:p>
    <w:p w14:paraId="17D4027A" w14:textId="635B8858" w:rsidR="001D780C" w:rsidRPr="002F167A" w:rsidRDefault="001D780C" w:rsidP="00BB4D25">
      <w:pPr>
        <w:pStyle w:val="Heading4"/>
        <w:widowControl w:val="0"/>
        <w:ind w:left="1985" w:hanging="425"/>
      </w:pPr>
      <w:r w:rsidRPr="002F167A">
        <w:t xml:space="preserve">if a shift swap cannot be arranged and the </w:t>
      </w:r>
      <w:r w:rsidR="00483838" w:rsidRPr="002F167A">
        <w:t>Workplace Delegate</w:t>
      </w:r>
      <w:r w:rsidRPr="002F167A">
        <w:t xml:space="preserve"> attends </w:t>
      </w:r>
      <w:r w:rsidR="00B74F8C" w:rsidRPr="002F167A">
        <w:t xml:space="preserve">UCC </w:t>
      </w:r>
      <w:r w:rsidRPr="002F167A">
        <w:t>o</w:t>
      </w:r>
      <w:r w:rsidR="0006308B" w:rsidRPr="002F167A">
        <w:t xml:space="preserve">n a day off, </w:t>
      </w:r>
      <w:r w:rsidR="0006308B" w:rsidRPr="002F167A">
        <w:lastRenderedPageBreak/>
        <w:t>they will be paid O</w:t>
      </w:r>
      <w:r w:rsidRPr="002F167A">
        <w:t xml:space="preserve">vertime for the duration of the meeting and reasonable travel time if the delegate needs to travel to a work location other than </w:t>
      </w:r>
      <w:r w:rsidR="00F8467C" w:rsidRPr="002F167A">
        <w:t>their</w:t>
      </w:r>
      <w:r w:rsidRPr="002F167A">
        <w:t xml:space="preserve"> usual place of wor</w:t>
      </w:r>
      <w:r w:rsidR="00671524" w:rsidRPr="002F167A">
        <w:t>k at their ordinary rate of pay.</w:t>
      </w:r>
    </w:p>
    <w:p w14:paraId="3B6FD019" w14:textId="77777777" w:rsidR="00671524" w:rsidRPr="002F167A" w:rsidRDefault="00671524" w:rsidP="00A15213">
      <w:pPr>
        <w:pStyle w:val="Heading3"/>
        <w:widowControl w:val="0"/>
        <w:ind w:left="1560" w:hanging="851"/>
      </w:pPr>
      <w:r w:rsidRPr="002F167A">
        <w:t>T</w:t>
      </w:r>
      <w:r w:rsidR="001D780C" w:rsidRPr="002F167A">
        <w:t>ravel reimbursement is not payable</w:t>
      </w:r>
      <w:r w:rsidR="00822B13" w:rsidRPr="002F167A">
        <w:t xml:space="preserve"> if:</w:t>
      </w:r>
    </w:p>
    <w:p w14:paraId="4B8F1763" w14:textId="77777777" w:rsidR="001D780C" w:rsidRPr="002F167A" w:rsidRDefault="00671524" w:rsidP="00BB4D25">
      <w:pPr>
        <w:pStyle w:val="Heading4"/>
        <w:widowControl w:val="0"/>
        <w:ind w:left="1985" w:hanging="425"/>
      </w:pPr>
      <w:r w:rsidRPr="002F167A">
        <w:t>a pool car is available</w:t>
      </w:r>
      <w:r w:rsidR="001D780C" w:rsidRPr="002F167A">
        <w:t>;</w:t>
      </w:r>
      <w:r w:rsidRPr="002F167A">
        <w:t xml:space="preserve"> </w:t>
      </w:r>
      <w:r w:rsidR="007F0250" w:rsidRPr="002F167A">
        <w:t>or</w:t>
      </w:r>
    </w:p>
    <w:p w14:paraId="4B8115AB" w14:textId="77777777" w:rsidR="001D5E79" w:rsidRPr="002F167A" w:rsidRDefault="001D780C" w:rsidP="00BB4D25">
      <w:pPr>
        <w:pStyle w:val="Heading4"/>
        <w:widowControl w:val="0"/>
        <w:ind w:left="1985" w:hanging="425"/>
      </w:pPr>
      <w:r w:rsidRPr="002F167A">
        <w:t>it was practicable to use the pool car to carpool and it was not used</w:t>
      </w:r>
      <w:r w:rsidR="00671524" w:rsidRPr="002F167A">
        <w:t>.</w:t>
      </w:r>
    </w:p>
    <w:p w14:paraId="32291FC2" w14:textId="1ED6DCC0" w:rsidR="008C06FD" w:rsidRPr="002F167A" w:rsidRDefault="007D118C" w:rsidP="00A15213">
      <w:pPr>
        <w:pStyle w:val="Heading3"/>
        <w:widowControl w:val="0"/>
        <w:ind w:left="1560" w:hanging="851"/>
      </w:pPr>
      <w:r>
        <w:t>TZV</w:t>
      </w:r>
      <w:r w:rsidR="001D780C" w:rsidRPr="002F167A">
        <w:t xml:space="preserve"> will make a Myki (or equivalent) card </w:t>
      </w:r>
      <w:r w:rsidR="001D5E79" w:rsidRPr="002F167A">
        <w:t xml:space="preserve">available </w:t>
      </w:r>
      <w:r w:rsidR="001D780C" w:rsidRPr="002F167A">
        <w:t xml:space="preserve">as an alternative. </w:t>
      </w:r>
    </w:p>
    <w:p w14:paraId="6EB418C2" w14:textId="3C764AFE" w:rsidR="009C1E74" w:rsidRPr="002F167A" w:rsidRDefault="009C1E74" w:rsidP="00BB4D25">
      <w:pPr>
        <w:pStyle w:val="Heading1"/>
        <w:keepNext w:val="0"/>
        <w:widowControl w:val="0"/>
        <w:ind w:left="709" w:hanging="709"/>
        <w:rPr>
          <w:szCs w:val="22"/>
        </w:rPr>
      </w:pPr>
      <w:bookmarkStart w:id="339" w:name="_Toc10125993"/>
      <w:bookmarkStart w:id="340" w:name="_Toc163655737"/>
      <w:bookmarkStart w:id="341" w:name="_Ref163656744"/>
      <w:bookmarkStart w:id="342" w:name="_Toc170728849"/>
      <w:r w:rsidRPr="002F167A">
        <w:rPr>
          <w:szCs w:val="22"/>
        </w:rPr>
        <w:t xml:space="preserve">Provision of Information to </w:t>
      </w:r>
      <w:r w:rsidR="00B74F8C" w:rsidRPr="002F167A">
        <w:rPr>
          <w:szCs w:val="22"/>
        </w:rPr>
        <w:t xml:space="preserve">Union </w:t>
      </w:r>
      <w:r w:rsidRPr="002F167A">
        <w:rPr>
          <w:szCs w:val="22"/>
        </w:rPr>
        <w:t>Consultative Committee</w:t>
      </w:r>
      <w:bookmarkEnd w:id="339"/>
      <w:bookmarkEnd w:id="340"/>
      <w:bookmarkEnd w:id="341"/>
      <w:bookmarkEnd w:id="342"/>
      <w:r w:rsidRPr="002F167A">
        <w:rPr>
          <w:szCs w:val="22"/>
        </w:rPr>
        <w:t xml:space="preserve"> </w:t>
      </w:r>
    </w:p>
    <w:p w14:paraId="0E26CF07" w14:textId="716C8B77" w:rsidR="009C1E74" w:rsidRPr="002F167A" w:rsidRDefault="007D118C" w:rsidP="00A15213">
      <w:pPr>
        <w:pStyle w:val="Heading2"/>
        <w:keepNext w:val="0"/>
        <w:widowControl w:val="0"/>
        <w:ind w:left="709" w:hanging="709"/>
        <w:rPr>
          <w:rFonts w:cs="Arial"/>
        </w:rPr>
      </w:pPr>
      <w:r>
        <w:rPr>
          <w:rFonts w:cs="Arial"/>
          <w:b w:val="0"/>
        </w:rPr>
        <w:t>TZV</w:t>
      </w:r>
      <w:r w:rsidR="009C1E74" w:rsidRPr="002F167A">
        <w:rPr>
          <w:rFonts w:cs="Arial"/>
          <w:b w:val="0"/>
        </w:rPr>
        <w:t xml:space="preserve"> provides 24-hour emergency call-taking and dispatch services for police, fire, ambulance and SES which is maintained by dedicated and highly skilled staff across multiple </w:t>
      </w:r>
      <w:r w:rsidR="00B74F8C" w:rsidRPr="002F167A">
        <w:rPr>
          <w:rFonts w:cs="Arial"/>
          <w:b w:val="0"/>
        </w:rPr>
        <w:t>Centre</w:t>
      </w:r>
      <w:r w:rsidR="009C1E74" w:rsidRPr="002F167A">
        <w:rPr>
          <w:rFonts w:cs="Arial"/>
          <w:b w:val="0"/>
        </w:rPr>
        <w:t xml:space="preserve">. It is the responsibility of </w:t>
      </w:r>
      <w:r>
        <w:rPr>
          <w:rFonts w:cs="Arial"/>
          <w:b w:val="0"/>
        </w:rPr>
        <w:t>TZV</w:t>
      </w:r>
      <w:r w:rsidR="009C1E74" w:rsidRPr="002F167A">
        <w:rPr>
          <w:rFonts w:cs="Arial"/>
          <w:b w:val="0"/>
        </w:rPr>
        <w:t xml:space="preserve"> to organise staffing levels that meet the needs of the Victorian community and Victoria’s emergency services, while also providing Employees a working environment that is safe and without risks to their health. </w:t>
      </w:r>
    </w:p>
    <w:p w14:paraId="01E0FF76" w14:textId="6ACA85E8" w:rsidR="009C1E74" w:rsidRPr="002F167A" w:rsidRDefault="009C1E74" w:rsidP="00A15213">
      <w:pPr>
        <w:pStyle w:val="Heading2"/>
        <w:keepNext w:val="0"/>
        <w:widowControl w:val="0"/>
        <w:ind w:left="709" w:hanging="709"/>
        <w:rPr>
          <w:rFonts w:cs="Arial"/>
        </w:rPr>
      </w:pPr>
      <w:r w:rsidRPr="002F167A">
        <w:rPr>
          <w:rFonts w:cs="Arial"/>
          <w:b w:val="0"/>
        </w:rPr>
        <w:t xml:space="preserve">Monitoring and maintaining an effective service to the community and a resilient workforce is a shared responsibility. In this context, </w:t>
      </w:r>
      <w:r w:rsidR="007D118C">
        <w:rPr>
          <w:rFonts w:cs="Arial"/>
          <w:b w:val="0"/>
        </w:rPr>
        <w:t>TZV</w:t>
      </w:r>
      <w:r w:rsidRPr="002F167A">
        <w:rPr>
          <w:rFonts w:cs="Arial"/>
          <w:b w:val="0"/>
        </w:rPr>
        <w:t xml:space="preserve"> will regularly share information with Employees and Unions to monitor staffing levels across the service. This consultation will occur through the </w:t>
      </w:r>
      <w:r w:rsidR="00B74F8C" w:rsidRPr="002F167A">
        <w:rPr>
          <w:rFonts w:cs="Arial"/>
          <w:b w:val="0"/>
        </w:rPr>
        <w:t>UCC</w:t>
      </w:r>
      <w:r w:rsidRPr="002F167A">
        <w:rPr>
          <w:rFonts w:cs="Arial"/>
          <w:b w:val="0"/>
        </w:rPr>
        <w:t>.</w:t>
      </w:r>
    </w:p>
    <w:p w14:paraId="2FB50305" w14:textId="25BD41BC" w:rsidR="009C1E74" w:rsidRPr="002F167A" w:rsidRDefault="009C1E74" w:rsidP="00A15213">
      <w:pPr>
        <w:pStyle w:val="Heading2"/>
        <w:keepNext w:val="0"/>
        <w:widowControl w:val="0"/>
        <w:ind w:left="709" w:hanging="709"/>
        <w:rPr>
          <w:rFonts w:cs="Arial"/>
        </w:rPr>
      </w:pPr>
      <w:r w:rsidRPr="002F167A">
        <w:rPr>
          <w:rFonts w:cs="Arial"/>
          <w:b w:val="0"/>
        </w:rPr>
        <w:t xml:space="preserve">For the purposes of these discussions, </w:t>
      </w:r>
      <w:r w:rsidR="007D118C">
        <w:rPr>
          <w:rFonts w:cs="Arial"/>
          <w:b w:val="0"/>
        </w:rPr>
        <w:t>TZV</w:t>
      </w:r>
      <w:r w:rsidRPr="002F167A">
        <w:rPr>
          <w:rFonts w:cs="Arial"/>
          <w:b w:val="0"/>
        </w:rPr>
        <w:t xml:space="preserve"> will provide the Consultative Committee with the following information</w:t>
      </w:r>
      <w:r w:rsidR="00CB0C8F" w:rsidRPr="002F167A">
        <w:rPr>
          <w:rFonts w:cs="Arial"/>
          <w:b w:val="0"/>
        </w:rPr>
        <w:t>, broken down</w:t>
      </w:r>
      <w:r w:rsidRPr="002F167A">
        <w:rPr>
          <w:rFonts w:cs="Arial"/>
          <w:b w:val="0"/>
        </w:rPr>
        <w:t xml:space="preserve"> </w:t>
      </w:r>
      <w:r w:rsidR="00773741" w:rsidRPr="002F167A">
        <w:rPr>
          <w:rFonts w:cs="Arial"/>
          <w:b w:val="0"/>
        </w:rPr>
        <w:t>on a monthly basis</w:t>
      </w:r>
      <w:r w:rsidR="00CB0C8F" w:rsidRPr="002F167A">
        <w:rPr>
          <w:rFonts w:cs="Arial"/>
          <w:b w:val="0"/>
        </w:rPr>
        <w:t>,</w:t>
      </w:r>
      <w:r w:rsidR="00773741" w:rsidRPr="002F167A">
        <w:rPr>
          <w:rFonts w:cs="Arial"/>
          <w:b w:val="0"/>
        </w:rPr>
        <w:t xml:space="preserve"> </w:t>
      </w:r>
      <w:r w:rsidR="00CB0C8F" w:rsidRPr="002F167A">
        <w:rPr>
          <w:rFonts w:cs="Arial"/>
          <w:b w:val="0"/>
        </w:rPr>
        <w:t xml:space="preserve">for the relevant period </w:t>
      </w:r>
      <w:r w:rsidR="00565E21" w:rsidRPr="002F167A">
        <w:rPr>
          <w:rFonts w:cs="Arial"/>
          <w:b w:val="0"/>
        </w:rPr>
        <w:t>prior to</w:t>
      </w:r>
      <w:r w:rsidR="00CB0C8F" w:rsidRPr="002F167A">
        <w:rPr>
          <w:rFonts w:cs="Arial"/>
          <w:b w:val="0"/>
        </w:rPr>
        <w:t xml:space="preserve"> the</w:t>
      </w:r>
      <w:r w:rsidR="00565E21" w:rsidRPr="002F167A">
        <w:rPr>
          <w:rFonts w:cs="Arial"/>
          <w:b w:val="0"/>
        </w:rPr>
        <w:t xml:space="preserve"> UCC</w:t>
      </w:r>
      <w:r w:rsidRPr="002F167A">
        <w:rPr>
          <w:rFonts w:cs="Arial"/>
          <w:b w:val="0"/>
        </w:rPr>
        <w:t>:</w:t>
      </w:r>
    </w:p>
    <w:p w14:paraId="4E41B6A7" w14:textId="77777777" w:rsidR="009C1E74" w:rsidRPr="002F167A" w:rsidRDefault="009C1E74" w:rsidP="00A15213">
      <w:pPr>
        <w:pStyle w:val="Heading3"/>
        <w:widowControl w:val="0"/>
        <w:ind w:left="1701" w:hanging="992"/>
      </w:pPr>
      <w:r w:rsidRPr="002F167A">
        <w:t>up to date information on call-taking and dispatch performance;</w:t>
      </w:r>
    </w:p>
    <w:p w14:paraId="4A08FB5C" w14:textId="621614CA" w:rsidR="009C1E74" w:rsidRPr="002F167A" w:rsidRDefault="009C1E74" w:rsidP="00A15213">
      <w:pPr>
        <w:pStyle w:val="Heading3"/>
        <w:widowControl w:val="0"/>
        <w:ind w:left="1701" w:hanging="992"/>
      </w:pPr>
      <w:r w:rsidRPr="002F167A">
        <w:t>up to date numbers of operational staff (both FTE and headcount)</w:t>
      </w:r>
      <w:r w:rsidR="00773741" w:rsidRPr="002F167A">
        <w:t xml:space="preserve"> by Service and </w:t>
      </w:r>
      <w:r w:rsidR="00B74F8C" w:rsidRPr="002F167A">
        <w:t>Centre</w:t>
      </w:r>
      <w:r w:rsidRPr="002F167A">
        <w:t xml:space="preserve">; </w:t>
      </w:r>
    </w:p>
    <w:p w14:paraId="559FD854" w14:textId="77777777" w:rsidR="009C1E74" w:rsidRPr="002F167A" w:rsidRDefault="009C1E74" w:rsidP="00A15213">
      <w:pPr>
        <w:pStyle w:val="Heading3"/>
        <w:widowControl w:val="0"/>
        <w:ind w:left="1701" w:hanging="992"/>
      </w:pPr>
      <w:r w:rsidRPr="002F167A">
        <w:t>up to date budgeted staff requirement;</w:t>
      </w:r>
    </w:p>
    <w:p w14:paraId="703AFB89" w14:textId="77777777" w:rsidR="009C1E74" w:rsidRPr="002F167A" w:rsidRDefault="009C1E74" w:rsidP="00A15213">
      <w:pPr>
        <w:pStyle w:val="Heading3"/>
        <w:widowControl w:val="0"/>
        <w:ind w:left="1701" w:hanging="992"/>
      </w:pPr>
      <w:r w:rsidRPr="002F167A">
        <w:t>up to date attrition data;</w:t>
      </w:r>
    </w:p>
    <w:p w14:paraId="21D09BA0" w14:textId="59E1A353" w:rsidR="009C1E74" w:rsidRPr="002F167A" w:rsidRDefault="009C1E74" w:rsidP="00A15213">
      <w:pPr>
        <w:pStyle w:val="Heading3"/>
        <w:widowControl w:val="0"/>
        <w:ind w:left="1701" w:hanging="992"/>
      </w:pPr>
      <w:r w:rsidRPr="002F167A">
        <w:t>up to date information on planned recruitment programs;</w:t>
      </w:r>
    </w:p>
    <w:p w14:paraId="5AEF0F7B" w14:textId="404383FD" w:rsidR="005C58F4" w:rsidRPr="002F167A" w:rsidRDefault="005C58F4" w:rsidP="00A15213">
      <w:pPr>
        <w:pStyle w:val="Heading3"/>
        <w:widowControl w:val="0"/>
        <w:ind w:left="1701" w:hanging="992"/>
      </w:pPr>
      <w:r w:rsidRPr="002F167A">
        <w:t xml:space="preserve">Call Taker global ratio's (FTE % on Standard and Nonstandard Rosters by </w:t>
      </w:r>
      <w:r w:rsidR="00AA0CA1" w:rsidRPr="002F167A">
        <w:t xml:space="preserve">Stream </w:t>
      </w:r>
      <w:r w:rsidRPr="002F167A">
        <w:t>and measures taken to meet target);</w:t>
      </w:r>
    </w:p>
    <w:p w14:paraId="2031D108" w14:textId="285FF8ED" w:rsidR="005C58F4" w:rsidRPr="002F167A" w:rsidRDefault="005C58F4" w:rsidP="00A15213">
      <w:pPr>
        <w:pStyle w:val="Heading3"/>
        <w:widowControl w:val="0"/>
        <w:ind w:left="1701" w:hanging="992"/>
      </w:pPr>
      <w:r w:rsidRPr="002F167A">
        <w:t>up to date information relating to multi</w:t>
      </w:r>
      <w:r w:rsidR="00FF4923" w:rsidRPr="002F167A">
        <w:t>-</w:t>
      </w:r>
      <w:r w:rsidRPr="002F167A">
        <w:t>skilling; and</w:t>
      </w:r>
    </w:p>
    <w:p w14:paraId="322CD03C" w14:textId="77777777" w:rsidR="009C1E74" w:rsidRPr="002F167A" w:rsidRDefault="009C1E74" w:rsidP="00A15213">
      <w:pPr>
        <w:pStyle w:val="Heading3"/>
        <w:widowControl w:val="0"/>
        <w:ind w:left="1701" w:hanging="992"/>
      </w:pPr>
      <w:r w:rsidRPr="002F167A">
        <w:t>information on any proposed changes to recruitment, induction training, mentoring and consolidation processes.</w:t>
      </w:r>
    </w:p>
    <w:p w14:paraId="7C3D6DB4" w14:textId="1EF4568B" w:rsidR="009C1E74" w:rsidRPr="002F167A" w:rsidRDefault="009C1E74" w:rsidP="00A15213">
      <w:pPr>
        <w:pStyle w:val="Heading2"/>
        <w:keepNext w:val="0"/>
        <w:widowControl w:val="0"/>
        <w:ind w:left="709" w:hanging="709"/>
        <w:rPr>
          <w:rFonts w:cs="Arial"/>
          <w:b w:val="0"/>
        </w:rPr>
      </w:pPr>
      <w:r w:rsidRPr="002F167A">
        <w:rPr>
          <w:rFonts w:cs="Arial"/>
          <w:b w:val="0"/>
        </w:rPr>
        <w:t xml:space="preserve">Using this data, the </w:t>
      </w:r>
      <w:r w:rsidR="00B74F8C" w:rsidRPr="002F167A">
        <w:rPr>
          <w:rFonts w:cs="Arial"/>
          <w:b w:val="0"/>
        </w:rPr>
        <w:t>UCC</w:t>
      </w:r>
      <w:r w:rsidRPr="002F167A">
        <w:rPr>
          <w:rFonts w:cs="Arial"/>
          <w:b w:val="0"/>
        </w:rPr>
        <w:t xml:space="preserve"> can make recommendations on varied issues including, but not limited to:</w:t>
      </w:r>
    </w:p>
    <w:p w14:paraId="5BA67F69" w14:textId="1EA8C73F" w:rsidR="009C1E74" w:rsidRPr="002F167A" w:rsidRDefault="009C1E74" w:rsidP="00A15213">
      <w:pPr>
        <w:pStyle w:val="Heading3"/>
        <w:widowControl w:val="0"/>
        <w:ind w:left="1701" w:hanging="992"/>
      </w:pPr>
      <w:r w:rsidRPr="002F167A">
        <w:t>staffing levels and leave availability;</w:t>
      </w:r>
    </w:p>
    <w:p w14:paraId="1D72C413" w14:textId="77777777" w:rsidR="009C1E74" w:rsidRPr="002F167A" w:rsidRDefault="009C1E74" w:rsidP="00A15213">
      <w:pPr>
        <w:pStyle w:val="Heading3"/>
        <w:widowControl w:val="0"/>
        <w:ind w:left="1701" w:hanging="992"/>
      </w:pPr>
      <w:r w:rsidRPr="002F167A">
        <w:t>recruitment planning; and</w:t>
      </w:r>
    </w:p>
    <w:p w14:paraId="56D8DA14" w14:textId="656775F1" w:rsidR="009C1E74" w:rsidRPr="002F167A" w:rsidRDefault="009C1E74" w:rsidP="00A15213">
      <w:pPr>
        <w:pStyle w:val="Heading3"/>
        <w:widowControl w:val="0"/>
        <w:ind w:left="1701" w:hanging="992"/>
      </w:pPr>
      <w:r w:rsidRPr="002F167A">
        <w:t xml:space="preserve">new recruit training, mentoring and consolidation arrangements designed to deliver highly capable and resilient Employees into the </w:t>
      </w:r>
      <w:r w:rsidR="007D118C">
        <w:t>TZV</w:t>
      </w:r>
      <w:r w:rsidRPr="002F167A">
        <w:t xml:space="preserve"> workforce.</w:t>
      </w:r>
    </w:p>
    <w:p w14:paraId="58330E8D" w14:textId="77777777" w:rsidR="00DC5D28" w:rsidRPr="002F167A" w:rsidRDefault="00DC5D28" w:rsidP="00FF6FE9">
      <w:pPr>
        <w:pStyle w:val="Heading1"/>
        <w:widowControl w:val="0"/>
        <w:ind w:left="709" w:hanging="709"/>
      </w:pPr>
      <w:bookmarkStart w:id="343" w:name="_Toc163655738"/>
      <w:bookmarkStart w:id="344" w:name="_Toc170728850"/>
      <w:r w:rsidRPr="002F167A">
        <w:lastRenderedPageBreak/>
        <w:t>Discipline</w:t>
      </w:r>
      <w:bookmarkEnd w:id="343"/>
      <w:bookmarkEnd w:id="344"/>
    </w:p>
    <w:p w14:paraId="39C21688" w14:textId="79C4BA29" w:rsidR="00DC5D28" w:rsidRPr="002F167A" w:rsidRDefault="00DC5D28" w:rsidP="00A65B3F">
      <w:pPr>
        <w:pStyle w:val="Heading2"/>
        <w:ind w:left="709" w:hanging="709"/>
      </w:pPr>
      <w:r w:rsidRPr="002F167A">
        <w:rPr>
          <w:b w:val="0"/>
        </w:rPr>
        <w:t xml:space="preserve">A dispute about a disciplinary matter will be dealt with under clause </w:t>
      </w:r>
      <w:r w:rsidR="00714BF4" w:rsidRPr="002F167A">
        <w:rPr>
          <w:b w:val="0"/>
        </w:rPr>
        <w:fldChar w:fldCharType="begin"/>
      </w:r>
      <w:r w:rsidR="0002042A" w:rsidRPr="002F167A">
        <w:rPr>
          <w:b w:val="0"/>
        </w:rPr>
        <w:instrText xml:space="preserve"> REF _Ref433192525 \w \h </w:instrText>
      </w:r>
      <w:r w:rsidR="00C41813" w:rsidRPr="002F167A">
        <w:rPr>
          <w:b w:val="0"/>
        </w:rPr>
        <w:instrText xml:space="preserve"> \* MERGEFORMAT </w:instrText>
      </w:r>
      <w:r w:rsidR="00714BF4" w:rsidRPr="002F167A">
        <w:rPr>
          <w:b w:val="0"/>
        </w:rPr>
      </w:r>
      <w:r w:rsidR="00714BF4" w:rsidRPr="002F167A">
        <w:rPr>
          <w:b w:val="0"/>
        </w:rPr>
        <w:fldChar w:fldCharType="separate"/>
      </w:r>
      <w:r w:rsidR="00FA67FE">
        <w:rPr>
          <w:b w:val="0"/>
        </w:rPr>
        <w:t>66</w:t>
      </w:r>
      <w:r w:rsidR="00714BF4" w:rsidRPr="002F167A">
        <w:rPr>
          <w:b w:val="0"/>
        </w:rPr>
        <w:fldChar w:fldCharType="end"/>
      </w:r>
      <w:r w:rsidRPr="002F167A">
        <w:rPr>
          <w:b w:val="0"/>
        </w:rPr>
        <w:t xml:space="preserve"> </w:t>
      </w:r>
      <w:r w:rsidR="00796B5E" w:rsidRPr="002F167A">
        <w:rPr>
          <w:b w:val="0"/>
        </w:rPr>
        <w:t>(</w:t>
      </w:r>
      <w:r w:rsidRPr="002F167A">
        <w:rPr>
          <w:b w:val="0"/>
        </w:rPr>
        <w:t>Settlement of Disputes</w:t>
      </w:r>
      <w:r w:rsidR="00796B5E" w:rsidRPr="002F167A">
        <w:rPr>
          <w:b w:val="0"/>
        </w:rPr>
        <w:t>)</w:t>
      </w:r>
      <w:r w:rsidRPr="002F167A">
        <w:rPr>
          <w:b w:val="0"/>
        </w:rPr>
        <w:t>.</w:t>
      </w:r>
    </w:p>
    <w:p w14:paraId="65E73B0B" w14:textId="77777777" w:rsidR="005F2BF2" w:rsidRPr="002F167A" w:rsidRDefault="00DC5D28" w:rsidP="00A15213">
      <w:pPr>
        <w:pStyle w:val="Heading2"/>
        <w:keepNext w:val="0"/>
        <w:ind w:left="709" w:hanging="709"/>
      </w:pPr>
      <w:r w:rsidRPr="002F167A">
        <w:rPr>
          <w:b w:val="0"/>
        </w:rPr>
        <w:t xml:space="preserve">Formal warnings which are more than 12 months old will not be relied on in future disciplinary actions other than in relation to repeated behaviours. </w:t>
      </w:r>
    </w:p>
    <w:p w14:paraId="72D0F474" w14:textId="77777777" w:rsidR="00DC5D28" w:rsidRPr="002F167A" w:rsidRDefault="00DC5D28" w:rsidP="00A15213">
      <w:pPr>
        <w:pStyle w:val="Heading1"/>
        <w:widowControl w:val="0"/>
        <w:ind w:left="709" w:hanging="709"/>
      </w:pPr>
      <w:bookmarkStart w:id="345" w:name="_Toc163655739"/>
      <w:bookmarkStart w:id="346" w:name="_Toc170728851"/>
      <w:r w:rsidRPr="002F167A">
        <w:t xml:space="preserve">No </w:t>
      </w:r>
      <w:r w:rsidR="00822B13" w:rsidRPr="002F167A">
        <w:t>E</w:t>
      </w:r>
      <w:r w:rsidRPr="002F167A">
        <w:t xml:space="preserve">xtra </w:t>
      </w:r>
      <w:r w:rsidR="00822B13" w:rsidRPr="002F167A">
        <w:t>C</w:t>
      </w:r>
      <w:r w:rsidRPr="002F167A">
        <w:t>laims</w:t>
      </w:r>
      <w:bookmarkEnd w:id="345"/>
      <w:bookmarkEnd w:id="346"/>
    </w:p>
    <w:p w14:paraId="553EEFB7" w14:textId="77777777" w:rsidR="00DC5D28" w:rsidRPr="002F167A" w:rsidRDefault="00DC5D28" w:rsidP="00A15213">
      <w:pPr>
        <w:pStyle w:val="Heading2"/>
        <w:ind w:left="709" w:hanging="709"/>
      </w:pPr>
      <w:r w:rsidRPr="002F167A">
        <w:rPr>
          <w:b w:val="0"/>
        </w:rPr>
        <w:t>No extra claim shall be made during the life of th</w:t>
      </w:r>
      <w:r w:rsidR="004A08C3" w:rsidRPr="002F167A">
        <w:rPr>
          <w:b w:val="0"/>
        </w:rPr>
        <w:t>is</w:t>
      </w:r>
      <w:r w:rsidRPr="002F167A">
        <w:rPr>
          <w:b w:val="0"/>
        </w:rPr>
        <w:t xml:space="preserve"> Agreement</w:t>
      </w:r>
      <w:r w:rsidR="004A08C3" w:rsidRPr="002F167A">
        <w:rPr>
          <w:b w:val="0"/>
        </w:rPr>
        <w:t>.</w:t>
      </w:r>
    </w:p>
    <w:p w14:paraId="6A7F16C5" w14:textId="7F4C15BA" w:rsidR="00DC5D28" w:rsidRPr="002F167A" w:rsidRDefault="00DC5D28" w:rsidP="00A15213">
      <w:pPr>
        <w:pStyle w:val="Heading2"/>
        <w:ind w:left="709" w:hanging="709"/>
        <w:rPr>
          <w:b w:val="0"/>
        </w:rPr>
      </w:pPr>
      <w:r w:rsidRPr="002F167A">
        <w:rPr>
          <w:b w:val="0"/>
        </w:rPr>
        <w:t xml:space="preserve">No </w:t>
      </w:r>
      <w:r w:rsidR="00CB4AEB" w:rsidRPr="002F167A">
        <w:rPr>
          <w:b w:val="0"/>
        </w:rPr>
        <w:t>E</w:t>
      </w:r>
      <w:r w:rsidRPr="002F167A">
        <w:rPr>
          <w:b w:val="0"/>
        </w:rPr>
        <w:t xml:space="preserve">mployee shall suffer any reduction in pay and or conditions as a consequence of the application of this Agreement unless otherwise specified in a clause of this </w:t>
      </w:r>
      <w:r w:rsidR="008A0D90" w:rsidRPr="002F167A">
        <w:rPr>
          <w:b w:val="0"/>
        </w:rPr>
        <w:t>A</w:t>
      </w:r>
      <w:r w:rsidRPr="002F167A">
        <w:rPr>
          <w:b w:val="0"/>
        </w:rPr>
        <w:t xml:space="preserve">greement. For the avoidance of doubt any </w:t>
      </w:r>
      <w:r w:rsidR="00CB4AEB" w:rsidRPr="002F167A">
        <w:rPr>
          <w:b w:val="0"/>
        </w:rPr>
        <w:t>E</w:t>
      </w:r>
      <w:r w:rsidRPr="002F167A">
        <w:rPr>
          <w:b w:val="0"/>
        </w:rPr>
        <w:t>mployee who is currently at Level 4 will remain at Level 4</w:t>
      </w:r>
      <w:r w:rsidR="00FF2C26" w:rsidRPr="002F167A">
        <w:rPr>
          <w:b w:val="0"/>
        </w:rPr>
        <w:t xml:space="preserve"> (or equivalent)</w:t>
      </w:r>
      <w:r w:rsidRPr="002F167A">
        <w:rPr>
          <w:b w:val="0"/>
        </w:rPr>
        <w:t>.</w:t>
      </w:r>
    </w:p>
    <w:p w14:paraId="289974DC" w14:textId="77777777" w:rsidR="00F32E2C" w:rsidRPr="002F167A" w:rsidRDefault="00F32E2C" w:rsidP="00FF6FE9">
      <w:pPr>
        <w:pStyle w:val="Headingsecondary"/>
      </w:pPr>
      <w:r w:rsidRPr="002F167A">
        <w:br w:type="page"/>
      </w:r>
      <w:r w:rsidRPr="002F167A">
        <w:lastRenderedPageBreak/>
        <w:t>SIGNATURE OF THE PARTIES</w:t>
      </w:r>
    </w:p>
    <w:p w14:paraId="2224E7FA" w14:textId="625C0088" w:rsidR="00F32E2C" w:rsidRPr="002F167A" w:rsidRDefault="00F32E2C" w:rsidP="00F32E2C">
      <w:pPr>
        <w:pStyle w:val="BodyIndent1"/>
        <w:ind w:left="0"/>
        <w:rPr>
          <w:b/>
        </w:rPr>
      </w:pPr>
      <w:r w:rsidRPr="002F167A">
        <w:rPr>
          <w:b/>
        </w:rPr>
        <w:t xml:space="preserve">Signed on behalf of the </w:t>
      </w:r>
      <w:r w:rsidR="003F1E02" w:rsidRPr="002F167A">
        <w:rPr>
          <w:b/>
        </w:rPr>
        <w:t>Triple Zero Victoria</w:t>
      </w:r>
    </w:p>
    <w:p w14:paraId="7CE4234E" w14:textId="77777777" w:rsidR="00F32E2C" w:rsidRPr="002F167A" w:rsidRDefault="00F32E2C" w:rsidP="00F32E2C">
      <w:pPr>
        <w:pStyle w:val="BodyIndent1"/>
        <w:ind w:left="0"/>
      </w:pPr>
      <w:r w:rsidRPr="002F167A">
        <w:t>Name</w:t>
      </w:r>
      <w:r w:rsidRPr="002F167A">
        <w:tab/>
        <w:t>_________________</w:t>
      </w:r>
      <w:r w:rsidRPr="002F167A">
        <w:tab/>
        <w:t>(signature)   ________________________</w:t>
      </w:r>
    </w:p>
    <w:p w14:paraId="572B5E19" w14:textId="77777777" w:rsidR="00F32E2C" w:rsidRPr="002F167A" w:rsidRDefault="00F32E2C" w:rsidP="00F32E2C">
      <w:pPr>
        <w:pStyle w:val="BodyIndent1"/>
        <w:ind w:left="0"/>
      </w:pPr>
      <w:r w:rsidRPr="002F167A">
        <w:t>DATED this __________ day of</w:t>
      </w:r>
      <w:r w:rsidRPr="002F167A">
        <w:tab/>
        <w:t>_______________</w:t>
      </w:r>
      <w:r w:rsidRPr="002F167A">
        <w:tab/>
        <w:t>________      2024____</w:t>
      </w:r>
    </w:p>
    <w:p w14:paraId="35C5BB2D" w14:textId="77777777" w:rsidR="00F32E2C" w:rsidRPr="002F167A" w:rsidRDefault="00F32E2C" w:rsidP="00F32E2C">
      <w:pPr>
        <w:pStyle w:val="BodyIndent1"/>
        <w:ind w:left="0"/>
        <w:rPr>
          <w:b/>
          <w:sz w:val="16"/>
          <w:szCs w:val="16"/>
        </w:rPr>
      </w:pPr>
      <w:r w:rsidRPr="002F167A">
        <w:rPr>
          <w:bCs/>
        </w:rPr>
        <w:t>Explanation of authority to sign</w:t>
      </w:r>
      <w:r w:rsidRPr="002F167A">
        <w:tab/>
        <w:t>_________________</w:t>
      </w:r>
    </w:p>
    <w:p w14:paraId="7DAA7BDE" w14:textId="77777777" w:rsidR="00F32E2C" w:rsidRPr="002F167A" w:rsidRDefault="00F32E2C" w:rsidP="00F32E2C">
      <w:pPr>
        <w:pStyle w:val="BodyIndent1"/>
        <w:ind w:left="0"/>
        <w:rPr>
          <w:b/>
        </w:rPr>
      </w:pPr>
      <w:r w:rsidRPr="002F167A">
        <w:rPr>
          <w:b/>
        </w:rPr>
        <w:t>Signed on behalf of the Communication Workers Union of Australia</w:t>
      </w:r>
    </w:p>
    <w:p w14:paraId="105F01A4" w14:textId="77777777" w:rsidR="00F32E2C" w:rsidRPr="002F167A" w:rsidRDefault="00F32E2C" w:rsidP="00F32E2C">
      <w:pPr>
        <w:pStyle w:val="BodyIndent1"/>
        <w:ind w:left="0"/>
      </w:pPr>
      <w:r w:rsidRPr="002F167A">
        <w:t>Name</w:t>
      </w:r>
      <w:r w:rsidRPr="002F167A">
        <w:tab/>
        <w:t>_________________</w:t>
      </w:r>
      <w:r w:rsidRPr="002F167A">
        <w:tab/>
        <w:t>(signature)   ________________________</w:t>
      </w:r>
    </w:p>
    <w:p w14:paraId="27CEAC26" w14:textId="77777777" w:rsidR="00F32E2C" w:rsidRPr="002F167A" w:rsidRDefault="00F32E2C" w:rsidP="00F32E2C">
      <w:pPr>
        <w:pStyle w:val="BodyIndent1"/>
        <w:ind w:left="0"/>
      </w:pPr>
      <w:r w:rsidRPr="002F167A">
        <w:t>DATED this __________ day of</w:t>
      </w:r>
      <w:r w:rsidRPr="002F167A">
        <w:tab/>
        <w:t>_______________</w:t>
      </w:r>
      <w:r w:rsidRPr="002F167A">
        <w:tab/>
        <w:t>________      2024____</w:t>
      </w:r>
    </w:p>
    <w:p w14:paraId="3EAEF0CA" w14:textId="77777777" w:rsidR="00F32E2C" w:rsidRPr="002F167A" w:rsidRDefault="00F32E2C" w:rsidP="00F32E2C">
      <w:pPr>
        <w:pStyle w:val="BodyIndent1"/>
        <w:ind w:left="0"/>
        <w:rPr>
          <w:b/>
          <w:sz w:val="16"/>
          <w:szCs w:val="16"/>
        </w:rPr>
      </w:pPr>
      <w:r w:rsidRPr="002F167A">
        <w:rPr>
          <w:bCs/>
        </w:rPr>
        <w:t>Explanation of authority to sign</w:t>
      </w:r>
      <w:r w:rsidRPr="002F167A">
        <w:tab/>
        <w:t>_________________</w:t>
      </w:r>
    </w:p>
    <w:p w14:paraId="58585E0E" w14:textId="77777777" w:rsidR="00F32E2C" w:rsidRPr="002F167A" w:rsidRDefault="00F32E2C" w:rsidP="00F32E2C">
      <w:pPr>
        <w:pStyle w:val="BodyIndent1"/>
        <w:ind w:left="0"/>
        <w:rPr>
          <w:b/>
        </w:rPr>
      </w:pPr>
      <w:r w:rsidRPr="002F167A">
        <w:rPr>
          <w:b/>
        </w:rPr>
        <w:t>Signed on behalf of the United Firefighters’ Union of Australia (Victoria Branch)</w:t>
      </w:r>
    </w:p>
    <w:p w14:paraId="511D35C6" w14:textId="77777777" w:rsidR="00F32E2C" w:rsidRPr="002F167A" w:rsidRDefault="00F32E2C" w:rsidP="00F32E2C">
      <w:pPr>
        <w:pStyle w:val="BodyIndent1"/>
        <w:ind w:left="0"/>
      </w:pPr>
      <w:r w:rsidRPr="002F167A">
        <w:t>Name</w:t>
      </w:r>
      <w:r w:rsidRPr="002F167A">
        <w:tab/>
        <w:t>_________________</w:t>
      </w:r>
      <w:r w:rsidRPr="002F167A">
        <w:tab/>
        <w:t>(signature)   ________________________</w:t>
      </w:r>
    </w:p>
    <w:p w14:paraId="68A4BBFA" w14:textId="77777777" w:rsidR="00F32E2C" w:rsidRPr="002F167A" w:rsidRDefault="00F32E2C" w:rsidP="00F32E2C">
      <w:pPr>
        <w:pStyle w:val="BodyIndent1"/>
        <w:ind w:left="0"/>
      </w:pPr>
      <w:r w:rsidRPr="002F167A">
        <w:t>DATED this __________ day of</w:t>
      </w:r>
      <w:r w:rsidRPr="002F167A">
        <w:tab/>
        <w:t>_______________</w:t>
      </w:r>
      <w:r w:rsidRPr="002F167A">
        <w:tab/>
        <w:t>________      2024____</w:t>
      </w:r>
    </w:p>
    <w:p w14:paraId="12CC57DD" w14:textId="77777777" w:rsidR="00F32E2C" w:rsidRPr="002F167A" w:rsidRDefault="00F32E2C" w:rsidP="00F32E2C">
      <w:pPr>
        <w:pStyle w:val="BodyIndent1"/>
        <w:ind w:left="0"/>
        <w:rPr>
          <w:b/>
          <w:sz w:val="16"/>
          <w:szCs w:val="16"/>
        </w:rPr>
      </w:pPr>
      <w:r w:rsidRPr="002F167A">
        <w:rPr>
          <w:bCs/>
        </w:rPr>
        <w:t>Explanation of authority to sign</w:t>
      </w:r>
      <w:r w:rsidRPr="002F167A">
        <w:tab/>
        <w:t>_________________</w:t>
      </w:r>
    </w:p>
    <w:p w14:paraId="44537E4B" w14:textId="77777777" w:rsidR="00F32E2C" w:rsidRPr="002F167A" w:rsidRDefault="00F32E2C" w:rsidP="00F32E2C">
      <w:pPr>
        <w:pStyle w:val="BodyIndent1"/>
        <w:ind w:left="0"/>
        <w:rPr>
          <w:b/>
        </w:rPr>
      </w:pPr>
      <w:r w:rsidRPr="002F167A">
        <w:rPr>
          <w:b/>
        </w:rPr>
        <w:t>Signed on behalf of United Workers Union</w:t>
      </w:r>
    </w:p>
    <w:p w14:paraId="5220E840" w14:textId="77777777" w:rsidR="00F32E2C" w:rsidRPr="002F167A" w:rsidRDefault="00F32E2C" w:rsidP="00F32E2C">
      <w:pPr>
        <w:pStyle w:val="BodyIndent1"/>
        <w:ind w:left="0"/>
      </w:pPr>
      <w:r w:rsidRPr="002F167A">
        <w:t>Name</w:t>
      </w:r>
      <w:r w:rsidRPr="002F167A">
        <w:tab/>
        <w:t>_________________</w:t>
      </w:r>
      <w:r w:rsidRPr="002F167A">
        <w:tab/>
        <w:t>(signature)   ________________________</w:t>
      </w:r>
    </w:p>
    <w:p w14:paraId="537AB365" w14:textId="77777777" w:rsidR="00F32E2C" w:rsidRPr="002F167A" w:rsidRDefault="00F32E2C" w:rsidP="00F32E2C">
      <w:pPr>
        <w:pStyle w:val="BodyIndent1"/>
        <w:ind w:left="0"/>
      </w:pPr>
      <w:r w:rsidRPr="002F167A">
        <w:t>DATED this __________ day of</w:t>
      </w:r>
      <w:r w:rsidRPr="002F167A">
        <w:tab/>
        <w:t>_______________</w:t>
      </w:r>
      <w:r w:rsidRPr="002F167A">
        <w:tab/>
        <w:t>________      2024____</w:t>
      </w:r>
    </w:p>
    <w:p w14:paraId="254102DC" w14:textId="77777777" w:rsidR="00F32E2C" w:rsidRPr="002F167A" w:rsidRDefault="00F32E2C" w:rsidP="00F32E2C">
      <w:pPr>
        <w:pStyle w:val="BodyIndent1"/>
        <w:ind w:left="0"/>
        <w:rPr>
          <w:b/>
          <w:sz w:val="16"/>
          <w:szCs w:val="16"/>
        </w:rPr>
      </w:pPr>
      <w:r w:rsidRPr="002F167A">
        <w:rPr>
          <w:bCs/>
        </w:rPr>
        <w:t>Explanation of authority to sign</w:t>
      </w:r>
      <w:r w:rsidRPr="002F167A">
        <w:tab/>
        <w:t>_________________</w:t>
      </w:r>
    </w:p>
    <w:p w14:paraId="4A176B3E" w14:textId="77777777" w:rsidR="00F32E2C" w:rsidRPr="002F167A" w:rsidRDefault="00F32E2C" w:rsidP="00F32E2C">
      <w:pPr>
        <w:pStyle w:val="BodyIndent1"/>
        <w:ind w:left="0"/>
        <w:rPr>
          <w:b/>
        </w:rPr>
      </w:pPr>
      <w:r w:rsidRPr="002F167A">
        <w:rPr>
          <w:b/>
        </w:rPr>
        <w:t>Signed on behalf of Victorian Ambulance Union Incorporated (No. A0107043J)</w:t>
      </w:r>
    </w:p>
    <w:p w14:paraId="7F7A01A3" w14:textId="77777777" w:rsidR="00F32E2C" w:rsidRPr="002F167A" w:rsidRDefault="00F32E2C" w:rsidP="00F32E2C">
      <w:pPr>
        <w:pStyle w:val="BodyIndent1"/>
        <w:ind w:left="0"/>
      </w:pPr>
      <w:r w:rsidRPr="002F167A">
        <w:t>Name</w:t>
      </w:r>
      <w:r w:rsidRPr="002F167A">
        <w:tab/>
        <w:t>_________________</w:t>
      </w:r>
      <w:r w:rsidRPr="002F167A">
        <w:tab/>
        <w:t>(signature)   ________________________</w:t>
      </w:r>
    </w:p>
    <w:p w14:paraId="069DBB6F" w14:textId="77777777" w:rsidR="00F32E2C" w:rsidRPr="002F167A" w:rsidRDefault="00F32E2C" w:rsidP="00F32E2C">
      <w:pPr>
        <w:pStyle w:val="BodyIndent1"/>
        <w:ind w:left="0"/>
      </w:pPr>
      <w:r w:rsidRPr="002F167A">
        <w:t>DATED this __________ day of</w:t>
      </w:r>
      <w:r w:rsidRPr="002F167A">
        <w:tab/>
        <w:t>_______________</w:t>
      </w:r>
      <w:r w:rsidRPr="002F167A">
        <w:tab/>
        <w:t>________      2024____</w:t>
      </w:r>
    </w:p>
    <w:p w14:paraId="6C2C567B" w14:textId="77777777" w:rsidR="00F32E2C" w:rsidRPr="002F167A" w:rsidRDefault="00F32E2C" w:rsidP="00F32E2C">
      <w:pPr>
        <w:pStyle w:val="BodyIndent1"/>
        <w:ind w:left="0"/>
        <w:rPr>
          <w:b/>
          <w:sz w:val="16"/>
          <w:szCs w:val="16"/>
        </w:rPr>
      </w:pPr>
      <w:r w:rsidRPr="002F167A">
        <w:rPr>
          <w:bCs/>
        </w:rPr>
        <w:t>Explanation of authority to sign</w:t>
      </w:r>
      <w:r w:rsidRPr="002F167A">
        <w:tab/>
        <w:t>_________________</w:t>
      </w:r>
    </w:p>
    <w:p w14:paraId="64216B45" w14:textId="168B6DCC" w:rsidR="00184F71" w:rsidRPr="002F167A" w:rsidRDefault="00184F71" w:rsidP="00047E22">
      <w:pPr>
        <w:pStyle w:val="BodyIndent1"/>
        <w:ind w:left="0"/>
      </w:pPr>
    </w:p>
    <w:p w14:paraId="1D55BBEA" w14:textId="77777777" w:rsidR="0083626F" w:rsidRPr="002F167A" w:rsidRDefault="0083626F" w:rsidP="00FF6FE9">
      <w:pPr>
        <w:rPr>
          <w:rFonts w:cs="Arial"/>
          <w:lang w:eastAsia="en-US"/>
        </w:rPr>
      </w:pPr>
    </w:p>
    <w:p w14:paraId="4BE72EFC" w14:textId="77777777" w:rsidR="0038132E" w:rsidRPr="002F167A" w:rsidRDefault="0038132E" w:rsidP="00FF6FE9">
      <w:pPr>
        <w:pStyle w:val="Heading3"/>
        <w:numPr>
          <w:ilvl w:val="0"/>
          <w:numId w:val="0"/>
        </w:numPr>
        <w:ind w:left="4111"/>
        <w:rPr>
          <w:b/>
        </w:rPr>
        <w:sectPr w:rsidR="0038132E" w:rsidRPr="002F167A" w:rsidSect="009967EE">
          <w:headerReference w:type="even" r:id="rId24"/>
          <w:headerReference w:type="default" r:id="rId25"/>
          <w:footerReference w:type="even" r:id="rId26"/>
          <w:footerReference w:type="default" r:id="rId27"/>
          <w:headerReference w:type="first" r:id="rId28"/>
          <w:footerReference w:type="first" r:id="rId29"/>
          <w:pgSz w:w="11906" w:h="16838" w:code="9"/>
          <w:pgMar w:top="1701" w:right="424" w:bottom="1417" w:left="1417" w:header="567" w:footer="567" w:gutter="0"/>
          <w:pgNumType w:start="1"/>
          <w:cols w:space="720"/>
          <w:docGrid w:linePitch="299"/>
        </w:sectPr>
      </w:pPr>
    </w:p>
    <w:p w14:paraId="793C86C4" w14:textId="77777777" w:rsidR="00047E22" w:rsidRPr="002F167A" w:rsidRDefault="00047E22" w:rsidP="00047E22">
      <w:pPr>
        <w:pStyle w:val="Headingsecondary"/>
        <w:rPr>
          <w:sz w:val="20"/>
          <w:szCs w:val="20"/>
        </w:rPr>
      </w:pPr>
      <w:bookmarkStart w:id="347" w:name="_Ref169877696"/>
      <w:r w:rsidRPr="002F167A">
        <w:rPr>
          <w:sz w:val="20"/>
          <w:szCs w:val="20"/>
        </w:rPr>
        <w:lastRenderedPageBreak/>
        <w:t>Schedule 1 – Classifications and Remuneration</w:t>
      </w:r>
    </w:p>
    <w:p w14:paraId="7985A643" w14:textId="77777777" w:rsidR="00E63453" w:rsidRPr="002F167A" w:rsidRDefault="00E63453" w:rsidP="001B7936">
      <w:pPr>
        <w:pStyle w:val="Headingsecondary"/>
        <w:numPr>
          <w:ilvl w:val="1"/>
          <w:numId w:val="33"/>
        </w:numPr>
        <w:ind w:left="716"/>
        <w:rPr>
          <w:sz w:val="20"/>
          <w:szCs w:val="20"/>
        </w:rPr>
      </w:pPr>
      <w:r w:rsidRPr="002F167A">
        <w:rPr>
          <w:sz w:val="20"/>
          <w:szCs w:val="20"/>
        </w:rPr>
        <w:t>Definitions</w:t>
      </w:r>
    </w:p>
    <w:p w14:paraId="17486176" w14:textId="77777777" w:rsidR="00E63453" w:rsidRPr="002F167A" w:rsidRDefault="00E63453" w:rsidP="00E63453">
      <w:pPr>
        <w:pStyle w:val="BodyText"/>
        <w:ind w:left="792"/>
        <w:rPr>
          <w:sz w:val="20"/>
          <w:szCs w:val="20"/>
          <w:lang w:eastAsia="en-US"/>
        </w:rPr>
      </w:pPr>
      <w:bookmarkStart w:id="348" w:name="_Hlk174440752"/>
      <w:r w:rsidRPr="002F167A">
        <w:rPr>
          <w:sz w:val="20"/>
          <w:szCs w:val="20"/>
          <w:lang w:eastAsia="en-US"/>
        </w:rPr>
        <w:t>The following definitions apply for the purpose of this schedule</w:t>
      </w:r>
      <w:bookmarkEnd w:id="348"/>
      <w:r w:rsidRPr="002F167A">
        <w:rPr>
          <w:sz w:val="20"/>
          <w:szCs w:val="20"/>
          <w:lang w:eastAsia="en-US"/>
        </w:rPr>
        <w:t>.  Several other relevant terms are defined at clause 6 in the body of the Agreement.</w:t>
      </w:r>
    </w:p>
    <w:tbl>
      <w:tblPr>
        <w:tblW w:w="13461" w:type="dxa"/>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550"/>
        <w:gridCol w:w="11911"/>
      </w:tblGrid>
      <w:tr w:rsidR="00B74F8C" w:rsidRPr="002F167A" w14:paraId="335AAA3A" w14:textId="77777777" w:rsidTr="00B74F8C">
        <w:trPr>
          <w:trHeight w:val="300"/>
        </w:trPr>
        <w:tc>
          <w:tcPr>
            <w:tcW w:w="1550" w:type="dxa"/>
            <w:tcBorders>
              <w:bottom w:val="nil"/>
            </w:tcBorders>
            <w:tcMar>
              <w:top w:w="0" w:type="dxa"/>
              <w:left w:w="108" w:type="dxa"/>
              <w:bottom w:w="0" w:type="dxa"/>
              <w:right w:w="108" w:type="dxa"/>
            </w:tcMar>
          </w:tcPr>
          <w:p w14:paraId="4ECFAEED" w14:textId="4029DF7B" w:rsidR="00B74F8C" w:rsidRPr="002F167A" w:rsidRDefault="00B74F8C" w:rsidP="003A2113">
            <w:pPr>
              <w:textAlignment w:val="baseline"/>
              <w:rPr>
                <w:rFonts w:cs="Arial"/>
                <w:b/>
                <w:bCs/>
              </w:rPr>
            </w:pPr>
          </w:p>
        </w:tc>
        <w:tc>
          <w:tcPr>
            <w:tcW w:w="11911" w:type="dxa"/>
            <w:tcBorders>
              <w:bottom w:val="nil"/>
            </w:tcBorders>
            <w:tcMar>
              <w:top w:w="0" w:type="dxa"/>
              <w:left w:w="108" w:type="dxa"/>
              <w:bottom w:w="0" w:type="dxa"/>
              <w:right w:w="108" w:type="dxa"/>
            </w:tcMar>
          </w:tcPr>
          <w:p w14:paraId="1076A9BE" w14:textId="30FB9FB0" w:rsidR="00B74F8C" w:rsidRPr="002F167A" w:rsidRDefault="00B74F8C" w:rsidP="003A2113">
            <w:pPr>
              <w:textAlignment w:val="baseline"/>
              <w:rPr>
                <w:rFonts w:cs="Arial"/>
              </w:rPr>
            </w:pPr>
          </w:p>
        </w:tc>
      </w:tr>
      <w:tr w:rsidR="00B74F8C" w:rsidRPr="002F167A" w14:paraId="457D7603" w14:textId="77777777" w:rsidTr="00B74F8C">
        <w:trPr>
          <w:trHeight w:val="108"/>
        </w:trPr>
        <w:tc>
          <w:tcPr>
            <w:tcW w:w="1550" w:type="dxa"/>
            <w:tcBorders>
              <w:top w:val="nil"/>
            </w:tcBorders>
            <w:tcMar>
              <w:top w:w="0" w:type="dxa"/>
              <w:left w:w="108" w:type="dxa"/>
              <w:bottom w:w="0" w:type="dxa"/>
              <w:right w:w="108" w:type="dxa"/>
            </w:tcMar>
          </w:tcPr>
          <w:p w14:paraId="3841427F" w14:textId="3F706A31" w:rsidR="00B74F8C" w:rsidRPr="002F167A" w:rsidRDefault="00B74F8C" w:rsidP="003A2113">
            <w:pPr>
              <w:textAlignment w:val="baseline"/>
              <w:rPr>
                <w:rFonts w:cs="Arial"/>
                <w:b/>
                <w:bCs/>
              </w:rPr>
            </w:pPr>
            <w:r w:rsidRPr="002F167A">
              <w:rPr>
                <w:rFonts w:cs="Arial"/>
                <w:b/>
                <w:bCs/>
              </w:rPr>
              <w:t>Classroom Sign-off</w:t>
            </w:r>
          </w:p>
        </w:tc>
        <w:tc>
          <w:tcPr>
            <w:tcW w:w="11911" w:type="dxa"/>
            <w:tcBorders>
              <w:top w:val="nil"/>
            </w:tcBorders>
            <w:tcMar>
              <w:top w:w="0" w:type="dxa"/>
              <w:left w:w="108" w:type="dxa"/>
              <w:bottom w:w="0" w:type="dxa"/>
              <w:right w:w="108" w:type="dxa"/>
            </w:tcMar>
          </w:tcPr>
          <w:p w14:paraId="3AA0CA4B" w14:textId="0EF6FA4B" w:rsidR="00B74F8C" w:rsidRPr="002F167A" w:rsidRDefault="00B74F8C" w:rsidP="003A2113">
            <w:pPr>
              <w:textAlignment w:val="baseline"/>
              <w:rPr>
                <w:rFonts w:cs="Arial"/>
              </w:rPr>
            </w:pPr>
            <w:r w:rsidRPr="002F167A">
              <w:rPr>
                <w:rFonts w:cs="Arial"/>
              </w:rPr>
              <w:t xml:space="preserve">When an Employee has satisfactorily completed classroom training to be an ECO Call-Taker and/or Dispatcher in a particular emergency services work stream and or skill as certified by </w:t>
            </w:r>
            <w:r w:rsidR="007D118C">
              <w:rPr>
                <w:rFonts w:cs="Arial"/>
              </w:rPr>
              <w:t>TZV</w:t>
            </w:r>
            <w:r w:rsidRPr="002F167A">
              <w:rPr>
                <w:rFonts w:cs="Arial"/>
              </w:rPr>
              <w:t>.</w:t>
            </w:r>
          </w:p>
        </w:tc>
      </w:tr>
      <w:tr w:rsidR="00B74F8C" w:rsidRPr="002F167A" w14:paraId="5116345D" w14:textId="77777777" w:rsidTr="003A2113">
        <w:trPr>
          <w:trHeight w:val="300"/>
        </w:trPr>
        <w:tc>
          <w:tcPr>
            <w:tcW w:w="1550" w:type="dxa"/>
            <w:tcMar>
              <w:top w:w="0" w:type="dxa"/>
              <w:left w:w="108" w:type="dxa"/>
              <w:bottom w:w="0" w:type="dxa"/>
              <w:right w:w="108" w:type="dxa"/>
            </w:tcMar>
          </w:tcPr>
          <w:p w14:paraId="792537F7" w14:textId="5609B7F2" w:rsidR="00B74F8C" w:rsidRPr="002F167A" w:rsidRDefault="00B74F8C" w:rsidP="003A2113">
            <w:pPr>
              <w:textAlignment w:val="baseline"/>
              <w:rPr>
                <w:rFonts w:cs="Arial"/>
                <w:b/>
                <w:bCs/>
              </w:rPr>
            </w:pPr>
            <w:r w:rsidRPr="002F167A">
              <w:rPr>
                <w:rFonts w:cs="Arial"/>
                <w:b/>
                <w:bCs/>
              </w:rPr>
              <w:t>Continuous Service</w:t>
            </w:r>
          </w:p>
        </w:tc>
        <w:tc>
          <w:tcPr>
            <w:tcW w:w="11911" w:type="dxa"/>
            <w:tcMar>
              <w:top w:w="0" w:type="dxa"/>
              <w:left w:w="108" w:type="dxa"/>
              <w:bottom w:w="0" w:type="dxa"/>
              <w:right w:w="108" w:type="dxa"/>
            </w:tcMar>
          </w:tcPr>
          <w:p w14:paraId="4DE29D79" w14:textId="1B1F9A17" w:rsidR="00B74F8C" w:rsidRPr="002F167A" w:rsidRDefault="00B74F8C" w:rsidP="003A2113">
            <w:pPr>
              <w:textAlignment w:val="baseline"/>
              <w:rPr>
                <w:rFonts w:cs="Arial"/>
              </w:rPr>
            </w:pPr>
            <w:r w:rsidRPr="002F167A">
              <w:rPr>
                <w:rFonts w:cs="Arial"/>
              </w:rPr>
              <w:t xml:space="preserve">For the purposes of the classification structure, this includes employment at </w:t>
            </w:r>
            <w:r w:rsidR="007D118C">
              <w:rPr>
                <w:rFonts w:cs="Arial"/>
              </w:rPr>
              <w:t>TZV</w:t>
            </w:r>
            <w:r w:rsidRPr="002F167A">
              <w:rPr>
                <w:rFonts w:cs="Arial"/>
              </w:rPr>
              <w:t xml:space="preserve"> on a regular and systematic basis, including:</w:t>
            </w:r>
          </w:p>
          <w:p w14:paraId="09C00DA4" w14:textId="77777777" w:rsidR="00B74F8C" w:rsidRPr="002F167A" w:rsidRDefault="00B74F8C" w:rsidP="001B7936">
            <w:pPr>
              <w:pStyle w:val="ListParagraph"/>
              <w:numPr>
                <w:ilvl w:val="0"/>
                <w:numId w:val="34"/>
              </w:numPr>
              <w:spacing w:after="0" w:line="240" w:lineRule="auto"/>
              <w:textAlignment w:val="baseline"/>
              <w:rPr>
                <w:rFonts w:ascii="Arial" w:hAnsi="Arial" w:cs="Arial"/>
                <w:sz w:val="20"/>
                <w:szCs w:val="20"/>
              </w:rPr>
            </w:pPr>
            <w:r w:rsidRPr="002F167A">
              <w:rPr>
                <w:rFonts w:ascii="Arial" w:hAnsi="Arial" w:cs="Arial"/>
                <w:sz w:val="20"/>
                <w:szCs w:val="20"/>
              </w:rPr>
              <w:t>any period of authorised leave;</w:t>
            </w:r>
          </w:p>
          <w:p w14:paraId="27D80886" w14:textId="77777777" w:rsidR="00B74F8C" w:rsidRPr="002F167A" w:rsidRDefault="00B74F8C" w:rsidP="001B7936">
            <w:pPr>
              <w:pStyle w:val="ListParagraph"/>
              <w:numPr>
                <w:ilvl w:val="0"/>
                <w:numId w:val="34"/>
              </w:numPr>
              <w:spacing w:after="0" w:line="240" w:lineRule="auto"/>
              <w:textAlignment w:val="baseline"/>
              <w:rPr>
                <w:rFonts w:ascii="Arial" w:hAnsi="Arial" w:cs="Arial"/>
                <w:sz w:val="20"/>
                <w:szCs w:val="20"/>
              </w:rPr>
            </w:pPr>
            <w:r w:rsidRPr="002F167A">
              <w:rPr>
                <w:rFonts w:ascii="Arial" w:hAnsi="Arial" w:cs="Arial"/>
                <w:sz w:val="20"/>
                <w:szCs w:val="20"/>
              </w:rPr>
              <w:t>any break in employment of no more than 12 months;</w:t>
            </w:r>
          </w:p>
          <w:p w14:paraId="25CBBC25" w14:textId="77777777" w:rsidR="00B74F8C" w:rsidRPr="002F167A" w:rsidRDefault="00B74F8C" w:rsidP="001B7936">
            <w:pPr>
              <w:pStyle w:val="ListParagraph"/>
              <w:numPr>
                <w:ilvl w:val="0"/>
                <w:numId w:val="34"/>
              </w:numPr>
              <w:spacing w:after="0" w:line="240" w:lineRule="auto"/>
              <w:textAlignment w:val="baseline"/>
              <w:rPr>
                <w:rFonts w:ascii="Arial" w:hAnsi="Arial" w:cs="Arial"/>
                <w:sz w:val="20"/>
                <w:szCs w:val="20"/>
              </w:rPr>
            </w:pPr>
            <w:r w:rsidRPr="002F167A">
              <w:rPr>
                <w:rFonts w:ascii="Arial" w:hAnsi="Arial" w:cs="Arial"/>
                <w:sz w:val="20"/>
                <w:szCs w:val="20"/>
              </w:rPr>
              <w:t xml:space="preserve">coverage by the </w:t>
            </w:r>
            <w:r w:rsidRPr="002F167A">
              <w:rPr>
                <w:rFonts w:ascii="Arial" w:hAnsi="Arial" w:cs="Arial"/>
                <w:i/>
                <w:iCs/>
                <w:sz w:val="20"/>
                <w:szCs w:val="20"/>
              </w:rPr>
              <w:t xml:space="preserve">Emergency Services Telecommunications Authority Support Staff Enterprise Agreement 2021 </w:t>
            </w:r>
            <w:r w:rsidRPr="002F167A">
              <w:rPr>
                <w:rFonts w:ascii="Arial" w:hAnsi="Arial" w:cs="Arial"/>
                <w:sz w:val="20"/>
                <w:szCs w:val="20"/>
              </w:rPr>
              <w:t>(</w:t>
            </w:r>
            <w:r w:rsidRPr="002F167A">
              <w:rPr>
                <w:rFonts w:ascii="Arial" w:hAnsi="Arial" w:cs="Arial"/>
                <w:b/>
                <w:bCs/>
                <w:sz w:val="20"/>
                <w:szCs w:val="20"/>
              </w:rPr>
              <w:t>Support Agreement</w:t>
            </w:r>
            <w:r w:rsidRPr="002F167A">
              <w:rPr>
                <w:rFonts w:ascii="Arial" w:hAnsi="Arial" w:cs="Arial"/>
                <w:sz w:val="20"/>
                <w:szCs w:val="20"/>
              </w:rPr>
              <w:t>)</w:t>
            </w:r>
            <w:r w:rsidRPr="002F167A">
              <w:rPr>
                <w:rFonts w:ascii="Arial" w:hAnsi="Arial" w:cs="Arial"/>
                <w:i/>
                <w:iCs/>
                <w:sz w:val="20"/>
                <w:szCs w:val="20"/>
              </w:rPr>
              <w:t xml:space="preserve"> </w:t>
            </w:r>
            <w:r w:rsidRPr="002F167A">
              <w:rPr>
                <w:rFonts w:ascii="Arial" w:hAnsi="Arial" w:cs="Arial"/>
                <w:sz w:val="20"/>
                <w:szCs w:val="20"/>
              </w:rPr>
              <w:t>of up to 12 months or indefinitely if operational currency was maintained for the period of Support Agreement coverage; and</w:t>
            </w:r>
          </w:p>
          <w:p w14:paraId="13FDAB84" w14:textId="77777777" w:rsidR="00B74F8C" w:rsidRPr="002F167A" w:rsidRDefault="00B74F8C" w:rsidP="001B7936">
            <w:pPr>
              <w:pStyle w:val="ListParagraph"/>
              <w:numPr>
                <w:ilvl w:val="0"/>
                <w:numId w:val="34"/>
              </w:numPr>
              <w:spacing w:after="0" w:line="240" w:lineRule="auto"/>
              <w:textAlignment w:val="baseline"/>
              <w:rPr>
                <w:rFonts w:ascii="Arial" w:hAnsi="Arial" w:cs="Arial"/>
                <w:sz w:val="20"/>
                <w:szCs w:val="20"/>
              </w:rPr>
            </w:pPr>
            <w:r w:rsidRPr="002F167A">
              <w:rPr>
                <w:rFonts w:ascii="Arial" w:hAnsi="Arial" w:cs="Arial"/>
                <w:sz w:val="20"/>
                <w:szCs w:val="20"/>
                <w:lang w:val="en-GB"/>
              </w:rPr>
              <w:t>any period of Recognised Prior Service that was covered by the Operational Agreement.</w:t>
            </w:r>
          </w:p>
          <w:p w14:paraId="2190F510" w14:textId="77777777" w:rsidR="00B74F8C" w:rsidRPr="002F167A" w:rsidRDefault="00B74F8C" w:rsidP="003A2113">
            <w:pPr>
              <w:pStyle w:val="ListParagraph"/>
              <w:textAlignment w:val="baseline"/>
              <w:rPr>
                <w:rFonts w:ascii="Arial" w:hAnsi="Arial" w:cs="Arial"/>
                <w:color w:val="000000"/>
                <w:sz w:val="20"/>
                <w:szCs w:val="20"/>
                <w:lang w:val="en-GB"/>
              </w:rPr>
            </w:pPr>
          </w:p>
        </w:tc>
      </w:tr>
      <w:tr w:rsidR="00B74F8C" w:rsidRPr="002F167A" w14:paraId="5B2C3CB7" w14:textId="77777777" w:rsidTr="00B74F8C">
        <w:trPr>
          <w:trHeight w:val="972"/>
        </w:trPr>
        <w:tc>
          <w:tcPr>
            <w:tcW w:w="1550" w:type="dxa"/>
            <w:tcMar>
              <w:top w:w="0" w:type="dxa"/>
              <w:left w:w="108" w:type="dxa"/>
              <w:bottom w:w="0" w:type="dxa"/>
              <w:right w:w="108" w:type="dxa"/>
            </w:tcMar>
          </w:tcPr>
          <w:p w14:paraId="5BE3AD8C" w14:textId="05A992CA" w:rsidR="00B74F8C" w:rsidRPr="002F167A" w:rsidRDefault="00B74F8C" w:rsidP="003A2113">
            <w:pPr>
              <w:textAlignment w:val="baseline"/>
              <w:rPr>
                <w:rFonts w:cs="Arial"/>
                <w:b/>
                <w:bCs/>
              </w:rPr>
            </w:pPr>
            <w:r w:rsidRPr="002F167A">
              <w:rPr>
                <w:rFonts w:cs="Arial"/>
                <w:b/>
                <w:bCs/>
              </w:rPr>
              <w:t>Consolidation</w:t>
            </w:r>
          </w:p>
        </w:tc>
        <w:tc>
          <w:tcPr>
            <w:tcW w:w="11911" w:type="dxa"/>
            <w:tcMar>
              <w:top w:w="0" w:type="dxa"/>
              <w:left w:w="108" w:type="dxa"/>
              <w:bottom w:w="0" w:type="dxa"/>
              <w:right w:w="108" w:type="dxa"/>
            </w:tcMar>
          </w:tcPr>
          <w:p w14:paraId="7CFEEF38" w14:textId="1A6BDF14" w:rsidR="00D14209" w:rsidRPr="00E67AB8" w:rsidRDefault="00D14209" w:rsidP="00B74F8C">
            <w:pPr>
              <w:textAlignment w:val="baseline"/>
              <w:rPr>
                <w:rFonts w:cs="Arial"/>
                <w:lang w:val="en-GB"/>
              </w:rPr>
            </w:pPr>
            <w:r w:rsidRPr="00E67AB8">
              <w:rPr>
                <w:rFonts w:cs="Arial"/>
                <w:i/>
                <w:iCs/>
              </w:rPr>
              <w:t>The period of time following completion of the Consolidation Assessment and the Final Qualification Assessment. Guidelines are to be developed to indicate when this period will be satisfactorily completed.”</w:t>
            </w:r>
          </w:p>
        </w:tc>
      </w:tr>
      <w:tr w:rsidR="00B74F8C" w:rsidRPr="002F167A" w14:paraId="65654F53" w14:textId="77777777" w:rsidTr="00B74F8C">
        <w:trPr>
          <w:trHeight w:val="300"/>
        </w:trPr>
        <w:tc>
          <w:tcPr>
            <w:tcW w:w="1550" w:type="dxa"/>
            <w:tcMar>
              <w:top w:w="0" w:type="dxa"/>
              <w:left w:w="108" w:type="dxa"/>
              <w:bottom w:w="0" w:type="dxa"/>
              <w:right w:w="108" w:type="dxa"/>
            </w:tcMar>
          </w:tcPr>
          <w:p w14:paraId="4B221E9B" w14:textId="13653B12" w:rsidR="00B74F8C" w:rsidRPr="002F167A" w:rsidRDefault="00B74F8C" w:rsidP="003A2113">
            <w:pPr>
              <w:textAlignment w:val="baseline"/>
              <w:rPr>
                <w:rFonts w:cs="Arial"/>
                <w:b/>
                <w:bCs/>
              </w:rPr>
            </w:pPr>
            <w:r w:rsidRPr="002F167A">
              <w:rPr>
                <w:rFonts w:cs="Arial"/>
                <w:b/>
                <w:bCs/>
              </w:rPr>
              <w:t>Final Qualification Assessment (FQA)</w:t>
            </w:r>
          </w:p>
        </w:tc>
        <w:tc>
          <w:tcPr>
            <w:tcW w:w="11911" w:type="dxa"/>
            <w:tcMar>
              <w:top w:w="0" w:type="dxa"/>
              <w:left w:w="108" w:type="dxa"/>
              <w:bottom w:w="0" w:type="dxa"/>
              <w:right w:w="108" w:type="dxa"/>
            </w:tcMar>
          </w:tcPr>
          <w:p w14:paraId="76FD1040" w14:textId="5F852FF5" w:rsidR="00B74F8C" w:rsidRPr="002F167A" w:rsidRDefault="00B74F8C" w:rsidP="003A2113">
            <w:pPr>
              <w:textAlignment w:val="baseline"/>
              <w:rPr>
                <w:rFonts w:cs="Arial"/>
              </w:rPr>
            </w:pPr>
            <w:r w:rsidRPr="002F167A">
              <w:rPr>
                <w:rFonts w:cs="Arial"/>
              </w:rPr>
              <w:t xml:space="preserve">For the purposes of Table C of this schedule FQA is the final assessment (certified by </w:t>
            </w:r>
            <w:r w:rsidR="007D118C">
              <w:rPr>
                <w:rFonts w:cs="Arial"/>
              </w:rPr>
              <w:t>TZV</w:t>
            </w:r>
            <w:r w:rsidRPr="002F167A">
              <w:rPr>
                <w:rFonts w:cs="Arial"/>
              </w:rPr>
              <w:t>) that is completed by an Employee following classroom sign-off and consolidation after which the Employee becomes a Call-Taker FQA single Stream.</w:t>
            </w:r>
            <w:r w:rsidRPr="002F167A">
              <w:rPr>
                <w:rFonts w:cs="Arial"/>
                <w:u w:val="single"/>
              </w:rPr>
              <w:t xml:space="preserve"> </w:t>
            </w:r>
          </w:p>
        </w:tc>
      </w:tr>
      <w:tr w:rsidR="00B74F8C" w:rsidRPr="002F167A" w14:paraId="6BA55666" w14:textId="77777777" w:rsidTr="003A2113">
        <w:trPr>
          <w:trHeight w:val="300"/>
        </w:trPr>
        <w:tc>
          <w:tcPr>
            <w:tcW w:w="1550" w:type="dxa"/>
            <w:tcMar>
              <w:top w:w="0" w:type="dxa"/>
              <w:left w:w="108" w:type="dxa"/>
              <w:bottom w:w="0" w:type="dxa"/>
              <w:right w:w="108" w:type="dxa"/>
            </w:tcMar>
          </w:tcPr>
          <w:p w14:paraId="7AA10887" w14:textId="1ADB84AE" w:rsidR="00B74F8C" w:rsidRPr="002F167A" w:rsidRDefault="00B74F8C" w:rsidP="003A2113">
            <w:pPr>
              <w:textAlignment w:val="baseline"/>
              <w:rPr>
                <w:rFonts w:cs="Arial"/>
                <w:b/>
                <w:bCs/>
              </w:rPr>
            </w:pPr>
            <w:r w:rsidRPr="002F167A">
              <w:rPr>
                <w:rFonts w:cs="Arial"/>
                <w:b/>
                <w:bCs/>
              </w:rPr>
              <w:t>Senior Call-Taker</w:t>
            </w:r>
          </w:p>
        </w:tc>
        <w:tc>
          <w:tcPr>
            <w:tcW w:w="11911" w:type="dxa"/>
            <w:tcMar>
              <w:top w:w="0" w:type="dxa"/>
              <w:left w:w="108" w:type="dxa"/>
              <w:bottom w:w="0" w:type="dxa"/>
              <w:right w:w="108" w:type="dxa"/>
            </w:tcMar>
          </w:tcPr>
          <w:p w14:paraId="558BB4D6" w14:textId="727DD2F6" w:rsidR="00B74F8C" w:rsidRPr="002F167A" w:rsidRDefault="00B74F8C" w:rsidP="00635A70">
            <w:pPr>
              <w:textAlignment w:val="baseline"/>
              <w:rPr>
                <w:rFonts w:cs="Arial"/>
                <w:lang w:val="en-GB"/>
              </w:rPr>
            </w:pPr>
            <w:r w:rsidRPr="002F167A">
              <w:rPr>
                <w:rFonts w:cs="Arial"/>
              </w:rPr>
              <w:t>A Call-Taker who has performed five years of Continuous Service in any classification level covered by this Agreement or by the 2019 Agreement or any other previous operational enterprise agreement.</w:t>
            </w:r>
          </w:p>
        </w:tc>
      </w:tr>
      <w:tr w:rsidR="00B74F8C" w:rsidRPr="002F167A" w14:paraId="568693D5" w14:textId="77777777" w:rsidTr="003A2113">
        <w:trPr>
          <w:trHeight w:val="300"/>
        </w:trPr>
        <w:tc>
          <w:tcPr>
            <w:tcW w:w="1550" w:type="dxa"/>
            <w:tcMar>
              <w:top w:w="0" w:type="dxa"/>
              <w:left w:w="108" w:type="dxa"/>
              <w:bottom w:w="0" w:type="dxa"/>
              <w:right w:w="108" w:type="dxa"/>
            </w:tcMar>
          </w:tcPr>
          <w:p w14:paraId="40F06D08" w14:textId="57CE15C9" w:rsidR="00B74F8C" w:rsidRPr="002F167A" w:rsidRDefault="00B74F8C" w:rsidP="003A2113">
            <w:pPr>
              <w:textAlignment w:val="baseline"/>
              <w:rPr>
                <w:rFonts w:cs="Arial"/>
                <w:b/>
                <w:bCs/>
              </w:rPr>
            </w:pPr>
            <w:r w:rsidRPr="002F167A">
              <w:rPr>
                <w:rFonts w:cs="Arial"/>
                <w:b/>
                <w:bCs/>
              </w:rPr>
              <w:t>Multi-skill Senior Call-Taker</w:t>
            </w:r>
          </w:p>
        </w:tc>
        <w:tc>
          <w:tcPr>
            <w:tcW w:w="11911" w:type="dxa"/>
            <w:tcMar>
              <w:top w:w="0" w:type="dxa"/>
              <w:left w:w="108" w:type="dxa"/>
              <w:bottom w:w="0" w:type="dxa"/>
              <w:right w:w="108" w:type="dxa"/>
            </w:tcMar>
          </w:tcPr>
          <w:p w14:paraId="6293ADFC" w14:textId="1D33EFB9" w:rsidR="00B74F8C" w:rsidRPr="002F167A" w:rsidRDefault="00B74F8C" w:rsidP="003A2113">
            <w:pPr>
              <w:textAlignment w:val="baseline"/>
              <w:rPr>
                <w:rFonts w:cs="Arial"/>
              </w:rPr>
            </w:pPr>
            <w:r w:rsidRPr="002F167A">
              <w:rPr>
                <w:rFonts w:cs="Arial"/>
              </w:rPr>
              <w:t>A Call-Taker Multi-skill 2 (level 2.1) or above who has performed five years of Continuous Service in any classification level covered by this Agreement or any other previous operational enterprise agreement.</w:t>
            </w:r>
          </w:p>
        </w:tc>
      </w:tr>
      <w:tr w:rsidR="00B74F8C" w:rsidRPr="002F167A" w14:paraId="760EF8E3" w14:textId="77777777" w:rsidTr="003A2113">
        <w:trPr>
          <w:trHeight w:val="300"/>
        </w:trPr>
        <w:tc>
          <w:tcPr>
            <w:tcW w:w="1550" w:type="dxa"/>
            <w:tcMar>
              <w:top w:w="0" w:type="dxa"/>
              <w:left w:w="108" w:type="dxa"/>
              <w:bottom w:w="0" w:type="dxa"/>
              <w:right w:w="108" w:type="dxa"/>
            </w:tcMar>
          </w:tcPr>
          <w:p w14:paraId="03E232D1" w14:textId="12BE2438" w:rsidR="00B74F8C" w:rsidRPr="002F167A" w:rsidRDefault="00B74F8C" w:rsidP="003A2113">
            <w:pPr>
              <w:textAlignment w:val="baseline"/>
              <w:rPr>
                <w:rFonts w:cs="Arial"/>
                <w:b/>
                <w:bCs/>
              </w:rPr>
            </w:pPr>
            <w:r w:rsidRPr="002F167A">
              <w:rPr>
                <w:rFonts w:cs="Arial"/>
                <w:b/>
                <w:bCs/>
              </w:rPr>
              <w:t>Senior Dispatcher</w:t>
            </w:r>
          </w:p>
        </w:tc>
        <w:tc>
          <w:tcPr>
            <w:tcW w:w="11911" w:type="dxa"/>
            <w:tcMar>
              <w:top w:w="0" w:type="dxa"/>
              <w:left w:w="108" w:type="dxa"/>
              <w:bottom w:w="0" w:type="dxa"/>
              <w:right w:w="108" w:type="dxa"/>
            </w:tcMar>
          </w:tcPr>
          <w:p w14:paraId="50876A89" w14:textId="0F612DA5" w:rsidR="00B74F8C" w:rsidRPr="002F167A" w:rsidRDefault="00B74F8C" w:rsidP="00FF2C26">
            <w:pPr>
              <w:rPr>
                <w:rFonts w:cs="Arial"/>
                <w:u w:val="single"/>
              </w:rPr>
            </w:pPr>
            <w:r w:rsidRPr="002F167A">
              <w:rPr>
                <w:rFonts w:cs="Arial"/>
              </w:rPr>
              <w:t xml:space="preserve">A Dispatcher who has performed a minimum of seven years of Continuous Service as a Dispatcher, </w:t>
            </w:r>
            <w:r w:rsidR="000F2F1E" w:rsidRPr="002F167A">
              <w:rPr>
                <w:rFonts w:cs="Arial"/>
              </w:rPr>
              <w:t xml:space="preserve">Dispatch Workplace Trainer </w:t>
            </w:r>
            <w:r w:rsidRPr="002F167A">
              <w:rPr>
                <w:rFonts w:cs="Arial"/>
              </w:rPr>
              <w:t>Assistant Team Leader (</w:t>
            </w:r>
            <w:r w:rsidRPr="002F167A">
              <w:rPr>
                <w:rFonts w:cs="Arial"/>
                <w:b/>
                <w:bCs/>
              </w:rPr>
              <w:t>ATL</w:t>
            </w:r>
            <w:r w:rsidRPr="002F167A">
              <w:rPr>
                <w:rFonts w:cs="Arial"/>
              </w:rPr>
              <w:t>) or Team Leader (</w:t>
            </w:r>
            <w:r w:rsidRPr="002F167A">
              <w:rPr>
                <w:rFonts w:cs="Arial"/>
                <w:b/>
                <w:bCs/>
              </w:rPr>
              <w:t>TL</w:t>
            </w:r>
            <w:r w:rsidRPr="002F167A">
              <w:rPr>
                <w:rFonts w:cs="Arial"/>
              </w:rPr>
              <w:t xml:space="preserve">) at classification level ECO 3.1 or above or an equivalent in any other previous operational enterprise agreement. </w:t>
            </w:r>
          </w:p>
        </w:tc>
      </w:tr>
      <w:tr w:rsidR="00B74F8C" w:rsidRPr="002F167A" w14:paraId="588C46F9" w14:textId="77777777" w:rsidTr="003A2113">
        <w:trPr>
          <w:trHeight w:val="300"/>
        </w:trPr>
        <w:tc>
          <w:tcPr>
            <w:tcW w:w="1550" w:type="dxa"/>
            <w:tcMar>
              <w:top w:w="0" w:type="dxa"/>
              <w:left w:w="108" w:type="dxa"/>
              <w:bottom w:w="0" w:type="dxa"/>
              <w:right w:w="108" w:type="dxa"/>
            </w:tcMar>
          </w:tcPr>
          <w:p w14:paraId="376F049E" w14:textId="23ECAED0" w:rsidR="00B74F8C" w:rsidRPr="002F167A" w:rsidRDefault="00B74F8C" w:rsidP="003A2113">
            <w:pPr>
              <w:textAlignment w:val="baseline"/>
              <w:rPr>
                <w:rFonts w:cs="Arial"/>
                <w:b/>
                <w:bCs/>
              </w:rPr>
            </w:pPr>
            <w:r w:rsidRPr="002F167A">
              <w:rPr>
                <w:rFonts w:cs="Arial"/>
                <w:b/>
                <w:bCs/>
              </w:rPr>
              <w:t>Multi-skill Senior Dispatcher</w:t>
            </w:r>
          </w:p>
        </w:tc>
        <w:tc>
          <w:tcPr>
            <w:tcW w:w="11911" w:type="dxa"/>
            <w:tcMar>
              <w:top w:w="0" w:type="dxa"/>
              <w:left w:w="108" w:type="dxa"/>
              <w:bottom w:w="0" w:type="dxa"/>
              <w:right w:w="108" w:type="dxa"/>
            </w:tcMar>
          </w:tcPr>
          <w:p w14:paraId="3910E775" w14:textId="23461391" w:rsidR="00B74F8C" w:rsidRPr="002F167A" w:rsidRDefault="00B74F8C" w:rsidP="003A2113">
            <w:pPr>
              <w:tabs>
                <w:tab w:val="right" w:pos="11695"/>
              </w:tabs>
              <w:textAlignment w:val="baseline"/>
              <w:rPr>
                <w:rFonts w:cs="Arial"/>
              </w:rPr>
            </w:pPr>
            <w:r w:rsidRPr="002F167A">
              <w:rPr>
                <w:rFonts w:cs="Arial"/>
              </w:rPr>
              <w:t xml:space="preserve">A Dispatcher who has a minimum of 5 skills and who has performed a minimum of seven years of Continuous Service as a Dispatcher, </w:t>
            </w:r>
            <w:r w:rsidR="000F2F1E" w:rsidRPr="002F167A">
              <w:rPr>
                <w:rFonts w:cs="Arial"/>
              </w:rPr>
              <w:t xml:space="preserve">Dispatch Workplace Trainer, </w:t>
            </w:r>
            <w:r w:rsidRPr="002F167A">
              <w:rPr>
                <w:rFonts w:cs="Arial"/>
              </w:rPr>
              <w:t>ATL or Team Leader at classification level ECO 3.1 or above or an equivalent in any other previous operational enterprise agreement.</w:t>
            </w:r>
          </w:p>
        </w:tc>
      </w:tr>
      <w:tr w:rsidR="00B74F8C" w:rsidRPr="002F167A" w14:paraId="7488DD15" w14:textId="77777777" w:rsidTr="003A2113">
        <w:trPr>
          <w:trHeight w:val="300"/>
        </w:trPr>
        <w:tc>
          <w:tcPr>
            <w:tcW w:w="1550" w:type="dxa"/>
            <w:tcMar>
              <w:top w:w="0" w:type="dxa"/>
              <w:left w:w="108" w:type="dxa"/>
              <w:bottom w:w="0" w:type="dxa"/>
              <w:right w:w="108" w:type="dxa"/>
            </w:tcMar>
          </w:tcPr>
          <w:p w14:paraId="188BA5A3" w14:textId="166C988F" w:rsidR="00B74F8C" w:rsidRPr="002F167A" w:rsidRDefault="00B74F8C" w:rsidP="003A2113">
            <w:pPr>
              <w:textAlignment w:val="baseline"/>
              <w:rPr>
                <w:rFonts w:cs="Arial"/>
                <w:b/>
                <w:bCs/>
              </w:rPr>
            </w:pPr>
            <w:r w:rsidRPr="002F167A">
              <w:rPr>
                <w:rFonts w:cs="Arial"/>
                <w:b/>
                <w:bCs/>
              </w:rPr>
              <w:lastRenderedPageBreak/>
              <w:t>Multi-</w:t>
            </w:r>
            <w:proofErr w:type="gramStart"/>
            <w:r w:rsidRPr="002F167A">
              <w:rPr>
                <w:rFonts w:cs="Arial"/>
                <w:b/>
                <w:bCs/>
              </w:rPr>
              <w:t>skill</w:t>
            </w:r>
            <w:proofErr w:type="gramEnd"/>
            <w:r w:rsidRPr="002F167A">
              <w:rPr>
                <w:rFonts w:cs="Arial"/>
                <w:b/>
                <w:bCs/>
              </w:rPr>
              <w:t xml:space="preserve"> Assistant Team Leader</w:t>
            </w:r>
          </w:p>
        </w:tc>
        <w:tc>
          <w:tcPr>
            <w:tcW w:w="11911" w:type="dxa"/>
            <w:tcMar>
              <w:top w:w="0" w:type="dxa"/>
              <w:left w:w="108" w:type="dxa"/>
              <w:bottom w:w="0" w:type="dxa"/>
              <w:right w:w="108" w:type="dxa"/>
            </w:tcMar>
          </w:tcPr>
          <w:p w14:paraId="405E1643" w14:textId="39965D3B" w:rsidR="00B74F8C" w:rsidRPr="002F167A" w:rsidRDefault="00B74F8C" w:rsidP="003A2113">
            <w:pPr>
              <w:textAlignment w:val="baseline"/>
              <w:rPr>
                <w:rFonts w:cs="Arial"/>
              </w:rPr>
            </w:pPr>
            <w:r w:rsidRPr="002F167A">
              <w:rPr>
                <w:rFonts w:cs="Arial"/>
              </w:rPr>
              <w:t xml:space="preserve">An ATL that holds four Skills and at least one of those skills is outside their Primary Stream or </w:t>
            </w:r>
            <w:r w:rsidRPr="002F167A">
              <w:rPr>
                <w:rFonts w:cs="Arial"/>
                <w:lang w:eastAsia="en-US"/>
              </w:rPr>
              <w:t>ERTCOMM Dispatch ATLs who are also qualified in NETCOMM Dispatch</w:t>
            </w:r>
            <w:r w:rsidRPr="002F167A">
              <w:rPr>
                <w:rFonts w:cs="Arial"/>
              </w:rPr>
              <w:t>.</w:t>
            </w:r>
          </w:p>
        </w:tc>
      </w:tr>
    </w:tbl>
    <w:p w14:paraId="0F2C3116" w14:textId="77777777" w:rsidR="00E63453" w:rsidRPr="002F167A" w:rsidRDefault="00E63453" w:rsidP="00E63453">
      <w:pPr>
        <w:pStyle w:val="BodyText"/>
        <w:ind w:left="792"/>
        <w:rPr>
          <w:b/>
        </w:rPr>
      </w:pPr>
    </w:p>
    <w:p w14:paraId="2D63E4BF" w14:textId="77777777" w:rsidR="00E63453" w:rsidRPr="002F167A" w:rsidRDefault="00E63453" w:rsidP="001B7936">
      <w:pPr>
        <w:pStyle w:val="Headingsecondary"/>
        <w:numPr>
          <w:ilvl w:val="0"/>
          <w:numId w:val="33"/>
        </w:numPr>
      </w:pPr>
      <w:bookmarkStart w:id="349" w:name="_Ref169878842"/>
      <w:r w:rsidRPr="002F167A">
        <w:t>Translation arrangements</w:t>
      </w:r>
      <w:bookmarkEnd w:id="349"/>
    </w:p>
    <w:p w14:paraId="6C4B3F5D" w14:textId="68C823A4" w:rsidR="00E63453" w:rsidRPr="002F167A" w:rsidRDefault="00E63453" w:rsidP="001B7936">
      <w:pPr>
        <w:pStyle w:val="BodyText"/>
        <w:numPr>
          <w:ilvl w:val="2"/>
          <w:numId w:val="33"/>
        </w:numPr>
        <w:rPr>
          <w:rFonts w:cs="Arial"/>
          <w:sz w:val="20"/>
          <w:szCs w:val="20"/>
        </w:rPr>
      </w:pPr>
      <w:r w:rsidRPr="002F167A">
        <w:rPr>
          <w:rStyle w:val="ui-provider"/>
          <w:sz w:val="20"/>
          <w:szCs w:val="20"/>
        </w:rPr>
        <w:t>Pursuant to this Agreement, in the period from the</w:t>
      </w:r>
      <w:r w:rsidR="00D32539" w:rsidRPr="002F167A">
        <w:rPr>
          <w:rStyle w:val="ui-provider"/>
          <w:sz w:val="20"/>
          <w:szCs w:val="20"/>
        </w:rPr>
        <w:t xml:space="preserve"> </w:t>
      </w:r>
      <w:r w:rsidRPr="002F167A">
        <w:rPr>
          <w:rStyle w:val="ui-provider"/>
          <w:bCs/>
          <w:kern w:val="28"/>
          <w:sz w:val="20"/>
          <w:szCs w:val="20"/>
          <w:lang w:val="en-AU" w:eastAsia="en-AU"/>
        </w:rPr>
        <w:t>first full</w:t>
      </w:r>
      <w:r w:rsidR="00D32539" w:rsidRPr="002F167A">
        <w:rPr>
          <w:rStyle w:val="ui-provider"/>
          <w:bCs/>
          <w:kern w:val="28"/>
          <w:sz w:val="20"/>
          <w:szCs w:val="20"/>
          <w:lang w:val="en-AU" w:eastAsia="en-AU"/>
        </w:rPr>
        <w:t xml:space="preserve"> </w:t>
      </w:r>
      <w:r w:rsidRPr="002F167A">
        <w:rPr>
          <w:rStyle w:val="ui-provider"/>
          <w:bCs/>
          <w:kern w:val="28"/>
          <w:sz w:val="20"/>
          <w:szCs w:val="20"/>
          <w:lang w:val="en-AU" w:eastAsia="en-AU"/>
        </w:rPr>
        <w:t>Pay Period</w:t>
      </w:r>
      <w:r w:rsidR="00D32539" w:rsidRPr="002F167A">
        <w:rPr>
          <w:rStyle w:val="ui-provider"/>
          <w:bCs/>
          <w:kern w:val="28"/>
          <w:sz w:val="20"/>
          <w:szCs w:val="20"/>
          <w:lang w:val="en-AU" w:eastAsia="en-AU"/>
        </w:rPr>
        <w:t xml:space="preserve"> </w:t>
      </w:r>
      <w:r w:rsidRPr="002F167A">
        <w:rPr>
          <w:rStyle w:val="ui-provider"/>
          <w:bCs/>
          <w:kern w:val="28"/>
          <w:sz w:val="20"/>
          <w:szCs w:val="20"/>
          <w:lang w:val="en-AU" w:eastAsia="en-AU"/>
        </w:rPr>
        <w:t>on or after 3 April 2024 to the</w:t>
      </w:r>
      <w:r w:rsidR="00D32539" w:rsidRPr="002F167A">
        <w:rPr>
          <w:rStyle w:val="ui-provider"/>
          <w:bCs/>
          <w:kern w:val="28"/>
          <w:sz w:val="20"/>
          <w:szCs w:val="20"/>
          <w:lang w:val="en-AU" w:eastAsia="en-AU"/>
        </w:rPr>
        <w:t xml:space="preserve"> </w:t>
      </w:r>
      <w:r w:rsidRPr="002F167A">
        <w:rPr>
          <w:rStyle w:val="ui-provider"/>
          <w:bCs/>
          <w:kern w:val="28"/>
          <w:sz w:val="20"/>
          <w:szCs w:val="20"/>
          <w:lang w:val="en-AU" w:eastAsia="en-AU"/>
        </w:rPr>
        <w:t>first full Pay Period on or after 30 April 2024 (</w:t>
      </w:r>
      <w:r w:rsidRPr="002F167A">
        <w:rPr>
          <w:rStyle w:val="Strong"/>
          <w:bCs w:val="0"/>
          <w:kern w:val="28"/>
          <w:sz w:val="20"/>
          <w:szCs w:val="20"/>
          <w:lang w:val="en-AU" w:eastAsia="en-AU"/>
        </w:rPr>
        <w:t>relevant period</w:t>
      </w:r>
      <w:r w:rsidRPr="002F167A">
        <w:rPr>
          <w:rStyle w:val="ui-provider"/>
          <w:bCs/>
          <w:kern w:val="28"/>
          <w:sz w:val="20"/>
          <w:szCs w:val="20"/>
          <w:lang w:val="en-AU" w:eastAsia="en-AU"/>
        </w:rPr>
        <w:t>), Employees will receive a 3% increase to the rates of pay they were</w:t>
      </w:r>
      <w:r w:rsidR="00D32539" w:rsidRPr="002F167A">
        <w:rPr>
          <w:rStyle w:val="ui-provider"/>
          <w:bCs/>
          <w:kern w:val="28"/>
          <w:sz w:val="20"/>
          <w:szCs w:val="20"/>
          <w:lang w:val="en-AU" w:eastAsia="en-AU"/>
        </w:rPr>
        <w:t xml:space="preserve"> </w:t>
      </w:r>
      <w:r w:rsidRPr="002F167A">
        <w:rPr>
          <w:rStyle w:val="ui-provider"/>
          <w:bCs/>
          <w:kern w:val="28"/>
          <w:sz w:val="20"/>
          <w:szCs w:val="20"/>
          <w:lang w:val="en-AU" w:eastAsia="en-AU"/>
        </w:rPr>
        <w:t>paid</w:t>
      </w:r>
      <w:r w:rsidRPr="002F167A">
        <w:rPr>
          <w:rStyle w:val="ui-provider"/>
          <w:sz w:val="20"/>
          <w:szCs w:val="20"/>
        </w:rPr>
        <w:t xml:space="preserve"> under the</w:t>
      </w:r>
      <w:r w:rsidR="005860C8" w:rsidRPr="002F167A">
        <w:rPr>
          <w:rStyle w:val="ui-provider"/>
          <w:sz w:val="20"/>
          <w:szCs w:val="20"/>
        </w:rPr>
        <w:t xml:space="preserve"> 2019 Agreement</w:t>
      </w:r>
      <w:r w:rsidRPr="002F167A">
        <w:rPr>
          <w:rStyle w:val="ui-provider"/>
          <w:sz w:val="20"/>
          <w:szCs w:val="20"/>
        </w:rPr>
        <w:t xml:space="preserve"> (</w:t>
      </w:r>
      <w:r w:rsidRPr="002F167A">
        <w:rPr>
          <w:rStyle w:val="Strong"/>
          <w:sz w:val="20"/>
          <w:szCs w:val="20"/>
        </w:rPr>
        <w:t xml:space="preserve">3% </w:t>
      </w:r>
      <w:r w:rsidR="005860C8" w:rsidRPr="002F167A">
        <w:rPr>
          <w:rStyle w:val="Strong"/>
          <w:sz w:val="20"/>
          <w:szCs w:val="20"/>
        </w:rPr>
        <w:t>P</w:t>
      </w:r>
      <w:r w:rsidRPr="002F167A">
        <w:rPr>
          <w:rStyle w:val="Strong"/>
          <w:sz w:val="20"/>
          <w:szCs w:val="20"/>
        </w:rPr>
        <w:t>ayment</w:t>
      </w:r>
      <w:r w:rsidRPr="002F167A">
        <w:rPr>
          <w:rStyle w:val="ui-provider"/>
          <w:sz w:val="20"/>
          <w:szCs w:val="20"/>
        </w:rPr>
        <w:t xml:space="preserve">). The Employer will backpay Employees the 3% </w:t>
      </w:r>
      <w:r w:rsidR="005860C8" w:rsidRPr="002F167A">
        <w:rPr>
          <w:rStyle w:val="ui-provider"/>
          <w:sz w:val="20"/>
          <w:szCs w:val="20"/>
        </w:rPr>
        <w:t>P</w:t>
      </w:r>
      <w:r w:rsidRPr="002F167A">
        <w:rPr>
          <w:rStyle w:val="ui-provider"/>
          <w:sz w:val="20"/>
          <w:szCs w:val="20"/>
        </w:rPr>
        <w:t>ayment following commencement of this Agreement. For ease of reference, the increased payrates are contained at the end of the Schedule (Tables C.1 and C.2)</w:t>
      </w:r>
      <w:r w:rsidR="00D32539" w:rsidRPr="002F167A">
        <w:rPr>
          <w:rStyle w:val="ui-provider"/>
          <w:sz w:val="20"/>
          <w:szCs w:val="20"/>
        </w:rPr>
        <w:t>.</w:t>
      </w:r>
    </w:p>
    <w:p w14:paraId="1DCAB3AB" w14:textId="63F8321B" w:rsidR="00E63453" w:rsidRPr="002F167A" w:rsidRDefault="00E63453" w:rsidP="001B7936">
      <w:pPr>
        <w:pStyle w:val="BodyText"/>
        <w:numPr>
          <w:ilvl w:val="2"/>
          <w:numId w:val="33"/>
        </w:numPr>
        <w:rPr>
          <w:lang w:eastAsia="en-US"/>
        </w:rPr>
      </w:pPr>
      <w:r w:rsidRPr="002F167A">
        <w:rPr>
          <w:rFonts w:cs="Arial"/>
          <w:sz w:val="20"/>
          <w:szCs w:val="20"/>
        </w:rPr>
        <w:t xml:space="preserve">At the commencement of the Agreement, Employees will translate to the classification level in clause </w:t>
      </w:r>
      <w:r w:rsidRPr="002F167A">
        <w:rPr>
          <w:rFonts w:cs="Arial"/>
          <w:sz w:val="20"/>
          <w:szCs w:val="20"/>
        </w:rPr>
        <w:fldChar w:fldCharType="begin"/>
      </w:r>
      <w:r w:rsidRPr="002F167A">
        <w:rPr>
          <w:rFonts w:cs="Arial"/>
          <w:sz w:val="20"/>
          <w:szCs w:val="20"/>
        </w:rPr>
        <w:instrText xml:space="preserve"> REF _Ref169879032 \w \h </w:instrText>
      </w:r>
      <w:r w:rsidR="00D32539" w:rsidRPr="002F167A">
        <w:rPr>
          <w:rFonts w:cs="Arial"/>
          <w:sz w:val="20"/>
          <w:szCs w:val="20"/>
        </w:rPr>
        <w:instrText xml:space="preserve"> \* MERGEFORMAT </w:instrText>
      </w:r>
      <w:r w:rsidRPr="002F167A">
        <w:rPr>
          <w:rFonts w:cs="Arial"/>
          <w:sz w:val="20"/>
          <w:szCs w:val="20"/>
        </w:rPr>
      </w:r>
      <w:r w:rsidRPr="002F167A">
        <w:rPr>
          <w:rFonts w:cs="Arial"/>
          <w:sz w:val="20"/>
          <w:szCs w:val="20"/>
        </w:rPr>
        <w:fldChar w:fldCharType="separate"/>
      </w:r>
      <w:r w:rsidR="00FA67FE">
        <w:rPr>
          <w:rFonts w:cs="Arial"/>
          <w:sz w:val="20"/>
          <w:szCs w:val="20"/>
        </w:rPr>
        <w:t>3</w:t>
      </w:r>
      <w:r w:rsidRPr="002F167A">
        <w:rPr>
          <w:rFonts w:cs="Arial"/>
          <w:sz w:val="20"/>
          <w:szCs w:val="20"/>
        </w:rPr>
        <w:fldChar w:fldCharType="end"/>
      </w:r>
      <w:r w:rsidRPr="002F167A">
        <w:rPr>
          <w:rFonts w:cs="Arial"/>
          <w:sz w:val="20"/>
          <w:szCs w:val="20"/>
        </w:rPr>
        <w:t xml:space="preserve"> of this Schedule (as set out at Table A) commensurate with their skills and training and/or qualification where relevant as follows:</w:t>
      </w:r>
    </w:p>
    <w:p w14:paraId="045B7BB8" w14:textId="77777777" w:rsidR="00E63453" w:rsidRPr="002F167A" w:rsidRDefault="00E63453" w:rsidP="001B7936">
      <w:pPr>
        <w:pStyle w:val="BodyText"/>
        <w:numPr>
          <w:ilvl w:val="3"/>
          <w:numId w:val="33"/>
        </w:numPr>
        <w:ind w:left="1843" w:hanging="763"/>
        <w:rPr>
          <w:lang w:eastAsia="en-US"/>
        </w:rPr>
      </w:pPr>
      <w:r w:rsidRPr="002F167A">
        <w:rPr>
          <w:rFonts w:cs="Arial"/>
          <w:sz w:val="20"/>
          <w:szCs w:val="20"/>
        </w:rPr>
        <w:t>Call-Takers will translate to the experience increment in Table B commensurate with their skills and years of service as a Call Taker.</w:t>
      </w:r>
    </w:p>
    <w:p w14:paraId="44A5F818" w14:textId="77777777" w:rsidR="00E63453" w:rsidRPr="002F167A" w:rsidRDefault="00E63453" w:rsidP="001B7936">
      <w:pPr>
        <w:pStyle w:val="BodyText"/>
        <w:numPr>
          <w:ilvl w:val="3"/>
          <w:numId w:val="33"/>
        </w:numPr>
        <w:ind w:left="1843" w:hanging="763"/>
        <w:rPr>
          <w:lang w:eastAsia="en-US"/>
        </w:rPr>
      </w:pPr>
      <w:r w:rsidRPr="002F167A">
        <w:rPr>
          <w:rFonts w:cs="Arial"/>
          <w:sz w:val="20"/>
          <w:szCs w:val="20"/>
        </w:rPr>
        <w:t>Dispatchers will translate to the experience increment in Table B commensurate with their skills and years of service as a Dispatcher, Dispatcher Workplace Trainer, ATL or Team Leader.</w:t>
      </w:r>
    </w:p>
    <w:p w14:paraId="2E2B77AD" w14:textId="77777777" w:rsidR="00E63453" w:rsidRPr="002F167A" w:rsidRDefault="00E63453" w:rsidP="001B7936">
      <w:pPr>
        <w:pStyle w:val="BodyText"/>
        <w:numPr>
          <w:ilvl w:val="3"/>
          <w:numId w:val="33"/>
        </w:numPr>
        <w:ind w:left="1843" w:hanging="763"/>
        <w:rPr>
          <w:lang w:eastAsia="en-US"/>
        </w:rPr>
      </w:pPr>
      <w:r w:rsidRPr="002F167A">
        <w:rPr>
          <w:rFonts w:cs="Arial"/>
          <w:sz w:val="20"/>
          <w:szCs w:val="20"/>
        </w:rPr>
        <w:t>Workplace Trainers will translate to the experience increment in Table B commensurate with their skills and years of service as a Workplace Trainer;</w:t>
      </w:r>
    </w:p>
    <w:p w14:paraId="549B0236" w14:textId="6DB9BD72" w:rsidR="00E63453" w:rsidRPr="002F167A" w:rsidRDefault="00E63453" w:rsidP="001B7936">
      <w:pPr>
        <w:pStyle w:val="BodyText"/>
        <w:numPr>
          <w:ilvl w:val="3"/>
          <w:numId w:val="33"/>
        </w:numPr>
        <w:ind w:left="1843" w:hanging="763"/>
        <w:rPr>
          <w:sz w:val="20"/>
          <w:szCs w:val="20"/>
          <w:lang w:eastAsia="en-US"/>
        </w:rPr>
      </w:pPr>
      <w:r w:rsidRPr="002F167A">
        <w:rPr>
          <w:sz w:val="20"/>
          <w:szCs w:val="20"/>
          <w:lang w:eastAsia="en-US"/>
        </w:rPr>
        <w:t xml:space="preserve">Team Leaders who hold the Diploma of Management will translate to the minimum experience increment of the Senior Team Leader classification level. These Senior Team Leaders will not be required to undertake a further qualification to maintain the classification of Senior Team Leader, even if a new qualification is introduced. Senior Team Leaders </w:t>
      </w:r>
      <w:proofErr w:type="gramStart"/>
      <w:r w:rsidRPr="002F167A">
        <w:rPr>
          <w:sz w:val="20"/>
          <w:szCs w:val="20"/>
          <w:lang w:eastAsia="en-US"/>
        </w:rPr>
        <w:t>are</w:t>
      </w:r>
      <w:proofErr w:type="gramEnd"/>
      <w:r w:rsidRPr="002F167A">
        <w:rPr>
          <w:sz w:val="20"/>
          <w:szCs w:val="20"/>
          <w:lang w:eastAsia="en-US"/>
        </w:rPr>
        <w:t xml:space="preserve"> still required to undertake any specific training introduced for their role; </w:t>
      </w:r>
    </w:p>
    <w:p w14:paraId="59B0ADB4" w14:textId="66F4DA84" w:rsidR="00E63453" w:rsidRPr="002F167A" w:rsidRDefault="00E63453" w:rsidP="001B7936">
      <w:pPr>
        <w:pStyle w:val="BodyText"/>
        <w:numPr>
          <w:ilvl w:val="3"/>
          <w:numId w:val="33"/>
        </w:numPr>
        <w:ind w:left="1843" w:hanging="763"/>
        <w:rPr>
          <w:lang w:eastAsia="en-US"/>
        </w:rPr>
      </w:pPr>
      <w:r w:rsidRPr="002F167A">
        <w:rPr>
          <w:rFonts w:cs="Arial"/>
          <w:sz w:val="20"/>
          <w:szCs w:val="20"/>
        </w:rPr>
        <w:t>All T</w:t>
      </w:r>
      <w:r w:rsidR="00B74F8C" w:rsidRPr="002F167A">
        <w:rPr>
          <w:rFonts w:cs="Arial"/>
          <w:sz w:val="20"/>
          <w:szCs w:val="20"/>
        </w:rPr>
        <w:t>L</w:t>
      </w:r>
      <w:r w:rsidRPr="002F167A">
        <w:rPr>
          <w:rFonts w:cs="Arial"/>
          <w:sz w:val="20"/>
          <w:szCs w:val="20"/>
        </w:rPr>
        <w:t xml:space="preserve">s and all ATLs (this </w:t>
      </w:r>
      <w:proofErr w:type="gramStart"/>
      <w:r w:rsidRPr="002F167A">
        <w:rPr>
          <w:rFonts w:cs="Arial"/>
          <w:sz w:val="20"/>
          <w:szCs w:val="20"/>
        </w:rPr>
        <w:t>includes</w:t>
      </w:r>
      <w:proofErr w:type="gramEnd"/>
      <w:r w:rsidRPr="002F167A">
        <w:rPr>
          <w:rFonts w:cs="Arial"/>
          <w:sz w:val="20"/>
          <w:szCs w:val="20"/>
        </w:rPr>
        <w:t xml:space="preserve"> Senior Team Leaders and Multi</w:t>
      </w:r>
      <w:r w:rsidR="005860C8" w:rsidRPr="002F167A">
        <w:rPr>
          <w:rFonts w:cs="Arial"/>
          <w:sz w:val="20"/>
          <w:szCs w:val="20"/>
        </w:rPr>
        <w:t>-</w:t>
      </w:r>
      <w:r w:rsidRPr="002F167A">
        <w:rPr>
          <w:rFonts w:cs="Arial"/>
          <w:sz w:val="20"/>
          <w:szCs w:val="20"/>
        </w:rPr>
        <w:t xml:space="preserve">skill ATLs) will translate to the minimum </w:t>
      </w:r>
      <w:r w:rsidR="00B74F8C" w:rsidRPr="002F167A">
        <w:rPr>
          <w:rFonts w:cs="Arial"/>
          <w:sz w:val="20"/>
          <w:szCs w:val="20"/>
        </w:rPr>
        <w:t xml:space="preserve">experience increment </w:t>
      </w:r>
      <w:r w:rsidRPr="002F167A">
        <w:rPr>
          <w:rFonts w:cs="Arial"/>
          <w:sz w:val="20"/>
          <w:szCs w:val="20"/>
        </w:rPr>
        <w:t>in Table B on translation. In addition:</w:t>
      </w:r>
    </w:p>
    <w:p w14:paraId="6A04B54B" w14:textId="480689EF" w:rsidR="00E63453" w:rsidRPr="002F167A" w:rsidRDefault="005860C8" w:rsidP="001B7936">
      <w:pPr>
        <w:pStyle w:val="BodyText"/>
        <w:numPr>
          <w:ilvl w:val="4"/>
          <w:numId w:val="33"/>
        </w:numPr>
        <w:ind w:left="2552" w:hanging="992"/>
        <w:rPr>
          <w:lang w:eastAsia="en-US"/>
        </w:rPr>
      </w:pPr>
      <w:r w:rsidRPr="002F167A">
        <w:rPr>
          <w:rFonts w:cs="Arial"/>
          <w:sz w:val="20"/>
          <w:szCs w:val="20"/>
        </w:rPr>
        <w:t>f</w:t>
      </w:r>
      <w:r w:rsidR="00E63453" w:rsidRPr="002F167A">
        <w:rPr>
          <w:rFonts w:cs="Arial"/>
          <w:sz w:val="20"/>
          <w:szCs w:val="20"/>
        </w:rPr>
        <w:t>rom 30 October 2024, all T</w:t>
      </w:r>
      <w:r w:rsidR="00B74F8C" w:rsidRPr="002F167A">
        <w:rPr>
          <w:rFonts w:cs="Arial"/>
          <w:sz w:val="20"/>
          <w:szCs w:val="20"/>
        </w:rPr>
        <w:t>L</w:t>
      </w:r>
      <w:r w:rsidR="00E63453" w:rsidRPr="002F167A">
        <w:rPr>
          <w:rFonts w:cs="Arial"/>
          <w:sz w:val="20"/>
          <w:szCs w:val="20"/>
        </w:rPr>
        <w:t>s and all ATLs who have one year or more of service as a T</w:t>
      </w:r>
      <w:r w:rsidR="00B74F8C" w:rsidRPr="002F167A">
        <w:rPr>
          <w:rFonts w:cs="Arial"/>
          <w:sz w:val="20"/>
          <w:szCs w:val="20"/>
        </w:rPr>
        <w:t>L</w:t>
      </w:r>
      <w:r w:rsidR="00E63453" w:rsidRPr="002F167A">
        <w:rPr>
          <w:rFonts w:cs="Arial"/>
          <w:sz w:val="20"/>
          <w:szCs w:val="20"/>
        </w:rPr>
        <w:t xml:space="preserve"> or ATL respectively on 30 April 2024, will move to the year 1 of service </w:t>
      </w:r>
      <w:r w:rsidR="00B74F8C" w:rsidRPr="002F167A">
        <w:rPr>
          <w:rFonts w:cs="Arial"/>
          <w:sz w:val="20"/>
          <w:szCs w:val="20"/>
        </w:rPr>
        <w:t>experience increment</w:t>
      </w:r>
      <w:r w:rsidR="00B74F8C" w:rsidRPr="002F167A" w:rsidDel="00B74F8C">
        <w:rPr>
          <w:rFonts w:cs="Arial"/>
          <w:sz w:val="20"/>
          <w:szCs w:val="20"/>
        </w:rPr>
        <w:t xml:space="preserve"> </w:t>
      </w:r>
      <w:r w:rsidR="00E63453" w:rsidRPr="002F167A">
        <w:rPr>
          <w:rFonts w:cs="Arial"/>
          <w:sz w:val="20"/>
          <w:szCs w:val="20"/>
        </w:rPr>
        <w:t>in Table B</w:t>
      </w:r>
      <w:r w:rsidRPr="002F167A">
        <w:rPr>
          <w:rFonts w:cs="Arial"/>
          <w:sz w:val="20"/>
          <w:szCs w:val="20"/>
        </w:rPr>
        <w:t>;</w:t>
      </w:r>
    </w:p>
    <w:p w14:paraId="51ABF575" w14:textId="35F5A096" w:rsidR="00E63453" w:rsidRPr="002F167A" w:rsidRDefault="005860C8" w:rsidP="001B7936">
      <w:pPr>
        <w:pStyle w:val="BodyText"/>
        <w:numPr>
          <w:ilvl w:val="4"/>
          <w:numId w:val="33"/>
        </w:numPr>
        <w:ind w:left="2552" w:hanging="992"/>
        <w:rPr>
          <w:lang w:eastAsia="en-US"/>
        </w:rPr>
      </w:pPr>
      <w:r w:rsidRPr="002F167A">
        <w:rPr>
          <w:rFonts w:cs="Arial"/>
          <w:sz w:val="20"/>
          <w:szCs w:val="20"/>
        </w:rPr>
        <w:t>f</w:t>
      </w:r>
      <w:r w:rsidR="00E63453" w:rsidRPr="002F167A">
        <w:rPr>
          <w:rFonts w:cs="Arial"/>
          <w:sz w:val="20"/>
          <w:szCs w:val="20"/>
        </w:rPr>
        <w:t>rom 30 April 2025, all T</w:t>
      </w:r>
      <w:r w:rsidR="00B74F8C" w:rsidRPr="002F167A">
        <w:rPr>
          <w:rFonts w:cs="Arial"/>
          <w:sz w:val="20"/>
          <w:szCs w:val="20"/>
        </w:rPr>
        <w:t>L’s</w:t>
      </w:r>
      <w:r w:rsidR="00E63453" w:rsidRPr="002F167A">
        <w:rPr>
          <w:rFonts w:cs="Arial"/>
          <w:sz w:val="20"/>
          <w:szCs w:val="20"/>
        </w:rPr>
        <w:t xml:space="preserve"> and all ATLs who have two or more years of service as a T</w:t>
      </w:r>
      <w:r w:rsidR="00B74F8C" w:rsidRPr="002F167A">
        <w:rPr>
          <w:rFonts w:cs="Arial"/>
          <w:sz w:val="20"/>
          <w:szCs w:val="20"/>
        </w:rPr>
        <w:t>L</w:t>
      </w:r>
      <w:r w:rsidR="00E63453" w:rsidRPr="002F167A">
        <w:rPr>
          <w:rFonts w:cs="Arial"/>
          <w:sz w:val="20"/>
          <w:szCs w:val="20"/>
        </w:rPr>
        <w:t xml:space="preserve"> or ATL respectively on 30 April 2024, will move to the year 2 of service </w:t>
      </w:r>
      <w:r w:rsidR="00B74F8C" w:rsidRPr="002F167A">
        <w:rPr>
          <w:rFonts w:cs="Arial"/>
          <w:sz w:val="20"/>
          <w:szCs w:val="20"/>
        </w:rPr>
        <w:t>experience increment</w:t>
      </w:r>
      <w:r w:rsidR="00B74F8C" w:rsidRPr="002F167A" w:rsidDel="00B74F8C">
        <w:rPr>
          <w:rFonts w:cs="Arial"/>
          <w:sz w:val="20"/>
          <w:szCs w:val="20"/>
        </w:rPr>
        <w:t xml:space="preserve"> </w:t>
      </w:r>
      <w:r w:rsidR="00E63453" w:rsidRPr="002F167A">
        <w:rPr>
          <w:rFonts w:cs="Arial"/>
          <w:sz w:val="20"/>
          <w:szCs w:val="20"/>
        </w:rPr>
        <w:t>in Table B on 30 April 2025; and</w:t>
      </w:r>
    </w:p>
    <w:p w14:paraId="4CF462F8" w14:textId="4AF150EE" w:rsidR="00E63453" w:rsidRPr="002F167A" w:rsidRDefault="00E63453" w:rsidP="001B7936">
      <w:pPr>
        <w:pStyle w:val="BodyText"/>
        <w:numPr>
          <w:ilvl w:val="4"/>
          <w:numId w:val="33"/>
        </w:numPr>
        <w:ind w:left="2552" w:hanging="992"/>
        <w:rPr>
          <w:sz w:val="20"/>
          <w:szCs w:val="20"/>
          <w:lang w:eastAsia="en-US"/>
        </w:rPr>
      </w:pPr>
      <w:r w:rsidRPr="002F167A">
        <w:rPr>
          <w:rFonts w:cs="Arial"/>
          <w:sz w:val="20"/>
          <w:szCs w:val="20"/>
        </w:rPr>
        <w:lastRenderedPageBreak/>
        <w:t>all T</w:t>
      </w:r>
      <w:r w:rsidR="00B74F8C" w:rsidRPr="002F167A">
        <w:rPr>
          <w:rFonts w:cs="Arial"/>
          <w:sz w:val="20"/>
          <w:szCs w:val="20"/>
        </w:rPr>
        <w:t>L’s</w:t>
      </w:r>
      <w:r w:rsidRPr="002F167A">
        <w:rPr>
          <w:rFonts w:cs="Arial"/>
          <w:sz w:val="20"/>
          <w:szCs w:val="20"/>
        </w:rPr>
        <w:t xml:space="preserve"> and all ATLs </w:t>
      </w:r>
      <w:r w:rsidRPr="002F167A">
        <w:rPr>
          <w:sz w:val="20"/>
          <w:szCs w:val="20"/>
          <w:lang w:eastAsia="en-US"/>
        </w:rPr>
        <w:t xml:space="preserve">who become </w:t>
      </w:r>
      <w:r w:rsidRPr="002F167A">
        <w:rPr>
          <w:rFonts w:cs="Arial"/>
          <w:sz w:val="20"/>
          <w:szCs w:val="20"/>
        </w:rPr>
        <w:t>T</w:t>
      </w:r>
      <w:r w:rsidR="00B74F8C" w:rsidRPr="002F167A">
        <w:rPr>
          <w:rFonts w:cs="Arial"/>
          <w:sz w:val="20"/>
          <w:szCs w:val="20"/>
        </w:rPr>
        <w:t>L</w:t>
      </w:r>
      <w:r w:rsidRPr="002F167A">
        <w:rPr>
          <w:rFonts w:cs="Arial"/>
          <w:sz w:val="20"/>
          <w:szCs w:val="20"/>
        </w:rPr>
        <w:t xml:space="preserve"> and ATL </w:t>
      </w:r>
      <w:r w:rsidRPr="002F167A">
        <w:rPr>
          <w:sz w:val="20"/>
          <w:szCs w:val="20"/>
          <w:lang w:eastAsia="en-US"/>
        </w:rPr>
        <w:t>after 30 April 2024</w:t>
      </w:r>
      <w:r w:rsidR="00B74F8C" w:rsidRPr="002F167A">
        <w:rPr>
          <w:sz w:val="20"/>
          <w:szCs w:val="20"/>
          <w:lang w:eastAsia="en-US"/>
        </w:rPr>
        <w:t xml:space="preserve"> or who have with less than 12 months service as a TL or ATL as </w:t>
      </w:r>
      <w:proofErr w:type="gramStart"/>
      <w:r w:rsidR="00B74F8C" w:rsidRPr="002F167A">
        <w:rPr>
          <w:sz w:val="20"/>
          <w:szCs w:val="20"/>
          <w:lang w:eastAsia="en-US"/>
        </w:rPr>
        <w:t>at</w:t>
      </w:r>
      <w:proofErr w:type="gramEnd"/>
      <w:r w:rsidR="00B74F8C" w:rsidRPr="002F167A">
        <w:rPr>
          <w:sz w:val="20"/>
          <w:szCs w:val="20"/>
          <w:lang w:eastAsia="en-US"/>
        </w:rPr>
        <w:t xml:space="preserve"> 30 April 2024</w:t>
      </w:r>
      <w:r w:rsidRPr="002F167A">
        <w:rPr>
          <w:sz w:val="20"/>
          <w:szCs w:val="20"/>
          <w:lang w:eastAsia="en-US"/>
        </w:rPr>
        <w:t xml:space="preserve">, will </w:t>
      </w:r>
      <w:r w:rsidR="00B74F8C" w:rsidRPr="002F167A">
        <w:rPr>
          <w:sz w:val="20"/>
          <w:szCs w:val="20"/>
          <w:lang w:eastAsia="en-US"/>
        </w:rPr>
        <w:t xml:space="preserve">commence at the minimum </w:t>
      </w:r>
      <w:r w:rsidR="00B74F8C" w:rsidRPr="002F167A">
        <w:rPr>
          <w:rFonts w:cs="Arial"/>
          <w:sz w:val="20"/>
          <w:szCs w:val="20"/>
        </w:rPr>
        <w:t>experience increment</w:t>
      </w:r>
      <w:r w:rsidR="00B74F8C" w:rsidRPr="002F167A">
        <w:rPr>
          <w:sz w:val="20"/>
          <w:szCs w:val="20"/>
          <w:lang w:eastAsia="en-US"/>
        </w:rPr>
        <w:t xml:space="preserve"> and </w:t>
      </w:r>
      <w:r w:rsidRPr="002F167A">
        <w:rPr>
          <w:sz w:val="20"/>
          <w:szCs w:val="20"/>
          <w:lang w:eastAsia="en-US"/>
        </w:rPr>
        <w:t xml:space="preserve">progress according to the arrangements contained in </w:t>
      </w:r>
      <w:r w:rsidRPr="002F167A">
        <w:rPr>
          <w:rFonts w:cs="Arial"/>
          <w:sz w:val="20"/>
          <w:szCs w:val="20"/>
        </w:rPr>
        <w:t>Table B</w:t>
      </w:r>
      <w:r w:rsidRPr="002F167A">
        <w:rPr>
          <w:sz w:val="20"/>
          <w:szCs w:val="20"/>
          <w:lang w:eastAsia="en-US"/>
        </w:rPr>
        <w:t>.</w:t>
      </w:r>
    </w:p>
    <w:p w14:paraId="56859949" w14:textId="77777777" w:rsidR="00E63453" w:rsidRPr="002F167A" w:rsidRDefault="00E63453" w:rsidP="001B7936">
      <w:pPr>
        <w:pStyle w:val="ListParagraph"/>
        <w:numPr>
          <w:ilvl w:val="1"/>
          <w:numId w:val="33"/>
        </w:numPr>
        <w:spacing w:after="0" w:line="240" w:lineRule="auto"/>
        <w:ind w:left="716"/>
        <w:rPr>
          <w:rFonts w:ascii="Arial" w:hAnsi="Arial" w:cs="Arial"/>
          <w:sz w:val="20"/>
          <w:szCs w:val="20"/>
        </w:rPr>
      </w:pPr>
      <w:r w:rsidRPr="002F167A">
        <w:rPr>
          <w:rFonts w:ascii="Arial" w:hAnsi="Arial" w:cs="Arial"/>
          <w:sz w:val="20"/>
          <w:szCs w:val="20"/>
        </w:rPr>
        <w:t>On translation to the new classification structure the following arrangements will apply.</w:t>
      </w:r>
    </w:p>
    <w:p w14:paraId="5E567383" w14:textId="77777777" w:rsidR="00E63453" w:rsidRPr="002F167A" w:rsidRDefault="00E63453" w:rsidP="00E63453">
      <w:pPr>
        <w:pStyle w:val="ListParagraph"/>
        <w:spacing w:after="0" w:line="240" w:lineRule="auto"/>
        <w:ind w:left="792"/>
        <w:rPr>
          <w:rFonts w:ascii="Arial" w:hAnsi="Arial" w:cs="Arial"/>
          <w:sz w:val="20"/>
          <w:szCs w:val="20"/>
        </w:rPr>
      </w:pPr>
    </w:p>
    <w:p w14:paraId="359A5B4E" w14:textId="009F04F7" w:rsidR="00E63453" w:rsidRPr="002F167A" w:rsidRDefault="00E63453" w:rsidP="001B7936">
      <w:pPr>
        <w:pStyle w:val="ListParagraph"/>
        <w:numPr>
          <w:ilvl w:val="2"/>
          <w:numId w:val="33"/>
        </w:numPr>
        <w:spacing w:after="0" w:line="240" w:lineRule="auto"/>
        <w:rPr>
          <w:rFonts w:ascii="Arial" w:hAnsi="Arial" w:cs="Arial"/>
          <w:sz w:val="20"/>
          <w:szCs w:val="20"/>
        </w:rPr>
      </w:pPr>
      <w:r w:rsidRPr="002F167A">
        <w:rPr>
          <w:rFonts w:ascii="Arial" w:hAnsi="Arial" w:cs="Arial"/>
          <w:sz w:val="20"/>
          <w:szCs w:val="20"/>
        </w:rPr>
        <w:t xml:space="preserve">An Employee's remuneration will not be reduced as a result of translating to the classification structure in clause </w:t>
      </w:r>
      <w:r w:rsidRPr="002F167A">
        <w:rPr>
          <w:rFonts w:ascii="Arial" w:hAnsi="Arial" w:cs="Arial"/>
          <w:sz w:val="20"/>
          <w:szCs w:val="20"/>
        </w:rPr>
        <w:fldChar w:fldCharType="begin"/>
      </w:r>
      <w:r w:rsidRPr="002F167A">
        <w:rPr>
          <w:rFonts w:ascii="Arial" w:hAnsi="Arial" w:cs="Arial"/>
          <w:sz w:val="20"/>
          <w:szCs w:val="20"/>
        </w:rPr>
        <w:instrText xml:space="preserve"> REF _Ref169879032 \w \h </w:instrText>
      </w:r>
      <w:r w:rsidR="00D32539" w:rsidRPr="002F167A">
        <w:rPr>
          <w:rFonts w:ascii="Arial" w:hAnsi="Arial" w:cs="Arial"/>
          <w:sz w:val="20"/>
          <w:szCs w:val="20"/>
        </w:rPr>
        <w:instrText xml:space="preserve"> \* MERGEFORMAT </w:instrText>
      </w:r>
      <w:r w:rsidRPr="002F167A">
        <w:rPr>
          <w:rFonts w:ascii="Arial" w:hAnsi="Arial" w:cs="Arial"/>
          <w:sz w:val="20"/>
          <w:szCs w:val="20"/>
        </w:rPr>
      </w:r>
      <w:r w:rsidRPr="002F167A">
        <w:rPr>
          <w:rFonts w:ascii="Arial" w:hAnsi="Arial" w:cs="Arial"/>
          <w:sz w:val="20"/>
          <w:szCs w:val="20"/>
        </w:rPr>
        <w:fldChar w:fldCharType="separate"/>
      </w:r>
      <w:r w:rsidR="00FA67FE">
        <w:rPr>
          <w:rFonts w:ascii="Arial" w:hAnsi="Arial" w:cs="Arial"/>
          <w:sz w:val="20"/>
          <w:szCs w:val="20"/>
        </w:rPr>
        <w:t>3</w:t>
      </w:r>
      <w:r w:rsidRPr="002F167A">
        <w:rPr>
          <w:rFonts w:ascii="Arial" w:hAnsi="Arial" w:cs="Arial"/>
          <w:sz w:val="20"/>
          <w:szCs w:val="20"/>
        </w:rPr>
        <w:fldChar w:fldCharType="end"/>
      </w:r>
      <w:r w:rsidRPr="002F167A">
        <w:rPr>
          <w:rFonts w:ascii="Arial" w:hAnsi="Arial" w:cs="Arial"/>
          <w:sz w:val="20"/>
          <w:szCs w:val="20"/>
        </w:rPr>
        <w:t xml:space="preserve"> of this Schedule.  </w:t>
      </w:r>
    </w:p>
    <w:p w14:paraId="242C59A8" w14:textId="77777777" w:rsidR="005860C8" w:rsidRPr="002F167A" w:rsidRDefault="005860C8" w:rsidP="00483838">
      <w:pPr>
        <w:pStyle w:val="ListParagraph"/>
        <w:spacing w:after="0" w:line="240" w:lineRule="auto"/>
        <w:ind w:left="1224"/>
        <w:rPr>
          <w:rFonts w:ascii="Arial" w:hAnsi="Arial" w:cs="Arial"/>
          <w:sz w:val="20"/>
          <w:szCs w:val="20"/>
        </w:rPr>
      </w:pPr>
    </w:p>
    <w:p w14:paraId="7DAD9CB1" w14:textId="77777777" w:rsidR="00E63453" w:rsidRPr="002F167A" w:rsidRDefault="00E63453" w:rsidP="001B7936">
      <w:pPr>
        <w:pStyle w:val="BodyText"/>
        <w:numPr>
          <w:ilvl w:val="2"/>
          <w:numId w:val="33"/>
        </w:numPr>
        <w:rPr>
          <w:b/>
          <w:bCs/>
          <w:sz w:val="20"/>
          <w:szCs w:val="20"/>
          <w:lang w:eastAsia="en-US"/>
        </w:rPr>
      </w:pPr>
      <w:r w:rsidRPr="002F167A">
        <w:rPr>
          <w:rFonts w:cs="Arial"/>
          <w:sz w:val="20"/>
          <w:szCs w:val="20"/>
          <w:lang w:eastAsia="en-AU"/>
        </w:rPr>
        <w:t>Employees whose current rate of pay (excluding the third-year service payment) is higher than the translated rate of pay as per clause 2.1.2, will continue to be paid their current rate of pay (</w:t>
      </w:r>
      <w:proofErr w:type="gramStart"/>
      <w:r w:rsidRPr="002F167A">
        <w:rPr>
          <w:rFonts w:cs="Arial"/>
          <w:sz w:val="20"/>
          <w:szCs w:val="20"/>
          <w:lang w:eastAsia="en-AU"/>
        </w:rPr>
        <w:t>i.e.</w:t>
      </w:r>
      <w:proofErr w:type="gramEnd"/>
      <w:r w:rsidRPr="002F167A">
        <w:rPr>
          <w:rFonts w:cs="Arial"/>
          <w:sz w:val="20"/>
          <w:szCs w:val="20"/>
          <w:lang w:eastAsia="en-AU"/>
        </w:rPr>
        <w:t xml:space="preserve"> they will be on a 'grand-parented' rate of pay until they become entitled to a higher rate of pay under this Agreement).  Employees on grand-parented rates of pay will receive annual salary increases in accordance with </w:t>
      </w:r>
      <w:r w:rsidRPr="002F167A">
        <w:rPr>
          <w:rFonts w:cs="Arial"/>
          <w:sz w:val="20"/>
          <w:szCs w:val="20"/>
        </w:rPr>
        <w:t>clause 26.1 of the body of the Agreement</w:t>
      </w:r>
      <w:r w:rsidRPr="002F167A">
        <w:rPr>
          <w:rFonts w:cs="Arial"/>
          <w:sz w:val="20"/>
          <w:szCs w:val="20"/>
          <w:lang w:eastAsia="en-AU"/>
        </w:rPr>
        <w:t xml:space="preserve">. </w:t>
      </w:r>
    </w:p>
    <w:p w14:paraId="08613EF2" w14:textId="3FC7399E" w:rsidR="00E63453" w:rsidRPr="002F167A" w:rsidRDefault="007D118C" w:rsidP="001B7936">
      <w:pPr>
        <w:pStyle w:val="BodyText"/>
        <w:numPr>
          <w:ilvl w:val="2"/>
          <w:numId w:val="33"/>
        </w:numPr>
        <w:rPr>
          <w:b/>
          <w:bCs/>
          <w:sz w:val="20"/>
          <w:szCs w:val="20"/>
          <w:lang w:eastAsia="en-US"/>
        </w:rPr>
      </w:pPr>
      <w:r>
        <w:rPr>
          <w:rFonts w:cs="Arial"/>
          <w:sz w:val="20"/>
          <w:szCs w:val="20"/>
          <w:lang w:eastAsia="en-AU"/>
        </w:rPr>
        <w:t>TZV</w:t>
      </w:r>
      <w:r w:rsidR="00E63453" w:rsidRPr="002F167A">
        <w:rPr>
          <w:rFonts w:cs="Arial"/>
          <w:sz w:val="20"/>
          <w:szCs w:val="20"/>
          <w:lang w:eastAsia="en-AU"/>
        </w:rPr>
        <w:t xml:space="preserve"> will develop business rules to guide movement and changes to rates of pay between classification levels. This will include a rule that an Employee's rate of pay will not be reduced as a result of moving to a higher classification level under clause </w:t>
      </w:r>
      <w:r w:rsidR="00E63453" w:rsidRPr="002F167A">
        <w:rPr>
          <w:rFonts w:cs="Arial"/>
          <w:sz w:val="20"/>
          <w:szCs w:val="20"/>
        </w:rPr>
        <w:fldChar w:fldCharType="begin"/>
      </w:r>
      <w:r w:rsidR="00E63453" w:rsidRPr="002F167A">
        <w:rPr>
          <w:rFonts w:cs="Arial"/>
          <w:sz w:val="20"/>
          <w:szCs w:val="20"/>
        </w:rPr>
        <w:instrText xml:space="preserve"> REF _Ref169879032 \w \h </w:instrText>
      </w:r>
      <w:r w:rsidR="00D32539" w:rsidRPr="002F167A">
        <w:rPr>
          <w:rFonts w:cs="Arial"/>
          <w:sz w:val="20"/>
          <w:szCs w:val="20"/>
        </w:rPr>
        <w:instrText xml:space="preserve"> \* MERGEFORMAT </w:instrText>
      </w:r>
      <w:r w:rsidR="00E63453" w:rsidRPr="002F167A">
        <w:rPr>
          <w:rFonts w:cs="Arial"/>
          <w:sz w:val="20"/>
          <w:szCs w:val="20"/>
        </w:rPr>
      </w:r>
      <w:r w:rsidR="00E63453" w:rsidRPr="002F167A">
        <w:rPr>
          <w:rFonts w:cs="Arial"/>
          <w:sz w:val="20"/>
          <w:szCs w:val="20"/>
        </w:rPr>
        <w:fldChar w:fldCharType="separate"/>
      </w:r>
      <w:r w:rsidR="00FA67FE">
        <w:rPr>
          <w:rFonts w:cs="Arial"/>
          <w:sz w:val="20"/>
          <w:szCs w:val="20"/>
        </w:rPr>
        <w:t>3</w:t>
      </w:r>
      <w:r w:rsidR="00E63453" w:rsidRPr="002F167A">
        <w:rPr>
          <w:rFonts w:cs="Arial"/>
          <w:sz w:val="20"/>
          <w:szCs w:val="20"/>
        </w:rPr>
        <w:fldChar w:fldCharType="end"/>
      </w:r>
      <w:r w:rsidR="00E63453" w:rsidRPr="002F167A">
        <w:rPr>
          <w:rFonts w:cs="Arial"/>
          <w:sz w:val="20"/>
          <w:szCs w:val="20"/>
          <w:lang w:eastAsia="en-AU"/>
        </w:rPr>
        <w:t xml:space="preserve"> of this Schedule.</w:t>
      </w:r>
    </w:p>
    <w:p w14:paraId="15B87B25" w14:textId="77777777" w:rsidR="00E63453" w:rsidRPr="002F167A" w:rsidRDefault="00E63453" w:rsidP="001B7936">
      <w:pPr>
        <w:pStyle w:val="BodyText"/>
        <w:numPr>
          <w:ilvl w:val="2"/>
          <w:numId w:val="33"/>
        </w:numPr>
        <w:rPr>
          <w:b/>
          <w:bCs/>
          <w:sz w:val="20"/>
          <w:szCs w:val="20"/>
          <w:lang w:eastAsia="en-US"/>
        </w:rPr>
      </w:pPr>
      <w:r w:rsidRPr="002F167A">
        <w:rPr>
          <w:rFonts w:cs="Arial"/>
          <w:sz w:val="20"/>
          <w:szCs w:val="20"/>
          <w:lang w:eastAsia="en-AU"/>
        </w:rPr>
        <w:t>As a transition arrangement, the following Employees will be paid a one-off cash payment of $2,000 within three months of the commencement of this Agreement due to the number of skills they hold at the commencement of this Agreement:</w:t>
      </w:r>
    </w:p>
    <w:p w14:paraId="6158FAE1" w14:textId="77777777" w:rsidR="00E63453" w:rsidRPr="002F167A" w:rsidRDefault="00E63453" w:rsidP="001B7936">
      <w:pPr>
        <w:pStyle w:val="BodyText"/>
        <w:numPr>
          <w:ilvl w:val="3"/>
          <w:numId w:val="33"/>
        </w:numPr>
        <w:ind w:left="1843" w:hanging="790"/>
        <w:rPr>
          <w:b/>
          <w:bCs/>
          <w:sz w:val="20"/>
          <w:szCs w:val="20"/>
          <w:lang w:eastAsia="en-US"/>
        </w:rPr>
      </w:pPr>
      <w:r w:rsidRPr="002F167A">
        <w:rPr>
          <w:sz w:val="20"/>
          <w:szCs w:val="20"/>
        </w:rPr>
        <w:t>Multi-skilled Senior Call-Takers (ECO 3.1) who hold six call-taking skill sets;</w:t>
      </w:r>
    </w:p>
    <w:p w14:paraId="2D9D6BAC" w14:textId="77777777" w:rsidR="00E63453" w:rsidRPr="002F167A" w:rsidRDefault="00E63453" w:rsidP="001B7936">
      <w:pPr>
        <w:pStyle w:val="BodyText"/>
        <w:numPr>
          <w:ilvl w:val="3"/>
          <w:numId w:val="33"/>
        </w:numPr>
        <w:ind w:left="1843" w:hanging="790"/>
        <w:rPr>
          <w:b/>
          <w:bCs/>
          <w:sz w:val="20"/>
          <w:szCs w:val="20"/>
          <w:lang w:eastAsia="en-US"/>
        </w:rPr>
      </w:pPr>
      <w:r w:rsidRPr="002F167A">
        <w:rPr>
          <w:sz w:val="20"/>
          <w:szCs w:val="20"/>
        </w:rPr>
        <w:t xml:space="preserve">Multi-skilled Senior Dispatchers (ECO 4.4 - 5.4) who hold seven or more </w:t>
      </w:r>
      <w:proofErr w:type="gramStart"/>
      <w:r w:rsidRPr="002F167A">
        <w:rPr>
          <w:sz w:val="20"/>
          <w:szCs w:val="20"/>
        </w:rPr>
        <w:t>skill-sets</w:t>
      </w:r>
      <w:proofErr w:type="gramEnd"/>
      <w:r w:rsidRPr="002F167A">
        <w:rPr>
          <w:sz w:val="20"/>
          <w:szCs w:val="20"/>
        </w:rPr>
        <w:t>; and</w:t>
      </w:r>
    </w:p>
    <w:p w14:paraId="0B386879" w14:textId="77777777" w:rsidR="00E63453" w:rsidRPr="002F167A" w:rsidRDefault="00E63453" w:rsidP="001B7936">
      <w:pPr>
        <w:pStyle w:val="BodyText"/>
        <w:numPr>
          <w:ilvl w:val="3"/>
          <w:numId w:val="33"/>
        </w:numPr>
        <w:ind w:left="1843" w:hanging="790"/>
        <w:rPr>
          <w:b/>
          <w:bCs/>
          <w:sz w:val="20"/>
          <w:szCs w:val="20"/>
          <w:lang w:eastAsia="en-US"/>
        </w:rPr>
      </w:pPr>
      <w:r w:rsidRPr="002F167A">
        <w:rPr>
          <w:sz w:val="20"/>
          <w:szCs w:val="20"/>
        </w:rPr>
        <w:t>Multi-skilled Workplace Trainers (ECO 5.5 - 5.6) who hold seven or more skills.</w:t>
      </w:r>
    </w:p>
    <w:p w14:paraId="0E0CAC46" w14:textId="77777777" w:rsidR="00E63453" w:rsidRPr="002F167A" w:rsidRDefault="00E63453" w:rsidP="001B7936">
      <w:pPr>
        <w:pStyle w:val="Headingsecondary"/>
        <w:numPr>
          <w:ilvl w:val="0"/>
          <w:numId w:val="33"/>
        </w:numPr>
      </w:pPr>
      <w:bookmarkStart w:id="350" w:name="_Ref169879032"/>
      <w:r w:rsidRPr="002F167A">
        <w:rPr>
          <w:sz w:val="20"/>
          <w:szCs w:val="20"/>
        </w:rPr>
        <w:t xml:space="preserve">Classification Structure </w:t>
      </w:r>
      <w:bookmarkEnd w:id="350"/>
    </w:p>
    <w:p w14:paraId="1739A364" w14:textId="76D04453" w:rsidR="00E63453" w:rsidRPr="002F167A" w:rsidRDefault="00E63453" w:rsidP="001B7936">
      <w:pPr>
        <w:pStyle w:val="Headingsecondary"/>
        <w:numPr>
          <w:ilvl w:val="1"/>
          <w:numId w:val="33"/>
        </w:numPr>
        <w:ind w:left="716"/>
        <w:rPr>
          <w:b w:val="0"/>
          <w:bCs/>
          <w:sz w:val="20"/>
          <w:szCs w:val="20"/>
        </w:rPr>
      </w:pPr>
      <w:r w:rsidRPr="002F167A">
        <w:rPr>
          <w:b w:val="0"/>
          <w:bCs/>
          <w:sz w:val="20"/>
          <w:szCs w:val="20"/>
        </w:rPr>
        <w:t xml:space="preserve">Following the commencement of the Agreement, Employees will be translated to the classification structure contained in this clause consistent with the translation arrangements set out in clause </w:t>
      </w:r>
      <w:r w:rsidRPr="002F167A">
        <w:rPr>
          <w:b w:val="0"/>
          <w:bCs/>
          <w:sz w:val="20"/>
          <w:szCs w:val="20"/>
        </w:rPr>
        <w:fldChar w:fldCharType="begin"/>
      </w:r>
      <w:r w:rsidRPr="002F167A">
        <w:rPr>
          <w:b w:val="0"/>
          <w:bCs/>
          <w:sz w:val="20"/>
          <w:szCs w:val="20"/>
        </w:rPr>
        <w:instrText xml:space="preserve"> REF _Ref169878842 \w \h  \* MERGEFORMAT </w:instrText>
      </w:r>
      <w:r w:rsidRPr="002F167A">
        <w:rPr>
          <w:b w:val="0"/>
          <w:bCs/>
          <w:sz w:val="20"/>
          <w:szCs w:val="20"/>
        </w:rPr>
      </w:r>
      <w:r w:rsidRPr="002F167A">
        <w:rPr>
          <w:b w:val="0"/>
          <w:bCs/>
          <w:sz w:val="20"/>
          <w:szCs w:val="20"/>
        </w:rPr>
        <w:fldChar w:fldCharType="separate"/>
      </w:r>
      <w:r w:rsidR="00FA67FE">
        <w:rPr>
          <w:b w:val="0"/>
          <w:bCs/>
          <w:sz w:val="20"/>
          <w:szCs w:val="20"/>
        </w:rPr>
        <w:t>2</w:t>
      </w:r>
      <w:r w:rsidRPr="002F167A">
        <w:rPr>
          <w:b w:val="0"/>
          <w:bCs/>
          <w:sz w:val="20"/>
          <w:szCs w:val="20"/>
        </w:rPr>
        <w:fldChar w:fldCharType="end"/>
      </w:r>
      <w:r w:rsidRPr="002F167A">
        <w:rPr>
          <w:b w:val="0"/>
          <w:bCs/>
          <w:sz w:val="20"/>
          <w:szCs w:val="20"/>
        </w:rPr>
        <w:t xml:space="preserve"> of this Schedule.</w:t>
      </w:r>
      <w:r w:rsidR="00635A70" w:rsidRPr="002F167A">
        <w:rPr>
          <w:b w:val="0"/>
          <w:bCs/>
          <w:sz w:val="20"/>
          <w:szCs w:val="20"/>
        </w:rPr>
        <w:t xml:space="preserve"> </w:t>
      </w:r>
    </w:p>
    <w:p w14:paraId="193E0261" w14:textId="053AE9DE" w:rsidR="00E63453" w:rsidRPr="002F167A" w:rsidRDefault="00E63453" w:rsidP="001B7936">
      <w:pPr>
        <w:pStyle w:val="Headingsecondary"/>
        <w:numPr>
          <w:ilvl w:val="1"/>
          <w:numId w:val="33"/>
        </w:numPr>
        <w:ind w:left="716"/>
        <w:rPr>
          <w:b w:val="0"/>
          <w:bCs/>
          <w:sz w:val="20"/>
          <w:szCs w:val="20"/>
        </w:rPr>
      </w:pPr>
      <w:r w:rsidRPr="002F167A">
        <w:rPr>
          <w:b w:val="0"/>
          <w:bCs/>
          <w:sz w:val="20"/>
          <w:szCs w:val="20"/>
        </w:rPr>
        <w:t xml:space="preserve">Following the translation of Employees to the classification structure contained in this clause, the rates of pay contained in </w:t>
      </w:r>
      <w:r w:rsidR="00765C8D">
        <w:rPr>
          <w:b w:val="0"/>
          <w:bCs/>
          <w:sz w:val="20"/>
          <w:szCs w:val="20"/>
        </w:rPr>
        <w:t>Table B</w:t>
      </w:r>
      <w:r w:rsidRPr="002F167A">
        <w:rPr>
          <w:b w:val="0"/>
          <w:bCs/>
          <w:sz w:val="20"/>
          <w:szCs w:val="20"/>
        </w:rPr>
        <w:t xml:space="preserve"> of this Schedule will be applied, backdated to the first full Pay Period on or after 30 April 2024.  </w:t>
      </w:r>
    </w:p>
    <w:p w14:paraId="7AEE0EEA" w14:textId="7D07E145" w:rsidR="00E63453" w:rsidRPr="002F167A" w:rsidRDefault="00E63453" w:rsidP="001B7936">
      <w:pPr>
        <w:pStyle w:val="Headingsecondary"/>
        <w:numPr>
          <w:ilvl w:val="1"/>
          <w:numId w:val="33"/>
        </w:numPr>
        <w:ind w:left="716"/>
        <w:rPr>
          <w:sz w:val="20"/>
          <w:szCs w:val="20"/>
        </w:rPr>
      </w:pPr>
      <w:r w:rsidRPr="002F167A">
        <w:rPr>
          <w:sz w:val="20"/>
          <w:szCs w:val="20"/>
        </w:rPr>
        <w:t xml:space="preserve">Team Leader </w:t>
      </w:r>
      <w:r w:rsidR="00B74F8C" w:rsidRPr="002F167A">
        <w:rPr>
          <w:sz w:val="20"/>
          <w:szCs w:val="20"/>
        </w:rPr>
        <w:t xml:space="preserve">and Assistant Team Leader </w:t>
      </w:r>
      <w:r w:rsidRPr="002F167A">
        <w:rPr>
          <w:sz w:val="20"/>
          <w:szCs w:val="20"/>
        </w:rPr>
        <w:t>qualifications</w:t>
      </w:r>
    </w:p>
    <w:p w14:paraId="19BF1262" w14:textId="77777777" w:rsidR="00E63453" w:rsidRPr="002F167A" w:rsidRDefault="00E63453" w:rsidP="001B7936">
      <w:pPr>
        <w:pStyle w:val="BodyText"/>
        <w:numPr>
          <w:ilvl w:val="2"/>
          <w:numId w:val="33"/>
        </w:numPr>
        <w:rPr>
          <w:lang w:eastAsia="en-US"/>
        </w:rPr>
      </w:pPr>
      <w:r w:rsidRPr="002F167A">
        <w:rPr>
          <w:rFonts w:cs="Arial"/>
          <w:sz w:val="20"/>
          <w:szCs w:val="20"/>
        </w:rPr>
        <w:t>The qualifications required by Team Leaders to move to Senior Team Leader and the supports to be provided to Team Leaders to acquire those qualifications, including Recognition of Prior Learning, will be finalised following consultation between the parties over the first 12 months of the Agreement.</w:t>
      </w:r>
    </w:p>
    <w:p w14:paraId="5230F851" w14:textId="77777777" w:rsidR="00E63453" w:rsidRPr="002F167A" w:rsidRDefault="00E63453" w:rsidP="001B7936">
      <w:pPr>
        <w:pStyle w:val="ListParagraph"/>
        <w:numPr>
          <w:ilvl w:val="2"/>
          <w:numId w:val="33"/>
        </w:numPr>
        <w:spacing w:after="0" w:line="240" w:lineRule="auto"/>
        <w:rPr>
          <w:rFonts w:ascii="Arial" w:hAnsi="Arial" w:cs="Arial"/>
          <w:sz w:val="20"/>
          <w:szCs w:val="20"/>
        </w:rPr>
      </w:pPr>
      <w:r w:rsidRPr="002F167A">
        <w:rPr>
          <w:rFonts w:ascii="Arial" w:hAnsi="Arial" w:cs="Arial"/>
          <w:sz w:val="20"/>
          <w:szCs w:val="20"/>
        </w:rPr>
        <w:lastRenderedPageBreak/>
        <w:t>The qualifications/training required for Employees to qualify as an ATL and the supports to be provided to Employees to acquire those qualifications/training will be finalised following consultation between the parties over the first 12 months of the Agreement.</w:t>
      </w:r>
    </w:p>
    <w:p w14:paraId="3BB3168A" w14:textId="77777777" w:rsidR="00E63453" w:rsidRPr="002F167A" w:rsidRDefault="00E63453" w:rsidP="00E63453">
      <w:pPr>
        <w:pStyle w:val="ListParagraph"/>
        <w:spacing w:after="0" w:line="240" w:lineRule="auto"/>
        <w:ind w:left="1224"/>
        <w:rPr>
          <w:rFonts w:ascii="Arial" w:hAnsi="Arial" w:cs="Arial"/>
          <w:sz w:val="20"/>
          <w:szCs w:val="20"/>
        </w:rPr>
      </w:pPr>
    </w:p>
    <w:p w14:paraId="6074812D" w14:textId="77777777" w:rsidR="00E63453" w:rsidRPr="002F167A" w:rsidRDefault="00E63453" w:rsidP="001B7936">
      <w:pPr>
        <w:pStyle w:val="BodyText"/>
        <w:numPr>
          <w:ilvl w:val="1"/>
          <w:numId w:val="33"/>
        </w:numPr>
        <w:ind w:left="716"/>
        <w:rPr>
          <w:b/>
          <w:bCs/>
          <w:sz w:val="20"/>
          <w:szCs w:val="20"/>
          <w:lang w:eastAsia="en-US"/>
        </w:rPr>
      </w:pPr>
      <w:r w:rsidRPr="002F167A">
        <w:rPr>
          <w:b/>
          <w:bCs/>
          <w:sz w:val="20"/>
          <w:szCs w:val="20"/>
          <w:lang w:eastAsia="en-US"/>
        </w:rPr>
        <w:t>Assistant Team Leaders</w:t>
      </w:r>
    </w:p>
    <w:p w14:paraId="708C7B67" w14:textId="13E87632" w:rsidR="00E63453" w:rsidRPr="002F167A" w:rsidRDefault="007D118C" w:rsidP="001B7936">
      <w:pPr>
        <w:pStyle w:val="BodyText"/>
        <w:numPr>
          <w:ilvl w:val="2"/>
          <w:numId w:val="33"/>
        </w:numPr>
        <w:rPr>
          <w:b/>
          <w:bCs/>
          <w:sz w:val="20"/>
          <w:szCs w:val="20"/>
          <w:lang w:eastAsia="en-US"/>
        </w:rPr>
      </w:pPr>
      <w:r>
        <w:rPr>
          <w:sz w:val="20"/>
          <w:szCs w:val="20"/>
          <w:lang w:eastAsia="en-US"/>
        </w:rPr>
        <w:t>TZV</w:t>
      </w:r>
      <w:r w:rsidR="00E63453" w:rsidRPr="002F167A">
        <w:rPr>
          <w:sz w:val="20"/>
          <w:szCs w:val="20"/>
          <w:lang w:eastAsia="en-US"/>
        </w:rPr>
        <w:t xml:space="preserve"> will engage two ATLs per team.</w:t>
      </w:r>
    </w:p>
    <w:p w14:paraId="58671960" w14:textId="77777777" w:rsidR="00E63453" w:rsidRPr="002F167A" w:rsidRDefault="00E63453" w:rsidP="001B7936">
      <w:pPr>
        <w:pStyle w:val="BodyText"/>
        <w:numPr>
          <w:ilvl w:val="2"/>
          <w:numId w:val="33"/>
        </w:numPr>
        <w:rPr>
          <w:b/>
          <w:bCs/>
          <w:sz w:val="20"/>
          <w:szCs w:val="20"/>
          <w:lang w:eastAsia="en-US"/>
        </w:rPr>
      </w:pPr>
      <w:r w:rsidRPr="002F167A">
        <w:rPr>
          <w:sz w:val="20"/>
          <w:szCs w:val="20"/>
          <w:lang w:eastAsia="en-US"/>
        </w:rPr>
        <w:t>All ATLs must be qualified Call Takers and Dispatchers.</w:t>
      </w:r>
    </w:p>
    <w:p w14:paraId="06455491" w14:textId="0678B26A" w:rsidR="00E63453" w:rsidRPr="002F167A" w:rsidRDefault="00E63453" w:rsidP="001B7936">
      <w:pPr>
        <w:pStyle w:val="BodyText"/>
        <w:numPr>
          <w:ilvl w:val="2"/>
          <w:numId w:val="33"/>
        </w:numPr>
        <w:rPr>
          <w:b/>
          <w:bCs/>
          <w:sz w:val="20"/>
          <w:szCs w:val="20"/>
          <w:lang w:eastAsia="en-US"/>
        </w:rPr>
      </w:pPr>
      <w:r w:rsidRPr="002F167A">
        <w:rPr>
          <w:sz w:val="20"/>
          <w:szCs w:val="20"/>
          <w:lang w:eastAsia="en-US"/>
        </w:rPr>
        <w:t>All ATLs will be qualified in the service in which they seek to be appointed as ATLs.</w:t>
      </w:r>
    </w:p>
    <w:p w14:paraId="5F6135DE" w14:textId="1ED4679B" w:rsidR="00635A70" w:rsidRPr="002F167A" w:rsidRDefault="00635A70" w:rsidP="00635A70">
      <w:pPr>
        <w:pStyle w:val="BodyText"/>
        <w:numPr>
          <w:ilvl w:val="1"/>
          <w:numId w:val="33"/>
        </w:numPr>
        <w:ind w:left="716"/>
        <w:rPr>
          <w:b/>
          <w:bCs/>
          <w:sz w:val="20"/>
          <w:szCs w:val="20"/>
          <w:lang w:eastAsia="en-US"/>
        </w:rPr>
      </w:pPr>
      <w:bookmarkStart w:id="351" w:name="_Hlk172633921"/>
      <w:r w:rsidRPr="002F167A">
        <w:rPr>
          <w:b/>
          <w:bCs/>
          <w:sz w:val="20"/>
          <w:szCs w:val="20"/>
          <w:lang w:eastAsia="en-US"/>
        </w:rPr>
        <w:t>Workplace Trainers</w:t>
      </w:r>
    </w:p>
    <w:p w14:paraId="55976F90" w14:textId="2A46F094" w:rsidR="00635A70" w:rsidRDefault="00D14209" w:rsidP="00635A70">
      <w:pPr>
        <w:pStyle w:val="BodyText"/>
        <w:ind w:left="716"/>
        <w:rPr>
          <w:sz w:val="20"/>
          <w:szCs w:val="20"/>
        </w:rPr>
      </w:pPr>
      <w:r>
        <w:rPr>
          <w:sz w:val="20"/>
          <w:szCs w:val="20"/>
        </w:rPr>
        <w:t xml:space="preserve">3.5.1 </w:t>
      </w:r>
      <w:r w:rsidR="00635A70" w:rsidRPr="002F167A">
        <w:rPr>
          <w:sz w:val="20"/>
          <w:szCs w:val="20"/>
        </w:rPr>
        <w:t xml:space="preserve">Where an employee is classified as a Workplace Trainer but also meets the requirements to be classified as a Senior/Multi Skilled Call Taker or Senior/Multi Skilled Dispatcher, they will be </w:t>
      </w:r>
      <w:r w:rsidR="00E10C9C" w:rsidRPr="002F167A">
        <w:rPr>
          <w:sz w:val="20"/>
          <w:szCs w:val="20"/>
        </w:rPr>
        <w:t xml:space="preserve">classified at the ECO level which is </w:t>
      </w:r>
      <w:r w:rsidR="00635A70" w:rsidRPr="002F167A">
        <w:rPr>
          <w:sz w:val="20"/>
          <w:szCs w:val="20"/>
        </w:rPr>
        <w:t>higher</w:t>
      </w:r>
      <w:r w:rsidR="00E10C9C" w:rsidRPr="002F167A">
        <w:rPr>
          <w:sz w:val="20"/>
          <w:szCs w:val="20"/>
        </w:rPr>
        <w:t>.</w:t>
      </w:r>
    </w:p>
    <w:p w14:paraId="2E07953D" w14:textId="7E482632" w:rsidR="00152FAF" w:rsidRPr="00E67AB8" w:rsidRDefault="00D14209" w:rsidP="00D14209">
      <w:pPr>
        <w:pStyle w:val="BodyText"/>
        <w:ind w:left="716"/>
        <w:rPr>
          <w:sz w:val="20"/>
          <w:szCs w:val="20"/>
        </w:rPr>
      </w:pPr>
      <w:bookmarkStart w:id="352" w:name="_Hlk174442490"/>
      <w:r w:rsidRPr="00E67AB8">
        <w:rPr>
          <w:sz w:val="20"/>
          <w:szCs w:val="20"/>
        </w:rPr>
        <w:t xml:space="preserve">3.5.2 </w:t>
      </w:r>
      <w:r w:rsidR="00152FAF" w:rsidRPr="00E67AB8">
        <w:rPr>
          <w:sz w:val="20"/>
          <w:szCs w:val="20"/>
        </w:rPr>
        <w:t xml:space="preserve">All </w:t>
      </w:r>
      <w:r w:rsidRPr="00E67AB8">
        <w:rPr>
          <w:sz w:val="20"/>
          <w:szCs w:val="20"/>
        </w:rPr>
        <w:t>workplace trainers</w:t>
      </w:r>
      <w:r w:rsidR="00152FAF" w:rsidRPr="00E67AB8">
        <w:rPr>
          <w:sz w:val="20"/>
          <w:szCs w:val="20"/>
        </w:rPr>
        <w:t xml:space="preserve"> </w:t>
      </w:r>
      <w:r w:rsidRPr="00E67AB8">
        <w:rPr>
          <w:sz w:val="20"/>
          <w:szCs w:val="20"/>
        </w:rPr>
        <w:t>deliveri</w:t>
      </w:r>
      <w:r w:rsidR="00152FAF" w:rsidRPr="00E67AB8">
        <w:rPr>
          <w:sz w:val="20"/>
          <w:szCs w:val="20"/>
        </w:rPr>
        <w:t xml:space="preserve">ng </w:t>
      </w:r>
      <w:r w:rsidRPr="00E67AB8">
        <w:rPr>
          <w:sz w:val="20"/>
          <w:szCs w:val="20"/>
        </w:rPr>
        <w:t xml:space="preserve">call taking and dispatch </w:t>
      </w:r>
      <w:r w:rsidR="00152FAF" w:rsidRPr="00E67AB8">
        <w:rPr>
          <w:sz w:val="20"/>
          <w:szCs w:val="20"/>
        </w:rPr>
        <w:t>training</w:t>
      </w:r>
      <w:r w:rsidR="00765C8D" w:rsidRPr="00E67AB8">
        <w:rPr>
          <w:sz w:val="20"/>
          <w:szCs w:val="20"/>
        </w:rPr>
        <w:t xml:space="preserve"> and /or assessments</w:t>
      </w:r>
      <w:r w:rsidR="00152FAF" w:rsidRPr="00E67AB8">
        <w:rPr>
          <w:sz w:val="20"/>
          <w:szCs w:val="20"/>
        </w:rPr>
        <w:t xml:space="preserve">, including on-shift </w:t>
      </w:r>
      <w:r w:rsidRPr="00E67AB8">
        <w:rPr>
          <w:sz w:val="20"/>
          <w:szCs w:val="20"/>
        </w:rPr>
        <w:t>and</w:t>
      </w:r>
      <w:r w:rsidR="00152FAF" w:rsidRPr="00E67AB8">
        <w:rPr>
          <w:sz w:val="20"/>
          <w:szCs w:val="20"/>
        </w:rPr>
        <w:t xml:space="preserve"> off-shift training, must:-</w:t>
      </w:r>
    </w:p>
    <w:p w14:paraId="73F50765" w14:textId="6CC8BAF0" w:rsidR="00152FAF" w:rsidRPr="00E67AB8" w:rsidRDefault="00152FAF" w:rsidP="00D14209">
      <w:pPr>
        <w:pStyle w:val="ListParagraph"/>
        <w:numPr>
          <w:ilvl w:val="0"/>
          <w:numId w:val="42"/>
        </w:numPr>
        <w:spacing w:after="160" w:line="259" w:lineRule="auto"/>
        <w:ind w:left="1134"/>
        <w:rPr>
          <w:rFonts w:ascii="Arial" w:hAnsi="Arial"/>
          <w:sz w:val="20"/>
          <w:szCs w:val="20"/>
          <w:lang w:val="en-GB" w:eastAsia="en-GB"/>
        </w:rPr>
      </w:pPr>
      <w:r w:rsidRPr="00E67AB8">
        <w:rPr>
          <w:rFonts w:ascii="Arial" w:hAnsi="Arial"/>
          <w:sz w:val="20"/>
          <w:szCs w:val="20"/>
          <w:lang w:val="en-GB" w:eastAsia="en-GB"/>
        </w:rPr>
        <w:t xml:space="preserve">Be a </w:t>
      </w:r>
      <w:r w:rsidR="00D14209" w:rsidRPr="00E67AB8">
        <w:rPr>
          <w:rFonts w:ascii="Arial" w:hAnsi="Arial"/>
          <w:sz w:val="20"/>
          <w:szCs w:val="20"/>
          <w:lang w:val="en-GB" w:eastAsia="en-GB"/>
        </w:rPr>
        <w:t xml:space="preserve">workplace trainer </w:t>
      </w:r>
      <w:r w:rsidRPr="00E67AB8">
        <w:rPr>
          <w:rFonts w:ascii="Arial" w:hAnsi="Arial"/>
          <w:sz w:val="20"/>
          <w:szCs w:val="20"/>
          <w:lang w:val="en-GB" w:eastAsia="en-GB"/>
        </w:rPr>
        <w:t xml:space="preserve">who has been </w:t>
      </w:r>
      <w:r w:rsidR="00D14209" w:rsidRPr="00E67AB8">
        <w:rPr>
          <w:rFonts w:ascii="Arial" w:hAnsi="Arial"/>
          <w:sz w:val="20"/>
          <w:szCs w:val="20"/>
          <w:lang w:val="en-GB" w:eastAsia="en-GB"/>
        </w:rPr>
        <w:t xml:space="preserve">appointed </w:t>
      </w:r>
      <w:r w:rsidRPr="00E67AB8">
        <w:rPr>
          <w:rFonts w:ascii="Arial" w:hAnsi="Arial"/>
          <w:sz w:val="20"/>
          <w:szCs w:val="20"/>
          <w:lang w:val="en-GB" w:eastAsia="en-GB"/>
        </w:rPr>
        <w:t xml:space="preserve">in the relevant </w:t>
      </w:r>
      <w:r w:rsidR="00D14209" w:rsidRPr="00E67AB8">
        <w:rPr>
          <w:rFonts w:ascii="Arial" w:hAnsi="Arial"/>
          <w:sz w:val="20"/>
          <w:szCs w:val="20"/>
          <w:lang w:val="en-GB" w:eastAsia="en-GB"/>
        </w:rPr>
        <w:t>S</w:t>
      </w:r>
      <w:r w:rsidRPr="00E67AB8">
        <w:rPr>
          <w:rFonts w:ascii="Arial" w:hAnsi="Arial"/>
          <w:sz w:val="20"/>
          <w:szCs w:val="20"/>
          <w:lang w:val="en-GB" w:eastAsia="en-GB"/>
        </w:rPr>
        <w:t>tream</w:t>
      </w:r>
      <w:r w:rsidR="00D14209" w:rsidRPr="00E67AB8">
        <w:rPr>
          <w:rFonts w:ascii="Arial" w:hAnsi="Arial"/>
          <w:sz w:val="20"/>
          <w:szCs w:val="20"/>
          <w:lang w:val="en-GB" w:eastAsia="en-GB"/>
        </w:rPr>
        <w:t xml:space="preserve"> and</w:t>
      </w:r>
    </w:p>
    <w:p w14:paraId="1A299D6A" w14:textId="6D69AF56" w:rsidR="00152FAF" w:rsidRPr="00E67AB8" w:rsidRDefault="00152FAF" w:rsidP="00D14209">
      <w:pPr>
        <w:pStyle w:val="ListParagraph"/>
        <w:numPr>
          <w:ilvl w:val="0"/>
          <w:numId w:val="42"/>
        </w:numPr>
        <w:spacing w:after="160" w:line="259" w:lineRule="auto"/>
        <w:ind w:left="1134"/>
        <w:rPr>
          <w:rFonts w:ascii="Arial" w:hAnsi="Arial"/>
          <w:sz w:val="20"/>
          <w:szCs w:val="20"/>
          <w:lang w:val="en-GB" w:eastAsia="en-GB"/>
        </w:rPr>
      </w:pPr>
      <w:r w:rsidRPr="00E67AB8">
        <w:rPr>
          <w:rFonts w:ascii="Arial" w:hAnsi="Arial"/>
          <w:sz w:val="20"/>
          <w:szCs w:val="20"/>
          <w:lang w:val="en-GB" w:eastAsia="en-GB"/>
        </w:rPr>
        <w:t xml:space="preserve">Be qualified and current in the </w:t>
      </w:r>
      <w:r w:rsidR="00D14209" w:rsidRPr="00E67AB8">
        <w:rPr>
          <w:rFonts w:ascii="Arial" w:hAnsi="Arial"/>
          <w:sz w:val="20"/>
          <w:szCs w:val="20"/>
          <w:lang w:val="en-GB" w:eastAsia="en-GB"/>
        </w:rPr>
        <w:t>S</w:t>
      </w:r>
      <w:r w:rsidRPr="00E67AB8">
        <w:rPr>
          <w:rFonts w:ascii="Arial" w:hAnsi="Arial"/>
          <w:sz w:val="20"/>
          <w:szCs w:val="20"/>
          <w:lang w:val="en-GB" w:eastAsia="en-GB"/>
        </w:rPr>
        <w:t xml:space="preserve">kill in which the training </w:t>
      </w:r>
      <w:r w:rsidR="00765C8D" w:rsidRPr="00E67AB8">
        <w:rPr>
          <w:rFonts w:ascii="Arial" w:hAnsi="Arial"/>
          <w:sz w:val="20"/>
          <w:szCs w:val="20"/>
          <w:lang w:val="en-GB" w:eastAsia="en-GB"/>
        </w:rPr>
        <w:t xml:space="preserve">or assessment </w:t>
      </w:r>
      <w:r w:rsidRPr="00E67AB8">
        <w:rPr>
          <w:rFonts w:ascii="Arial" w:hAnsi="Arial"/>
          <w:sz w:val="20"/>
          <w:szCs w:val="20"/>
          <w:lang w:val="en-GB" w:eastAsia="en-GB"/>
        </w:rPr>
        <w:t xml:space="preserve">is being undertaken; </w:t>
      </w:r>
    </w:p>
    <w:p w14:paraId="3AD90A31" w14:textId="38372D63" w:rsidR="00152FAF" w:rsidRPr="00E67AB8" w:rsidRDefault="00152FAF" w:rsidP="00D14209">
      <w:pPr>
        <w:pStyle w:val="BodyText"/>
        <w:numPr>
          <w:ilvl w:val="1"/>
          <w:numId w:val="33"/>
        </w:numPr>
        <w:ind w:left="716"/>
        <w:rPr>
          <w:b/>
          <w:bCs/>
          <w:sz w:val="20"/>
          <w:szCs w:val="20"/>
          <w:lang w:eastAsia="en-US"/>
        </w:rPr>
      </w:pPr>
      <w:r w:rsidRPr="00E67AB8">
        <w:rPr>
          <w:b/>
          <w:bCs/>
          <w:sz w:val="20"/>
          <w:szCs w:val="20"/>
          <w:lang w:eastAsia="en-US"/>
        </w:rPr>
        <w:t>Progression</w:t>
      </w:r>
      <w:r w:rsidR="00D14209" w:rsidRPr="00E67AB8">
        <w:rPr>
          <w:b/>
          <w:bCs/>
          <w:sz w:val="20"/>
          <w:szCs w:val="20"/>
          <w:lang w:eastAsia="en-US"/>
        </w:rPr>
        <w:t xml:space="preserve"> through classification levels for additional Call Taking and Dispatch skills</w:t>
      </w:r>
    </w:p>
    <w:bookmarkEnd w:id="351"/>
    <w:bookmarkEnd w:id="352"/>
    <w:p w14:paraId="225D7562" w14:textId="3AAA1BB7" w:rsidR="00D14209" w:rsidRPr="00D14209" w:rsidRDefault="00D14209" w:rsidP="00D14209">
      <w:pPr>
        <w:pStyle w:val="BodyText"/>
        <w:ind w:left="716"/>
        <w:rPr>
          <w:sz w:val="20"/>
          <w:szCs w:val="20"/>
          <w:lang w:eastAsia="en-US"/>
        </w:rPr>
      </w:pPr>
      <w:r w:rsidRPr="00E67AB8">
        <w:rPr>
          <w:sz w:val="20"/>
          <w:szCs w:val="20"/>
          <w:lang w:eastAsia="en-US"/>
        </w:rPr>
        <w:t>Progression through the classification structure for Employees obtaining their initial call taker and dispatcher skill(s) will be based on meeting the classification descriptions criteria as outlined in Table A</w:t>
      </w:r>
      <w:r w:rsidR="00765C8D" w:rsidRPr="00E67AB8">
        <w:rPr>
          <w:sz w:val="20"/>
          <w:szCs w:val="20"/>
          <w:lang w:eastAsia="en-US"/>
        </w:rPr>
        <w:t xml:space="preserve"> of this schedule</w:t>
      </w:r>
      <w:r w:rsidRPr="00E67AB8">
        <w:rPr>
          <w:sz w:val="20"/>
          <w:szCs w:val="20"/>
          <w:lang w:eastAsia="en-US"/>
        </w:rPr>
        <w:t xml:space="preserve">. For </w:t>
      </w:r>
      <w:r w:rsidR="00765C8D" w:rsidRPr="00E67AB8">
        <w:rPr>
          <w:sz w:val="20"/>
          <w:szCs w:val="20"/>
          <w:lang w:eastAsia="en-US"/>
        </w:rPr>
        <w:t xml:space="preserve">all </w:t>
      </w:r>
      <w:r w:rsidRPr="00E67AB8">
        <w:rPr>
          <w:sz w:val="20"/>
          <w:szCs w:val="20"/>
          <w:lang w:eastAsia="en-US"/>
        </w:rPr>
        <w:t>additional call taking and dispatch skills obtained Employee progression through the classification structure will occur directly after classroom sign off.</w:t>
      </w:r>
    </w:p>
    <w:p w14:paraId="2CC9E63D" w14:textId="77777777" w:rsidR="00E63453" w:rsidRPr="002F167A" w:rsidRDefault="00E63453" w:rsidP="001B7936">
      <w:pPr>
        <w:pStyle w:val="BodyText"/>
        <w:numPr>
          <w:ilvl w:val="1"/>
          <w:numId w:val="33"/>
        </w:numPr>
        <w:ind w:left="716"/>
        <w:rPr>
          <w:b/>
          <w:bCs/>
          <w:sz w:val="20"/>
          <w:szCs w:val="20"/>
          <w:lang w:eastAsia="en-US"/>
        </w:rPr>
      </w:pPr>
      <w:r w:rsidRPr="002F167A">
        <w:rPr>
          <w:b/>
          <w:bCs/>
          <w:sz w:val="20"/>
          <w:szCs w:val="20"/>
          <w:lang w:eastAsia="en-US"/>
        </w:rPr>
        <w:t>Years of Service Progression for Secondment (Team Leader and Assistant Team Leader)</w:t>
      </w:r>
    </w:p>
    <w:p w14:paraId="0887B3E2" w14:textId="09A5B7F4" w:rsidR="00E63453" w:rsidRPr="002F167A" w:rsidRDefault="00E63453" w:rsidP="00FF2C26">
      <w:pPr>
        <w:pStyle w:val="BodyText"/>
        <w:ind w:left="716"/>
        <w:rPr>
          <w:sz w:val="20"/>
          <w:szCs w:val="20"/>
          <w:lang w:eastAsia="en-US"/>
        </w:rPr>
      </w:pPr>
      <w:r w:rsidRPr="002F167A">
        <w:rPr>
          <w:sz w:val="20"/>
          <w:szCs w:val="20"/>
          <w:lang w:eastAsia="en-US"/>
        </w:rPr>
        <w:t>From the 30 April 2024</w:t>
      </w:r>
      <w:r w:rsidR="0094280E" w:rsidRPr="002F167A">
        <w:rPr>
          <w:sz w:val="20"/>
          <w:szCs w:val="20"/>
          <w:lang w:eastAsia="en-US"/>
        </w:rPr>
        <w:t>,</w:t>
      </w:r>
      <w:r w:rsidRPr="002F167A">
        <w:rPr>
          <w:sz w:val="20"/>
          <w:szCs w:val="20"/>
          <w:lang w:eastAsia="en-US"/>
        </w:rPr>
        <w:t xml:space="preserve"> any secondment into the Team Leader or Assistant Team Leader classification will count towards years of service, for the purposes of Table B. Any secondment prior to this date will not count towards years of service.</w:t>
      </w:r>
    </w:p>
    <w:p w14:paraId="590C9E1F" w14:textId="77777777" w:rsidR="00E63453" w:rsidRPr="002F167A" w:rsidRDefault="00E63453" w:rsidP="001B7936">
      <w:pPr>
        <w:pStyle w:val="BodyText"/>
        <w:keepNext/>
        <w:numPr>
          <w:ilvl w:val="1"/>
          <w:numId w:val="33"/>
        </w:numPr>
        <w:ind w:left="716"/>
        <w:rPr>
          <w:b/>
          <w:bCs/>
          <w:sz w:val="20"/>
          <w:szCs w:val="20"/>
          <w:lang w:eastAsia="en-US"/>
        </w:rPr>
      </w:pPr>
      <w:r w:rsidRPr="002F167A">
        <w:rPr>
          <w:b/>
          <w:bCs/>
          <w:sz w:val="20"/>
          <w:szCs w:val="20"/>
          <w:lang w:eastAsia="en-US"/>
        </w:rPr>
        <w:t>Consolidation</w:t>
      </w:r>
    </w:p>
    <w:p w14:paraId="541AEDDE" w14:textId="3D3B430B" w:rsidR="00E63453" w:rsidRPr="002F167A" w:rsidRDefault="00E63453" w:rsidP="001B7936">
      <w:pPr>
        <w:pStyle w:val="BodyText"/>
        <w:keepNext/>
        <w:numPr>
          <w:ilvl w:val="2"/>
          <w:numId w:val="33"/>
        </w:numPr>
        <w:rPr>
          <w:b/>
          <w:bCs/>
          <w:sz w:val="20"/>
          <w:szCs w:val="20"/>
          <w:lang w:eastAsia="en-US"/>
        </w:rPr>
      </w:pPr>
      <w:r w:rsidRPr="002F167A">
        <w:rPr>
          <w:rFonts w:cs="Arial"/>
          <w:sz w:val="20"/>
          <w:szCs w:val="20"/>
        </w:rPr>
        <w:t xml:space="preserve">The parties agree that guidelines for Consolidation will be developed by </w:t>
      </w:r>
      <w:r w:rsidR="007D118C">
        <w:rPr>
          <w:rFonts w:cs="Arial"/>
          <w:sz w:val="20"/>
          <w:szCs w:val="20"/>
        </w:rPr>
        <w:t>TZV</w:t>
      </w:r>
      <w:r w:rsidRPr="002F167A">
        <w:rPr>
          <w:rFonts w:cs="Arial"/>
          <w:sz w:val="20"/>
          <w:szCs w:val="20"/>
        </w:rPr>
        <w:t xml:space="preserve"> following consultation over the first 12 months of the Agreement.</w:t>
      </w:r>
    </w:p>
    <w:p w14:paraId="282438FD" w14:textId="77777777" w:rsidR="00E63453" w:rsidRPr="002F167A" w:rsidRDefault="00E63453" w:rsidP="001B7936">
      <w:pPr>
        <w:pStyle w:val="BodyText"/>
        <w:numPr>
          <w:ilvl w:val="2"/>
          <w:numId w:val="33"/>
        </w:numPr>
        <w:rPr>
          <w:b/>
          <w:bCs/>
          <w:sz w:val="20"/>
          <w:szCs w:val="20"/>
          <w:lang w:eastAsia="en-US"/>
        </w:rPr>
      </w:pPr>
      <w:r w:rsidRPr="002F167A">
        <w:rPr>
          <w:rFonts w:cs="Arial"/>
          <w:sz w:val="20"/>
          <w:szCs w:val="20"/>
        </w:rPr>
        <w:t>Consolidation for Dispatchers and Call-Takers will not be unreasonably delayed for more than six months.</w:t>
      </w:r>
    </w:p>
    <w:p w14:paraId="10AB0580" w14:textId="77777777" w:rsidR="00E63453" w:rsidRPr="002F167A" w:rsidRDefault="00E63453" w:rsidP="001B7936">
      <w:pPr>
        <w:pStyle w:val="BodyText"/>
        <w:numPr>
          <w:ilvl w:val="2"/>
          <w:numId w:val="33"/>
        </w:numPr>
        <w:rPr>
          <w:b/>
          <w:bCs/>
          <w:sz w:val="20"/>
          <w:szCs w:val="20"/>
          <w:lang w:eastAsia="en-US"/>
        </w:rPr>
      </w:pPr>
      <w:r w:rsidRPr="002F167A">
        <w:rPr>
          <w:rFonts w:cs="Arial"/>
          <w:sz w:val="20"/>
          <w:szCs w:val="20"/>
        </w:rPr>
        <w:lastRenderedPageBreak/>
        <w:t>The FQA for Call-Takers will not be unreasonably delayed for more than 12 months.</w:t>
      </w:r>
    </w:p>
    <w:p w14:paraId="0BFEACD6" w14:textId="77777777" w:rsidR="00E63453" w:rsidRPr="002F167A" w:rsidRDefault="00E63453" w:rsidP="00E63453">
      <w:pPr>
        <w:pStyle w:val="Heading3"/>
        <w:keepNext/>
        <w:numPr>
          <w:ilvl w:val="0"/>
          <w:numId w:val="0"/>
        </w:numPr>
        <w:spacing w:after="240"/>
        <w:ind w:firstLine="360"/>
        <w:jc w:val="center"/>
        <w:rPr>
          <w:b/>
          <w:bCs/>
        </w:rPr>
      </w:pPr>
      <w:r w:rsidRPr="002F167A">
        <w:rPr>
          <w:b/>
          <w:bCs/>
        </w:rPr>
        <w:t>Table A – New Classifications Table</w:t>
      </w:r>
    </w:p>
    <w:tbl>
      <w:tblPr>
        <w:tblW w:w="13466" w:type="dxa"/>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39"/>
        <w:gridCol w:w="3044"/>
        <w:gridCol w:w="2956"/>
        <w:gridCol w:w="2717"/>
        <w:gridCol w:w="2910"/>
      </w:tblGrid>
      <w:tr w:rsidR="00B74F8C" w:rsidRPr="002F167A" w14:paraId="5C4F62B7" w14:textId="77777777" w:rsidTr="00055BB2">
        <w:trPr>
          <w:tblHeader/>
        </w:trPr>
        <w:tc>
          <w:tcPr>
            <w:tcW w:w="1839" w:type="dxa"/>
            <w:shd w:val="clear" w:color="auto" w:fill="5B9BD5"/>
          </w:tcPr>
          <w:p w14:paraId="405CC003" w14:textId="77777777" w:rsidR="00B74F8C" w:rsidRPr="002F167A" w:rsidRDefault="00B74F8C" w:rsidP="00055BB2">
            <w:pPr>
              <w:keepNext/>
              <w:rPr>
                <w:rFonts w:cs="Arial"/>
                <w:b/>
                <w:bCs/>
              </w:rPr>
            </w:pPr>
            <w:r w:rsidRPr="002F167A">
              <w:rPr>
                <w:rFonts w:cs="Arial"/>
                <w:b/>
                <w:bCs/>
              </w:rPr>
              <w:t>Classification</w:t>
            </w:r>
          </w:p>
          <w:p w14:paraId="413F19F7" w14:textId="77777777" w:rsidR="00B74F8C" w:rsidRPr="002F167A" w:rsidRDefault="00B74F8C" w:rsidP="00055BB2">
            <w:pPr>
              <w:keepNext/>
              <w:rPr>
                <w:rFonts w:cs="Arial"/>
              </w:rPr>
            </w:pPr>
            <w:r w:rsidRPr="002F167A">
              <w:rPr>
                <w:rFonts w:cs="Arial"/>
                <w:b/>
                <w:bCs/>
              </w:rPr>
              <w:t xml:space="preserve">Level </w:t>
            </w:r>
          </w:p>
        </w:tc>
        <w:tc>
          <w:tcPr>
            <w:tcW w:w="11627" w:type="dxa"/>
            <w:gridSpan w:val="4"/>
            <w:shd w:val="clear" w:color="auto" w:fill="5B9BD5"/>
          </w:tcPr>
          <w:p w14:paraId="2CD401A2" w14:textId="77777777" w:rsidR="00B74F8C" w:rsidRPr="002F167A" w:rsidRDefault="00B74F8C" w:rsidP="00055BB2">
            <w:pPr>
              <w:keepNext/>
              <w:jc w:val="center"/>
              <w:rPr>
                <w:rFonts w:cs="Arial"/>
                <w:b/>
                <w:bCs/>
              </w:rPr>
            </w:pPr>
            <w:r w:rsidRPr="002F167A">
              <w:rPr>
                <w:rFonts w:cs="Arial"/>
                <w:b/>
                <w:bCs/>
              </w:rPr>
              <w:t>Classification Description</w:t>
            </w:r>
          </w:p>
        </w:tc>
      </w:tr>
      <w:tr w:rsidR="00B74F8C" w:rsidRPr="002F167A" w14:paraId="0CC93722" w14:textId="77777777" w:rsidTr="00055BB2">
        <w:trPr>
          <w:tblHeader/>
        </w:trPr>
        <w:tc>
          <w:tcPr>
            <w:tcW w:w="1839" w:type="dxa"/>
            <w:shd w:val="clear" w:color="auto" w:fill="5B9BD5"/>
          </w:tcPr>
          <w:p w14:paraId="6C8AEF87" w14:textId="77777777" w:rsidR="00B74F8C" w:rsidRPr="002F167A" w:rsidRDefault="00B74F8C" w:rsidP="00055BB2">
            <w:pPr>
              <w:rPr>
                <w:rFonts w:cs="Arial"/>
                <w:b/>
                <w:bCs/>
              </w:rPr>
            </w:pPr>
            <w:r w:rsidRPr="002F167A">
              <w:rPr>
                <w:rFonts w:cs="Arial"/>
                <w:b/>
                <w:bCs/>
              </w:rPr>
              <w:t>Emergency Communications Officer (ECO)</w:t>
            </w:r>
          </w:p>
        </w:tc>
        <w:tc>
          <w:tcPr>
            <w:tcW w:w="3044" w:type="dxa"/>
            <w:shd w:val="clear" w:color="auto" w:fill="5B9BD5"/>
          </w:tcPr>
          <w:p w14:paraId="29140136" w14:textId="77777777" w:rsidR="00B74F8C" w:rsidRPr="002F167A" w:rsidRDefault="00B74F8C" w:rsidP="00055BB2">
            <w:pPr>
              <w:rPr>
                <w:rFonts w:cs="Arial"/>
                <w:b/>
                <w:bCs/>
              </w:rPr>
            </w:pPr>
            <w:r w:rsidRPr="002F167A">
              <w:rPr>
                <w:rFonts w:cs="Arial"/>
                <w:b/>
                <w:bCs/>
              </w:rPr>
              <w:t>Call-Taker</w:t>
            </w:r>
          </w:p>
        </w:tc>
        <w:tc>
          <w:tcPr>
            <w:tcW w:w="2956" w:type="dxa"/>
            <w:shd w:val="clear" w:color="auto" w:fill="5B9BD5"/>
          </w:tcPr>
          <w:p w14:paraId="7F7F2F22" w14:textId="77777777" w:rsidR="00B74F8C" w:rsidRPr="002F167A" w:rsidRDefault="00B74F8C" w:rsidP="00055BB2">
            <w:pPr>
              <w:rPr>
                <w:rFonts w:cs="Arial"/>
                <w:b/>
                <w:bCs/>
              </w:rPr>
            </w:pPr>
            <w:r w:rsidRPr="002F167A">
              <w:rPr>
                <w:rFonts w:cs="Arial"/>
                <w:b/>
                <w:bCs/>
              </w:rPr>
              <w:t>Dispatcher</w:t>
            </w:r>
          </w:p>
        </w:tc>
        <w:tc>
          <w:tcPr>
            <w:tcW w:w="2717" w:type="dxa"/>
            <w:shd w:val="clear" w:color="auto" w:fill="5B9BD5"/>
          </w:tcPr>
          <w:p w14:paraId="4D40263C" w14:textId="77777777" w:rsidR="00B74F8C" w:rsidRPr="002F167A" w:rsidRDefault="00B74F8C" w:rsidP="00055BB2">
            <w:pPr>
              <w:rPr>
                <w:rFonts w:cs="Arial"/>
                <w:b/>
                <w:bCs/>
              </w:rPr>
            </w:pPr>
            <w:r w:rsidRPr="002F167A">
              <w:rPr>
                <w:rFonts w:cs="Arial"/>
                <w:b/>
                <w:bCs/>
              </w:rPr>
              <w:t>Workplace Trainer</w:t>
            </w:r>
          </w:p>
        </w:tc>
        <w:tc>
          <w:tcPr>
            <w:tcW w:w="2910" w:type="dxa"/>
            <w:shd w:val="clear" w:color="auto" w:fill="5B9BD5"/>
          </w:tcPr>
          <w:p w14:paraId="3107A171" w14:textId="77777777" w:rsidR="00B74F8C" w:rsidRPr="002F167A" w:rsidRDefault="00B74F8C" w:rsidP="00055BB2">
            <w:pPr>
              <w:rPr>
                <w:rFonts w:cs="Arial"/>
                <w:b/>
                <w:bCs/>
                <w:strike/>
              </w:rPr>
            </w:pPr>
            <w:r w:rsidRPr="002F167A">
              <w:rPr>
                <w:rFonts w:cs="Arial"/>
                <w:b/>
                <w:bCs/>
              </w:rPr>
              <w:t>Leadership</w:t>
            </w:r>
          </w:p>
        </w:tc>
      </w:tr>
      <w:tr w:rsidR="00B74F8C" w:rsidRPr="002F167A" w14:paraId="76187ED3" w14:textId="77777777" w:rsidTr="00055BB2">
        <w:tc>
          <w:tcPr>
            <w:tcW w:w="1839" w:type="dxa"/>
            <w:shd w:val="clear" w:color="auto" w:fill="auto"/>
          </w:tcPr>
          <w:p w14:paraId="1E54C6FB" w14:textId="77777777" w:rsidR="00B74F8C" w:rsidRPr="002F167A" w:rsidRDefault="00B74F8C" w:rsidP="00055BB2">
            <w:pPr>
              <w:rPr>
                <w:rFonts w:cs="Arial"/>
              </w:rPr>
            </w:pPr>
            <w:r w:rsidRPr="002F167A">
              <w:rPr>
                <w:rFonts w:cs="Arial"/>
              </w:rPr>
              <w:t>ECO1.1</w:t>
            </w:r>
          </w:p>
        </w:tc>
        <w:tc>
          <w:tcPr>
            <w:tcW w:w="3044" w:type="dxa"/>
            <w:shd w:val="clear" w:color="auto" w:fill="auto"/>
          </w:tcPr>
          <w:p w14:paraId="3562446E" w14:textId="77777777" w:rsidR="00B74F8C" w:rsidRPr="002F167A" w:rsidRDefault="00B74F8C" w:rsidP="00055BB2">
            <w:pPr>
              <w:rPr>
                <w:rFonts w:cs="Arial"/>
                <w:u w:val="single"/>
              </w:rPr>
            </w:pPr>
            <w:r w:rsidRPr="002F167A">
              <w:rPr>
                <w:rFonts w:cs="Arial"/>
                <w:u w:val="single"/>
              </w:rPr>
              <w:t>ECO Call-Taker in Training</w:t>
            </w:r>
          </w:p>
          <w:p w14:paraId="15E8011C" w14:textId="77777777" w:rsidR="00B74F8C" w:rsidRPr="002F167A" w:rsidRDefault="00B74F8C" w:rsidP="00055BB2">
            <w:pPr>
              <w:rPr>
                <w:rFonts w:cs="Arial"/>
              </w:rPr>
            </w:pPr>
          </w:p>
          <w:p w14:paraId="007F5E27" w14:textId="77777777" w:rsidR="00B74F8C" w:rsidRPr="002F167A" w:rsidRDefault="00B74F8C" w:rsidP="00055BB2">
            <w:pPr>
              <w:rPr>
                <w:rFonts w:cs="Arial"/>
              </w:rPr>
            </w:pPr>
            <w:r w:rsidRPr="002F167A">
              <w:rPr>
                <w:rFonts w:cs="Arial"/>
              </w:rPr>
              <w:t>An Employee who is undertaking training to be an ECO Call-Taker in their Primary Stream.</w:t>
            </w:r>
          </w:p>
        </w:tc>
        <w:tc>
          <w:tcPr>
            <w:tcW w:w="2956" w:type="dxa"/>
            <w:shd w:val="clear" w:color="auto" w:fill="auto"/>
          </w:tcPr>
          <w:p w14:paraId="314B9C84" w14:textId="77777777" w:rsidR="00B74F8C" w:rsidRPr="002F167A" w:rsidRDefault="00B74F8C" w:rsidP="00055BB2">
            <w:pPr>
              <w:rPr>
                <w:rFonts w:cs="Arial"/>
              </w:rPr>
            </w:pPr>
          </w:p>
        </w:tc>
        <w:tc>
          <w:tcPr>
            <w:tcW w:w="2717" w:type="dxa"/>
            <w:shd w:val="clear" w:color="auto" w:fill="auto"/>
          </w:tcPr>
          <w:p w14:paraId="3CC03D16" w14:textId="77777777" w:rsidR="00B74F8C" w:rsidRPr="002F167A" w:rsidRDefault="00B74F8C" w:rsidP="00055BB2">
            <w:pPr>
              <w:rPr>
                <w:rFonts w:cs="Arial"/>
              </w:rPr>
            </w:pPr>
          </w:p>
        </w:tc>
        <w:tc>
          <w:tcPr>
            <w:tcW w:w="2910" w:type="dxa"/>
            <w:shd w:val="clear" w:color="auto" w:fill="auto"/>
          </w:tcPr>
          <w:p w14:paraId="35F43EC3" w14:textId="77777777" w:rsidR="00B74F8C" w:rsidRPr="002F167A" w:rsidRDefault="00B74F8C" w:rsidP="00055BB2">
            <w:pPr>
              <w:rPr>
                <w:rFonts w:cs="Arial"/>
              </w:rPr>
            </w:pPr>
          </w:p>
        </w:tc>
      </w:tr>
      <w:tr w:rsidR="00B74F8C" w:rsidRPr="002F167A" w14:paraId="40B6A9C2" w14:textId="77777777" w:rsidTr="00055BB2">
        <w:tc>
          <w:tcPr>
            <w:tcW w:w="1839" w:type="dxa"/>
            <w:shd w:val="clear" w:color="auto" w:fill="D9D9D9"/>
          </w:tcPr>
          <w:p w14:paraId="24C66981" w14:textId="77777777" w:rsidR="00B74F8C" w:rsidRPr="002F167A" w:rsidRDefault="00B74F8C" w:rsidP="00055BB2">
            <w:pPr>
              <w:rPr>
                <w:rFonts w:cs="Arial"/>
              </w:rPr>
            </w:pPr>
            <w:r w:rsidRPr="002F167A">
              <w:rPr>
                <w:rFonts w:cs="Arial"/>
              </w:rPr>
              <w:t>ECO1.2</w:t>
            </w:r>
          </w:p>
        </w:tc>
        <w:tc>
          <w:tcPr>
            <w:tcW w:w="3044" w:type="dxa"/>
            <w:shd w:val="clear" w:color="auto" w:fill="D9D9D9"/>
          </w:tcPr>
          <w:p w14:paraId="6ACA2F49" w14:textId="77777777" w:rsidR="00B74F8C" w:rsidRPr="002F167A" w:rsidRDefault="00B74F8C" w:rsidP="00055BB2">
            <w:pPr>
              <w:rPr>
                <w:rFonts w:cs="Arial"/>
                <w:u w:val="single"/>
              </w:rPr>
            </w:pPr>
            <w:r w:rsidRPr="002F167A">
              <w:rPr>
                <w:rFonts w:cs="Arial"/>
                <w:u w:val="single"/>
              </w:rPr>
              <w:t>Call-Taker Classroom Sign-Off</w:t>
            </w:r>
          </w:p>
          <w:p w14:paraId="6984F0EA" w14:textId="77777777" w:rsidR="00B74F8C" w:rsidRPr="002F167A" w:rsidRDefault="00B74F8C" w:rsidP="00055BB2">
            <w:pPr>
              <w:rPr>
                <w:rFonts w:cs="Arial"/>
              </w:rPr>
            </w:pPr>
          </w:p>
          <w:p w14:paraId="2C1B2257" w14:textId="77777777" w:rsidR="00B74F8C" w:rsidRPr="002F167A" w:rsidRDefault="00B74F8C" w:rsidP="00055BB2">
            <w:pPr>
              <w:rPr>
                <w:rFonts w:cs="Arial"/>
              </w:rPr>
            </w:pPr>
            <w:r w:rsidRPr="002F167A">
              <w:rPr>
                <w:rFonts w:cs="Arial"/>
              </w:rPr>
              <w:t>An Employee who has received Classroom Sign-off to be an ECO Call-Taker in their Primary Stream.</w:t>
            </w:r>
          </w:p>
        </w:tc>
        <w:tc>
          <w:tcPr>
            <w:tcW w:w="2956" w:type="dxa"/>
            <w:shd w:val="clear" w:color="auto" w:fill="D9D9D9"/>
          </w:tcPr>
          <w:p w14:paraId="28013B93" w14:textId="77777777" w:rsidR="00B74F8C" w:rsidRPr="002F167A" w:rsidRDefault="00B74F8C" w:rsidP="00055BB2">
            <w:pPr>
              <w:rPr>
                <w:rFonts w:cs="Arial"/>
              </w:rPr>
            </w:pPr>
          </w:p>
        </w:tc>
        <w:tc>
          <w:tcPr>
            <w:tcW w:w="2717" w:type="dxa"/>
            <w:shd w:val="clear" w:color="auto" w:fill="D9D9D9"/>
          </w:tcPr>
          <w:p w14:paraId="52573351" w14:textId="77777777" w:rsidR="00B74F8C" w:rsidRPr="002F167A" w:rsidRDefault="00B74F8C" w:rsidP="00055BB2">
            <w:pPr>
              <w:rPr>
                <w:rFonts w:cs="Arial"/>
              </w:rPr>
            </w:pPr>
          </w:p>
        </w:tc>
        <w:tc>
          <w:tcPr>
            <w:tcW w:w="2910" w:type="dxa"/>
            <w:shd w:val="clear" w:color="auto" w:fill="D9D9D9"/>
          </w:tcPr>
          <w:p w14:paraId="76589E1D" w14:textId="77777777" w:rsidR="00B74F8C" w:rsidRPr="002F167A" w:rsidRDefault="00B74F8C" w:rsidP="00055BB2">
            <w:pPr>
              <w:rPr>
                <w:rFonts w:cs="Arial"/>
              </w:rPr>
            </w:pPr>
          </w:p>
        </w:tc>
      </w:tr>
      <w:tr w:rsidR="00B74F8C" w:rsidRPr="002F167A" w14:paraId="30B53E0F" w14:textId="77777777" w:rsidTr="00055BB2">
        <w:tc>
          <w:tcPr>
            <w:tcW w:w="1839" w:type="dxa"/>
            <w:shd w:val="clear" w:color="auto" w:fill="auto"/>
          </w:tcPr>
          <w:p w14:paraId="3A9B4E9E" w14:textId="77777777" w:rsidR="00B74F8C" w:rsidRPr="002F167A" w:rsidRDefault="00B74F8C" w:rsidP="00055BB2">
            <w:pPr>
              <w:rPr>
                <w:rFonts w:cs="Arial"/>
              </w:rPr>
            </w:pPr>
            <w:r w:rsidRPr="002F167A">
              <w:rPr>
                <w:rFonts w:cs="Arial"/>
              </w:rPr>
              <w:t>ECO1.3</w:t>
            </w:r>
          </w:p>
        </w:tc>
        <w:tc>
          <w:tcPr>
            <w:tcW w:w="3044" w:type="dxa"/>
            <w:shd w:val="clear" w:color="auto" w:fill="auto"/>
          </w:tcPr>
          <w:p w14:paraId="7323E6C0" w14:textId="77777777" w:rsidR="00B74F8C" w:rsidRPr="002F167A" w:rsidRDefault="00B74F8C" w:rsidP="00055BB2">
            <w:pPr>
              <w:rPr>
                <w:rFonts w:cs="Arial"/>
                <w:u w:val="single"/>
              </w:rPr>
            </w:pPr>
            <w:r w:rsidRPr="002F167A">
              <w:rPr>
                <w:rFonts w:cs="Arial"/>
                <w:u w:val="single"/>
              </w:rPr>
              <w:t>Call-Taker Consolidated</w:t>
            </w:r>
          </w:p>
          <w:p w14:paraId="43584E68" w14:textId="77777777" w:rsidR="00B74F8C" w:rsidRPr="002F167A" w:rsidRDefault="00B74F8C" w:rsidP="00055BB2">
            <w:pPr>
              <w:rPr>
                <w:rFonts w:cs="Arial"/>
              </w:rPr>
            </w:pPr>
          </w:p>
          <w:p w14:paraId="2DC4D2F5" w14:textId="77777777" w:rsidR="00B74F8C" w:rsidRPr="002F167A" w:rsidRDefault="00B74F8C" w:rsidP="00055BB2">
            <w:pPr>
              <w:rPr>
                <w:rFonts w:cs="Arial"/>
              </w:rPr>
            </w:pPr>
            <w:r w:rsidRPr="002F167A">
              <w:rPr>
                <w:rFonts w:cs="Arial"/>
              </w:rPr>
              <w:t>An Employee who has completed Consolidation or six months of service at ECO 1.2, whichever occurs first in their Primary Stream.</w:t>
            </w:r>
          </w:p>
        </w:tc>
        <w:tc>
          <w:tcPr>
            <w:tcW w:w="2956" w:type="dxa"/>
            <w:shd w:val="clear" w:color="auto" w:fill="auto"/>
          </w:tcPr>
          <w:p w14:paraId="72DDDF69" w14:textId="77777777" w:rsidR="00B74F8C" w:rsidRPr="002F167A" w:rsidRDefault="00B74F8C" w:rsidP="00055BB2">
            <w:pPr>
              <w:rPr>
                <w:rFonts w:cs="Arial"/>
              </w:rPr>
            </w:pPr>
          </w:p>
        </w:tc>
        <w:tc>
          <w:tcPr>
            <w:tcW w:w="2717" w:type="dxa"/>
            <w:shd w:val="clear" w:color="auto" w:fill="auto"/>
          </w:tcPr>
          <w:p w14:paraId="44D0BA40" w14:textId="77777777" w:rsidR="00B74F8C" w:rsidRPr="002F167A" w:rsidRDefault="00B74F8C" w:rsidP="00055BB2">
            <w:pPr>
              <w:rPr>
                <w:rFonts w:cs="Arial"/>
              </w:rPr>
            </w:pPr>
          </w:p>
        </w:tc>
        <w:tc>
          <w:tcPr>
            <w:tcW w:w="2910" w:type="dxa"/>
            <w:shd w:val="clear" w:color="auto" w:fill="auto"/>
          </w:tcPr>
          <w:p w14:paraId="168613E0" w14:textId="77777777" w:rsidR="00B74F8C" w:rsidRPr="002F167A" w:rsidRDefault="00B74F8C" w:rsidP="00055BB2">
            <w:pPr>
              <w:rPr>
                <w:rFonts w:cs="Arial"/>
              </w:rPr>
            </w:pPr>
          </w:p>
        </w:tc>
      </w:tr>
      <w:tr w:rsidR="00B74F8C" w:rsidRPr="002F167A" w14:paraId="1521148D" w14:textId="77777777" w:rsidTr="00055BB2">
        <w:trPr>
          <w:trHeight w:val="1074"/>
        </w:trPr>
        <w:tc>
          <w:tcPr>
            <w:tcW w:w="1839" w:type="dxa"/>
            <w:shd w:val="clear" w:color="auto" w:fill="D9D9D9"/>
          </w:tcPr>
          <w:p w14:paraId="341A9C71" w14:textId="77777777" w:rsidR="00B74F8C" w:rsidRPr="002F167A" w:rsidRDefault="00B74F8C" w:rsidP="00055BB2">
            <w:pPr>
              <w:rPr>
                <w:rFonts w:cs="Arial"/>
              </w:rPr>
            </w:pPr>
            <w:r w:rsidRPr="002F167A">
              <w:rPr>
                <w:rFonts w:cs="Arial"/>
              </w:rPr>
              <w:t>ECO1.4</w:t>
            </w:r>
          </w:p>
        </w:tc>
        <w:tc>
          <w:tcPr>
            <w:tcW w:w="3044" w:type="dxa"/>
            <w:shd w:val="clear" w:color="auto" w:fill="D9D9D9"/>
          </w:tcPr>
          <w:p w14:paraId="7BF07077" w14:textId="77777777" w:rsidR="00B74F8C" w:rsidRPr="002F167A" w:rsidRDefault="00B74F8C" w:rsidP="00055BB2">
            <w:pPr>
              <w:rPr>
                <w:rFonts w:cs="Arial"/>
                <w:u w:val="single"/>
              </w:rPr>
            </w:pPr>
            <w:r w:rsidRPr="002F167A">
              <w:rPr>
                <w:rFonts w:cs="Arial"/>
                <w:u w:val="single"/>
              </w:rPr>
              <w:t>Call-Taker FQA single stream</w:t>
            </w:r>
          </w:p>
          <w:p w14:paraId="52178821" w14:textId="77777777" w:rsidR="00B74F8C" w:rsidRPr="002F167A" w:rsidRDefault="00B74F8C" w:rsidP="00055BB2">
            <w:pPr>
              <w:rPr>
                <w:rFonts w:cs="Arial"/>
              </w:rPr>
            </w:pPr>
          </w:p>
          <w:p w14:paraId="6BCE406A" w14:textId="77777777" w:rsidR="00B74F8C" w:rsidRPr="002F167A" w:rsidRDefault="00B74F8C" w:rsidP="00055BB2">
            <w:pPr>
              <w:rPr>
                <w:rFonts w:cs="Arial"/>
              </w:rPr>
            </w:pPr>
            <w:r w:rsidRPr="002F167A">
              <w:rPr>
                <w:rFonts w:cs="Arial"/>
              </w:rPr>
              <w:t>An Employee who has completed the Call-Taking FQA for a single (Primary) Stream.</w:t>
            </w:r>
          </w:p>
        </w:tc>
        <w:tc>
          <w:tcPr>
            <w:tcW w:w="2956" w:type="dxa"/>
            <w:shd w:val="clear" w:color="auto" w:fill="D9D9D9"/>
          </w:tcPr>
          <w:p w14:paraId="628A07F5" w14:textId="77777777" w:rsidR="00B74F8C" w:rsidRPr="002F167A" w:rsidRDefault="00B74F8C" w:rsidP="00055BB2">
            <w:pPr>
              <w:rPr>
                <w:rFonts w:cs="Arial"/>
              </w:rPr>
            </w:pPr>
          </w:p>
        </w:tc>
        <w:tc>
          <w:tcPr>
            <w:tcW w:w="2717" w:type="dxa"/>
            <w:shd w:val="clear" w:color="auto" w:fill="D9D9D9"/>
          </w:tcPr>
          <w:p w14:paraId="6460401B" w14:textId="77777777" w:rsidR="00B74F8C" w:rsidRPr="002F167A" w:rsidRDefault="00B74F8C" w:rsidP="00055BB2">
            <w:pPr>
              <w:rPr>
                <w:rFonts w:cs="Arial"/>
              </w:rPr>
            </w:pPr>
          </w:p>
        </w:tc>
        <w:tc>
          <w:tcPr>
            <w:tcW w:w="2910" w:type="dxa"/>
            <w:shd w:val="clear" w:color="auto" w:fill="D9D9D9"/>
          </w:tcPr>
          <w:p w14:paraId="5B88408C" w14:textId="77777777" w:rsidR="00B74F8C" w:rsidRPr="002F167A" w:rsidRDefault="00B74F8C" w:rsidP="00055BB2">
            <w:pPr>
              <w:rPr>
                <w:rFonts w:cs="Arial"/>
              </w:rPr>
            </w:pPr>
          </w:p>
        </w:tc>
      </w:tr>
      <w:tr w:rsidR="00B74F8C" w:rsidRPr="002F167A" w14:paraId="5D12B424" w14:textId="77777777" w:rsidTr="00055BB2">
        <w:trPr>
          <w:trHeight w:val="1343"/>
        </w:trPr>
        <w:tc>
          <w:tcPr>
            <w:tcW w:w="1839" w:type="dxa"/>
            <w:shd w:val="clear" w:color="auto" w:fill="auto"/>
          </w:tcPr>
          <w:p w14:paraId="311E28F6" w14:textId="77777777" w:rsidR="00B74F8C" w:rsidRPr="002F167A" w:rsidRDefault="00B74F8C" w:rsidP="00055BB2">
            <w:pPr>
              <w:rPr>
                <w:rFonts w:cs="Arial"/>
              </w:rPr>
            </w:pPr>
            <w:r w:rsidRPr="002F167A">
              <w:rPr>
                <w:rFonts w:cs="Arial"/>
              </w:rPr>
              <w:lastRenderedPageBreak/>
              <w:t>ECO1.5</w:t>
            </w:r>
          </w:p>
        </w:tc>
        <w:tc>
          <w:tcPr>
            <w:tcW w:w="3044" w:type="dxa"/>
            <w:shd w:val="clear" w:color="auto" w:fill="auto"/>
          </w:tcPr>
          <w:p w14:paraId="6D1620A2" w14:textId="77777777" w:rsidR="00B74F8C" w:rsidRPr="002F167A" w:rsidRDefault="00B74F8C" w:rsidP="00055BB2">
            <w:pPr>
              <w:rPr>
                <w:rFonts w:cs="Arial"/>
                <w:u w:val="single"/>
              </w:rPr>
            </w:pPr>
            <w:r w:rsidRPr="002F167A">
              <w:rPr>
                <w:rFonts w:cs="Arial"/>
                <w:u w:val="single"/>
              </w:rPr>
              <w:t>Call-Taker Multi-skill 1 (3 skills)</w:t>
            </w:r>
          </w:p>
          <w:p w14:paraId="04EEDAB2" w14:textId="77777777" w:rsidR="00B74F8C" w:rsidRPr="002F167A" w:rsidRDefault="00B74F8C" w:rsidP="00055BB2">
            <w:pPr>
              <w:pStyle w:val="pf0"/>
              <w:rPr>
                <w:rFonts w:cs="Arial"/>
              </w:rPr>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ho holds 3 Skills.</w:t>
            </w:r>
          </w:p>
          <w:p w14:paraId="5A488B3F" w14:textId="77777777" w:rsidR="00B74F8C" w:rsidRPr="002F167A" w:rsidRDefault="00B74F8C" w:rsidP="00055BB2">
            <w:pPr>
              <w:rPr>
                <w:rFonts w:cs="Arial"/>
              </w:rPr>
            </w:pPr>
          </w:p>
        </w:tc>
        <w:tc>
          <w:tcPr>
            <w:tcW w:w="2956" w:type="dxa"/>
            <w:shd w:val="clear" w:color="auto" w:fill="auto"/>
          </w:tcPr>
          <w:p w14:paraId="2C12CCA6" w14:textId="77777777" w:rsidR="00B74F8C" w:rsidRPr="002F167A" w:rsidRDefault="00B74F8C" w:rsidP="00055BB2">
            <w:pPr>
              <w:rPr>
                <w:rFonts w:cs="Arial"/>
              </w:rPr>
            </w:pPr>
          </w:p>
        </w:tc>
        <w:tc>
          <w:tcPr>
            <w:tcW w:w="2717" w:type="dxa"/>
            <w:shd w:val="clear" w:color="auto" w:fill="auto"/>
          </w:tcPr>
          <w:p w14:paraId="6841D132" w14:textId="77777777" w:rsidR="00B74F8C" w:rsidRPr="002F167A" w:rsidRDefault="00B74F8C" w:rsidP="00055BB2">
            <w:pPr>
              <w:rPr>
                <w:rFonts w:cs="Arial"/>
              </w:rPr>
            </w:pPr>
          </w:p>
        </w:tc>
        <w:tc>
          <w:tcPr>
            <w:tcW w:w="2910" w:type="dxa"/>
            <w:shd w:val="clear" w:color="auto" w:fill="auto"/>
          </w:tcPr>
          <w:p w14:paraId="400363A6" w14:textId="77777777" w:rsidR="00B74F8C" w:rsidRPr="002F167A" w:rsidRDefault="00B74F8C" w:rsidP="00055BB2">
            <w:pPr>
              <w:rPr>
                <w:rFonts w:cs="Arial"/>
              </w:rPr>
            </w:pPr>
          </w:p>
        </w:tc>
      </w:tr>
      <w:tr w:rsidR="00B74F8C" w:rsidRPr="002F167A" w14:paraId="05E0FB49" w14:textId="77777777" w:rsidTr="00055BB2">
        <w:trPr>
          <w:trHeight w:val="1492"/>
        </w:trPr>
        <w:tc>
          <w:tcPr>
            <w:tcW w:w="1839" w:type="dxa"/>
            <w:vMerge w:val="restart"/>
            <w:shd w:val="clear" w:color="auto" w:fill="D9D9D9"/>
          </w:tcPr>
          <w:p w14:paraId="3195A4F1" w14:textId="77777777" w:rsidR="00B74F8C" w:rsidRPr="002F167A" w:rsidRDefault="00B74F8C" w:rsidP="00055BB2">
            <w:pPr>
              <w:rPr>
                <w:rFonts w:cs="Arial"/>
              </w:rPr>
            </w:pPr>
            <w:r w:rsidRPr="002F167A">
              <w:rPr>
                <w:rFonts w:cs="Arial"/>
              </w:rPr>
              <w:t>ECO2.1</w:t>
            </w:r>
          </w:p>
        </w:tc>
        <w:tc>
          <w:tcPr>
            <w:tcW w:w="3044" w:type="dxa"/>
            <w:shd w:val="clear" w:color="auto" w:fill="D9D9D9"/>
          </w:tcPr>
          <w:p w14:paraId="54E57F8D" w14:textId="77777777" w:rsidR="00B74F8C" w:rsidRPr="002F167A" w:rsidRDefault="00B74F8C" w:rsidP="00055BB2">
            <w:pPr>
              <w:rPr>
                <w:rFonts w:cs="Arial"/>
                <w:u w:val="single"/>
              </w:rPr>
            </w:pPr>
            <w:r w:rsidRPr="002F167A">
              <w:rPr>
                <w:rFonts w:cs="Arial"/>
                <w:u w:val="single"/>
              </w:rPr>
              <w:t xml:space="preserve">Call-Taker Multi-skill 2 (4 skills) </w:t>
            </w:r>
          </w:p>
          <w:p w14:paraId="035B2170" w14:textId="77777777" w:rsidR="00B74F8C" w:rsidRPr="002F167A" w:rsidRDefault="00B74F8C" w:rsidP="00055BB2">
            <w:pPr>
              <w:pStyle w:val="pf0"/>
              <w:rPr>
                <w:rFonts w:ascii="Arial" w:hAnsi="Arial" w:cs="Arial"/>
                <w:sz w:val="20"/>
                <w:szCs w:val="20"/>
              </w:rPr>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 xml:space="preserve">ho holds 4 Skills and exercises the Skills as reasonably required. </w:t>
            </w:r>
          </w:p>
          <w:p w14:paraId="5A1E77AA" w14:textId="77777777" w:rsidR="00B74F8C" w:rsidRPr="002F167A" w:rsidRDefault="00B74F8C" w:rsidP="00055BB2">
            <w:pPr>
              <w:rPr>
                <w:rFonts w:cs="Arial"/>
              </w:rPr>
            </w:pPr>
          </w:p>
        </w:tc>
        <w:tc>
          <w:tcPr>
            <w:tcW w:w="2956" w:type="dxa"/>
            <w:vMerge w:val="restart"/>
            <w:shd w:val="clear" w:color="auto" w:fill="D9D9D9"/>
          </w:tcPr>
          <w:p w14:paraId="5DE19484" w14:textId="77777777" w:rsidR="00B74F8C" w:rsidRPr="002F167A" w:rsidRDefault="00B74F8C" w:rsidP="00055BB2">
            <w:pPr>
              <w:rPr>
                <w:rFonts w:cs="Arial"/>
                <w:lang w:val="en-GB"/>
              </w:rPr>
            </w:pPr>
            <w:r w:rsidRPr="002F167A">
              <w:rPr>
                <w:rFonts w:cs="Arial"/>
                <w:u w:val="single"/>
              </w:rPr>
              <w:t>Dispatcher in training</w:t>
            </w:r>
          </w:p>
          <w:p w14:paraId="320B6B0A" w14:textId="77777777" w:rsidR="00B74F8C" w:rsidRPr="002F167A" w:rsidRDefault="00B74F8C" w:rsidP="00055BB2">
            <w:pPr>
              <w:rPr>
                <w:rFonts w:cs="Arial"/>
                <w:lang w:val="en-GB"/>
              </w:rPr>
            </w:pPr>
          </w:p>
          <w:p w14:paraId="7B16255D" w14:textId="77777777" w:rsidR="00B74F8C" w:rsidRPr="002F167A" w:rsidRDefault="00B74F8C" w:rsidP="00055BB2">
            <w:pPr>
              <w:rPr>
                <w:rFonts w:cs="Arial"/>
                <w:lang w:val="en-GB"/>
              </w:rPr>
            </w:pPr>
            <w:r w:rsidRPr="002F167A">
              <w:rPr>
                <w:rStyle w:val="cf01"/>
                <w:rFonts w:ascii="Arial" w:hAnsi="Arial" w:cs="Arial"/>
                <w:sz w:val="20"/>
                <w:szCs w:val="20"/>
              </w:rPr>
              <w:t xml:space="preserve">A Call-Taker FQA single stream who is </w:t>
            </w:r>
            <w:r w:rsidRPr="002F167A">
              <w:rPr>
                <w:rFonts w:cs="Arial"/>
                <w:lang w:val="en-GB"/>
              </w:rPr>
              <w:t>undertaking</w:t>
            </w:r>
            <w:r w:rsidRPr="002F167A">
              <w:rPr>
                <w:rFonts w:cs="Arial"/>
                <w:u w:val="single"/>
                <w:lang w:val="en-GB"/>
              </w:rPr>
              <w:t xml:space="preserve"> </w:t>
            </w:r>
            <w:r w:rsidRPr="002F167A">
              <w:rPr>
                <w:rFonts w:cs="Arial"/>
                <w:lang w:val="en-GB"/>
              </w:rPr>
              <w:t>training to be a Dispatcher.</w:t>
            </w:r>
          </w:p>
          <w:p w14:paraId="1BA44C9C" w14:textId="77777777" w:rsidR="00B74F8C" w:rsidRPr="002F167A" w:rsidRDefault="00B74F8C" w:rsidP="00055BB2">
            <w:pPr>
              <w:rPr>
                <w:rFonts w:cs="Arial"/>
              </w:rPr>
            </w:pPr>
          </w:p>
        </w:tc>
        <w:tc>
          <w:tcPr>
            <w:tcW w:w="2717" w:type="dxa"/>
            <w:vMerge w:val="restart"/>
            <w:shd w:val="clear" w:color="auto" w:fill="D9D9D9"/>
          </w:tcPr>
          <w:p w14:paraId="091BBED6" w14:textId="77777777" w:rsidR="00B74F8C" w:rsidRPr="002F167A" w:rsidRDefault="00B74F8C" w:rsidP="00055BB2">
            <w:pPr>
              <w:rPr>
                <w:rFonts w:cs="Arial"/>
              </w:rPr>
            </w:pPr>
          </w:p>
        </w:tc>
        <w:tc>
          <w:tcPr>
            <w:tcW w:w="2910" w:type="dxa"/>
            <w:vMerge w:val="restart"/>
            <w:shd w:val="clear" w:color="auto" w:fill="D9D9D9"/>
          </w:tcPr>
          <w:p w14:paraId="0874DA22" w14:textId="77777777" w:rsidR="00B74F8C" w:rsidRPr="002F167A" w:rsidRDefault="00B74F8C" w:rsidP="00055BB2">
            <w:pPr>
              <w:rPr>
                <w:rFonts w:cs="Arial"/>
              </w:rPr>
            </w:pPr>
          </w:p>
        </w:tc>
      </w:tr>
      <w:tr w:rsidR="00B74F8C" w:rsidRPr="002F167A" w14:paraId="35A0C091" w14:textId="77777777" w:rsidTr="00055BB2">
        <w:trPr>
          <w:trHeight w:val="1492"/>
        </w:trPr>
        <w:tc>
          <w:tcPr>
            <w:tcW w:w="1839" w:type="dxa"/>
            <w:vMerge/>
            <w:shd w:val="clear" w:color="auto" w:fill="D9D9D9"/>
          </w:tcPr>
          <w:p w14:paraId="2314C416" w14:textId="77777777" w:rsidR="00B74F8C" w:rsidRPr="002F167A" w:rsidRDefault="00B74F8C" w:rsidP="00055BB2">
            <w:pPr>
              <w:rPr>
                <w:rFonts w:cs="Arial"/>
              </w:rPr>
            </w:pPr>
          </w:p>
        </w:tc>
        <w:tc>
          <w:tcPr>
            <w:tcW w:w="3044" w:type="dxa"/>
            <w:shd w:val="clear" w:color="auto" w:fill="D9D9D9"/>
          </w:tcPr>
          <w:p w14:paraId="6EB34C0B" w14:textId="77777777" w:rsidR="00B74F8C" w:rsidRPr="002F167A" w:rsidRDefault="00B74F8C" w:rsidP="00055BB2">
            <w:pPr>
              <w:rPr>
                <w:rFonts w:cs="Arial"/>
                <w:u w:val="single"/>
              </w:rPr>
            </w:pPr>
            <w:r w:rsidRPr="002F167A">
              <w:rPr>
                <w:rFonts w:cs="Arial"/>
                <w:u w:val="single"/>
              </w:rPr>
              <w:t>Seni</w:t>
            </w:r>
            <w:r w:rsidRPr="002F167A">
              <w:rPr>
                <w:u w:val="single"/>
              </w:rPr>
              <w:t>o</w:t>
            </w:r>
            <w:r w:rsidRPr="002F167A">
              <w:rPr>
                <w:rFonts w:cs="Arial"/>
                <w:u w:val="single"/>
              </w:rPr>
              <w:t>r Call-Taker</w:t>
            </w:r>
          </w:p>
          <w:p w14:paraId="6F7929D8" w14:textId="77777777" w:rsidR="00B74F8C" w:rsidRPr="002F167A" w:rsidRDefault="00B74F8C" w:rsidP="00055BB2">
            <w:pPr>
              <w:pStyle w:val="pf0"/>
              <w:rPr>
                <w:rFonts w:ascii="Arial" w:hAnsi="Arial" w:cs="Arial"/>
                <w:sz w:val="20"/>
                <w:szCs w:val="20"/>
              </w:rPr>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 xml:space="preserve">ho is eligible to be a Senior Call Taker and works as a Senior Call-Taker as reasonably required. </w:t>
            </w:r>
          </w:p>
          <w:p w14:paraId="16473A62" w14:textId="77777777" w:rsidR="00B74F8C" w:rsidRPr="002F167A" w:rsidRDefault="00B74F8C" w:rsidP="00055BB2">
            <w:pPr>
              <w:rPr>
                <w:rFonts w:cs="Arial"/>
                <w:u w:val="single"/>
              </w:rPr>
            </w:pPr>
          </w:p>
        </w:tc>
        <w:tc>
          <w:tcPr>
            <w:tcW w:w="2956" w:type="dxa"/>
            <w:vMerge/>
            <w:shd w:val="clear" w:color="auto" w:fill="D9D9D9"/>
          </w:tcPr>
          <w:p w14:paraId="45977F44" w14:textId="77777777" w:rsidR="00B74F8C" w:rsidRPr="002F167A" w:rsidRDefault="00B74F8C" w:rsidP="00055BB2">
            <w:pPr>
              <w:rPr>
                <w:rFonts w:cs="Arial"/>
                <w:u w:val="single"/>
              </w:rPr>
            </w:pPr>
          </w:p>
        </w:tc>
        <w:tc>
          <w:tcPr>
            <w:tcW w:w="2717" w:type="dxa"/>
            <w:vMerge/>
            <w:shd w:val="clear" w:color="auto" w:fill="D9D9D9"/>
          </w:tcPr>
          <w:p w14:paraId="5FFA4059" w14:textId="77777777" w:rsidR="00B74F8C" w:rsidRPr="002F167A" w:rsidRDefault="00B74F8C" w:rsidP="00055BB2">
            <w:pPr>
              <w:rPr>
                <w:rFonts w:cs="Arial"/>
              </w:rPr>
            </w:pPr>
          </w:p>
        </w:tc>
        <w:tc>
          <w:tcPr>
            <w:tcW w:w="2910" w:type="dxa"/>
            <w:vMerge/>
            <w:shd w:val="clear" w:color="auto" w:fill="D9D9D9"/>
          </w:tcPr>
          <w:p w14:paraId="1E837EB6" w14:textId="77777777" w:rsidR="00B74F8C" w:rsidRPr="002F167A" w:rsidRDefault="00B74F8C" w:rsidP="00055BB2">
            <w:pPr>
              <w:rPr>
                <w:rFonts w:cs="Arial"/>
              </w:rPr>
            </w:pPr>
          </w:p>
        </w:tc>
      </w:tr>
      <w:tr w:rsidR="00B74F8C" w:rsidRPr="002F167A" w14:paraId="679D9891" w14:textId="77777777" w:rsidTr="00055BB2">
        <w:trPr>
          <w:trHeight w:val="548"/>
        </w:trPr>
        <w:tc>
          <w:tcPr>
            <w:tcW w:w="1839" w:type="dxa"/>
            <w:shd w:val="clear" w:color="auto" w:fill="auto"/>
          </w:tcPr>
          <w:p w14:paraId="73085A35" w14:textId="77777777" w:rsidR="00B74F8C" w:rsidRPr="002F167A" w:rsidRDefault="00B74F8C" w:rsidP="00055BB2">
            <w:pPr>
              <w:rPr>
                <w:rFonts w:cs="Arial"/>
              </w:rPr>
            </w:pPr>
            <w:r w:rsidRPr="002F167A">
              <w:rPr>
                <w:rFonts w:cs="Arial"/>
              </w:rPr>
              <w:t>ECO2.2</w:t>
            </w:r>
          </w:p>
        </w:tc>
        <w:tc>
          <w:tcPr>
            <w:tcW w:w="3044" w:type="dxa"/>
            <w:shd w:val="clear" w:color="auto" w:fill="auto"/>
          </w:tcPr>
          <w:p w14:paraId="227993CC" w14:textId="77777777" w:rsidR="00B74F8C" w:rsidRPr="002F167A" w:rsidRDefault="00B74F8C" w:rsidP="00055BB2">
            <w:pPr>
              <w:rPr>
                <w:rFonts w:cs="Arial"/>
                <w:u w:val="single"/>
              </w:rPr>
            </w:pPr>
            <w:r w:rsidRPr="002F167A">
              <w:rPr>
                <w:rFonts w:cs="Arial"/>
                <w:u w:val="single"/>
              </w:rPr>
              <w:t>Call-Taker Multi-skill 3 (5 skills)</w:t>
            </w:r>
          </w:p>
          <w:p w14:paraId="2D27CC5B" w14:textId="77777777" w:rsidR="00B74F8C" w:rsidRPr="002F167A" w:rsidRDefault="00B74F8C" w:rsidP="00055BB2">
            <w:pPr>
              <w:rPr>
                <w:rFonts w:cs="Arial"/>
              </w:rPr>
            </w:pPr>
          </w:p>
          <w:p w14:paraId="6AD79154" w14:textId="77777777" w:rsidR="00B74F8C" w:rsidRPr="002F167A" w:rsidRDefault="00B74F8C" w:rsidP="00055BB2">
            <w:pPr>
              <w:pStyle w:val="pf0"/>
              <w:rPr>
                <w:rFonts w:ascii="Arial" w:hAnsi="Arial" w:cs="Arial"/>
                <w:sz w:val="20"/>
                <w:szCs w:val="20"/>
              </w:rPr>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 xml:space="preserve">ho holds 5 skills and exercises the skills as reasonably required. </w:t>
            </w:r>
          </w:p>
        </w:tc>
        <w:tc>
          <w:tcPr>
            <w:tcW w:w="2956" w:type="dxa"/>
            <w:shd w:val="clear" w:color="auto" w:fill="auto"/>
          </w:tcPr>
          <w:p w14:paraId="6AEF2E49" w14:textId="77777777" w:rsidR="00B74F8C" w:rsidRPr="002F167A" w:rsidRDefault="00B74F8C" w:rsidP="00055BB2">
            <w:pPr>
              <w:rPr>
                <w:rFonts w:cs="Arial"/>
              </w:rPr>
            </w:pPr>
          </w:p>
        </w:tc>
        <w:tc>
          <w:tcPr>
            <w:tcW w:w="2717" w:type="dxa"/>
            <w:shd w:val="clear" w:color="auto" w:fill="auto"/>
          </w:tcPr>
          <w:p w14:paraId="74CFA093" w14:textId="77777777" w:rsidR="00B74F8C" w:rsidRPr="002F167A" w:rsidRDefault="00B74F8C" w:rsidP="00055BB2">
            <w:pPr>
              <w:rPr>
                <w:rFonts w:cs="Arial"/>
                <w:u w:val="single"/>
              </w:rPr>
            </w:pPr>
            <w:r w:rsidRPr="002F167A">
              <w:rPr>
                <w:rFonts w:cs="Arial"/>
                <w:u w:val="single"/>
              </w:rPr>
              <w:t>Call-Taker Workplace Trainer in Training</w:t>
            </w:r>
          </w:p>
          <w:p w14:paraId="5C50238F" w14:textId="77777777" w:rsidR="00B74F8C" w:rsidRPr="002F167A" w:rsidRDefault="00B74F8C" w:rsidP="00055BB2">
            <w:pPr>
              <w:rPr>
                <w:rFonts w:cs="Arial"/>
              </w:rPr>
            </w:pPr>
          </w:p>
          <w:p w14:paraId="0970FE0B" w14:textId="77777777" w:rsidR="00B74F8C" w:rsidRPr="002F167A" w:rsidRDefault="00B74F8C" w:rsidP="00055BB2">
            <w:pPr>
              <w:pStyle w:val="pf0"/>
              <w:rPr>
                <w:rFonts w:ascii="Arial" w:hAnsi="Arial" w:cs="Arial"/>
                <w:sz w:val="20"/>
                <w:szCs w:val="20"/>
              </w:rPr>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 xml:space="preserve">ho </w:t>
            </w:r>
            <w:r w:rsidRPr="002F167A">
              <w:rPr>
                <w:rFonts w:cs="Arial"/>
              </w:rPr>
              <w:t xml:space="preserve">has </w:t>
            </w:r>
            <w:r w:rsidRPr="002F167A">
              <w:rPr>
                <w:rFonts w:ascii="Arial" w:hAnsi="Arial" w:cs="Arial"/>
                <w:sz w:val="20"/>
                <w:szCs w:val="20"/>
              </w:rPr>
              <w:t xml:space="preserve">been appointed as a Workplace Trainer and </w:t>
            </w:r>
            <w:r w:rsidRPr="002F167A">
              <w:t>is</w:t>
            </w:r>
            <w:r w:rsidRPr="002F167A">
              <w:rPr>
                <w:rFonts w:ascii="Arial" w:hAnsi="Arial" w:cs="Arial"/>
                <w:sz w:val="20"/>
                <w:szCs w:val="20"/>
              </w:rPr>
              <w:t xml:space="preserve"> approved to </w:t>
            </w:r>
            <w:r w:rsidRPr="002F167A">
              <w:rPr>
                <w:rFonts w:ascii="Arial" w:hAnsi="Arial" w:cs="Arial"/>
                <w:sz w:val="20"/>
                <w:szCs w:val="20"/>
              </w:rPr>
              <w:lastRenderedPageBreak/>
              <w:t>commence training to be a Workplace Trainer (will be a qualified mentor) and who performs that additional work as reasonably required</w:t>
            </w:r>
          </w:p>
        </w:tc>
        <w:tc>
          <w:tcPr>
            <w:tcW w:w="2910" w:type="dxa"/>
            <w:shd w:val="clear" w:color="auto" w:fill="auto"/>
          </w:tcPr>
          <w:p w14:paraId="4ECE9E59" w14:textId="77777777" w:rsidR="00B74F8C" w:rsidRPr="002F167A" w:rsidRDefault="00B74F8C" w:rsidP="00055BB2">
            <w:pPr>
              <w:rPr>
                <w:rFonts w:cs="Arial"/>
              </w:rPr>
            </w:pPr>
          </w:p>
        </w:tc>
      </w:tr>
      <w:tr w:rsidR="00B74F8C" w:rsidRPr="002F167A" w14:paraId="0050E36A" w14:textId="77777777" w:rsidTr="00055BB2">
        <w:trPr>
          <w:trHeight w:val="548"/>
        </w:trPr>
        <w:tc>
          <w:tcPr>
            <w:tcW w:w="1839" w:type="dxa"/>
            <w:shd w:val="clear" w:color="auto" w:fill="D9D9D9"/>
          </w:tcPr>
          <w:p w14:paraId="23F2E385" w14:textId="77777777" w:rsidR="00B74F8C" w:rsidRPr="002F167A" w:rsidRDefault="00B74F8C" w:rsidP="00055BB2">
            <w:pPr>
              <w:rPr>
                <w:rFonts w:cs="Arial"/>
              </w:rPr>
            </w:pPr>
            <w:r w:rsidRPr="002F167A">
              <w:rPr>
                <w:rFonts w:cs="Arial"/>
              </w:rPr>
              <w:t>ECO2.3</w:t>
            </w:r>
          </w:p>
        </w:tc>
        <w:tc>
          <w:tcPr>
            <w:tcW w:w="3044" w:type="dxa"/>
            <w:shd w:val="clear" w:color="auto" w:fill="D9D9D9"/>
          </w:tcPr>
          <w:p w14:paraId="380F2DEC" w14:textId="77777777" w:rsidR="00B74F8C" w:rsidRPr="002F167A" w:rsidRDefault="00B74F8C" w:rsidP="00055BB2">
            <w:pPr>
              <w:keepNext/>
              <w:rPr>
                <w:rFonts w:cs="Arial"/>
                <w:u w:val="single"/>
              </w:rPr>
            </w:pPr>
            <w:r w:rsidRPr="002F167A">
              <w:rPr>
                <w:rFonts w:cs="Arial"/>
                <w:u w:val="single"/>
              </w:rPr>
              <w:t>Call-Taker Multi-skill 4 (6 skills)</w:t>
            </w:r>
          </w:p>
          <w:p w14:paraId="396190F3" w14:textId="77777777" w:rsidR="00B74F8C" w:rsidRPr="002F167A" w:rsidRDefault="00B74F8C" w:rsidP="00055BB2">
            <w:pPr>
              <w:pStyle w:val="pf0"/>
              <w:keepNext/>
              <w:rPr>
                <w:rFonts w:ascii="Arial" w:hAnsi="Arial" w:cs="Arial"/>
                <w:sz w:val="20"/>
                <w:szCs w:val="20"/>
              </w:rPr>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 xml:space="preserve">ho holds 6 Skills and exercises the skills as reasonably required. </w:t>
            </w:r>
          </w:p>
          <w:p w14:paraId="6F02886D" w14:textId="77777777" w:rsidR="00B74F8C" w:rsidRPr="002F167A" w:rsidRDefault="00B74F8C" w:rsidP="00055BB2">
            <w:pPr>
              <w:keepNext/>
            </w:pPr>
          </w:p>
        </w:tc>
        <w:tc>
          <w:tcPr>
            <w:tcW w:w="2956" w:type="dxa"/>
            <w:shd w:val="clear" w:color="auto" w:fill="D9D9D9"/>
          </w:tcPr>
          <w:p w14:paraId="4F38A8BF" w14:textId="77777777" w:rsidR="00B74F8C" w:rsidRPr="002F167A" w:rsidRDefault="00B74F8C" w:rsidP="00055BB2">
            <w:pPr>
              <w:rPr>
                <w:rFonts w:cs="Arial"/>
              </w:rPr>
            </w:pPr>
          </w:p>
        </w:tc>
        <w:tc>
          <w:tcPr>
            <w:tcW w:w="2717" w:type="dxa"/>
            <w:shd w:val="clear" w:color="auto" w:fill="D9D9D9"/>
          </w:tcPr>
          <w:p w14:paraId="4BAE77A2" w14:textId="77777777" w:rsidR="00B74F8C" w:rsidRPr="002F167A" w:rsidRDefault="00B74F8C" w:rsidP="00055BB2">
            <w:pPr>
              <w:rPr>
                <w:rFonts w:cs="Arial"/>
              </w:rPr>
            </w:pPr>
          </w:p>
        </w:tc>
        <w:tc>
          <w:tcPr>
            <w:tcW w:w="2910" w:type="dxa"/>
            <w:shd w:val="clear" w:color="auto" w:fill="D9D9D9"/>
          </w:tcPr>
          <w:p w14:paraId="7F30704B" w14:textId="77777777" w:rsidR="00B74F8C" w:rsidRPr="002F167A" w:rsidRDefault="00B74F8C" w:rsidP="00055BB2">
            <w:pPr>
              <w:rPr>
                <w:rFonts w:cs="Arial"/>
              </w:rPr>
            </w:pPr>
          </w:p>
        </w:tc>
      </w:tr>
      <w:tr w:rsidR="00B74F8C" w:rsidRPr="002F167A" w14:paraId="25472B9B" w14:textId="77777777" w:rsidTr="00055BB2">
        <w:trPr>
          <w:trHeight w:val="548"/>
        </w:trPr>
        <w:tc>
          <w:tcPr>
            <w:tcW w:w="1839" w:type="dxa"/>
            <w:shd w:val="clear" w:color="auto" w:fill="auto"/>
          </w:tcPr>
          <w:p w14:paraId="3A30F7DB" w14:textId="77777777" w:rsidR="00B74F8C" w:rsidRPr="002F167A" w:rsidRDefault="00B74F8C" w:rsidP="00055BB2">
            <w:pPr>
              <w:rPr>
                <w:rFonts w:cs="Arial"/>
              </w:rPr>
            </w:pPr>
            <w:r w:rsidRPr="002F167A">
              <w:rPr>
                <w:rFonts w:cs="Arial"/>
              </w:rPr>
              <w:t>ECO3.1</w:t>
            </w:r>
          </w:p>
        </w:tc>
        <w:tc>
          <w:tcPr>
            <w:tcW w:w="3044" w:type="dxa"/>
            <w:shd w:val="clear" w:color="auto" w:fill="auto"/>
          </w:tcPr>
          <w:p w14:paraId="03A155B2" w14:textId="77777777" w:rsidR="00B74F8C" w:rsidRPr="002F167A" w:rsidRDefault="00B74F8C" w:rsidP="00055BB2">
            <w:pPr>
              <w:rPr>
                <w:rFonts w:cs="Arial"/>
                <w:u w:val="single"/>
              </w:rPr>
            </w:pPr>
            <w:r w:rsidRPr="002F167A">
              <w:rPr>
                <w:rFonts w:cs="Arial"/>
                <w:u w:val="single"/>
              </w:rPr>
              <w:t xml:space="preserve">Multi-skilled Senior Call-Taker (4 skills) </w:t>
            </w:r>
          </w:p>
          <w:p w14:paraId="5F6133F3" w14:textId="77777777" w:rsidR="00B74F8C" w:rsidRPr="002F167A" w:rsidRDefault="00B74F8C" w:rsidP="00055BB2">
            <w:pPr>
              <w:pStyle w:val="pf0"/>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ho holds 4 Skills, is eligible to be a Multi-skilled Senior Call Taker and who exercises the skills and performs the additional work as reasonably</w:t>
            </w:r>
            <w:r w:rsidRPr="002F167A">
              <w:rPr>
                <w:rStyle w:val="cf01"/>
              </w:rPr>
              <w:t xml:space="preserve"> </w:t>
            </w:r>
            <w:r w:rsidRPr="002F167A">
              <w:rPr>
                <w:rStyle w:val="cf01"/>
                <w:rFonts w:ascii="Arial" w:hAnsi="Arial" w:cs="Arial"/>
                <w:sz w:val="20"/>
                <w:szCs w:val="20"/>
              </w:rPr>
              <w:t xml:space="preserve">required. </w:t>
            </w:r>
          </w:p>
        </w:tc>
        <w:tc>
          <w:tcPr>
            <w:tcW w:w="2956" w:type="dxa"/>
            <w:shd w:val="clear" w:color="auto" w:fill="auto"/>
          </w:tcPr>
          <w:p w14:paraId="2F12EA83" w14:textId="77777777" w:rsidR="00B74F8C" w:rsidRPr="002F167A" w:rsidRDefault="00B74F8C" w:rsidP="00055BB2">
            <w:pPr>
              <w:rPr>
                <w:rFonts w:cs="Arial"/>
              </w:rPr>
            </w:pPr>
            <w:r w:rsidRPr="002F167A">
              <w:rPr>
                <w:rFonts w:cs="Arial"/>
                <w:u w:val="single"/>
              </w:rPr>
              <w:t>Dispatcher Classroom Sign Off</w:t>
            </w:r>
          </w:p>
          <w:p w14:paraId="03BB7963" w14:textId="77777777" w:rsidR="00B74F8C" w:rsidRPr="002F167A" w:rsidRDefault="00B74F8C" w:rsidP="00055BB2">
            <w:pPr>
              <w:rPr>
                <w:rFonts w:cs="Arial"/>
              </w:rPr>
            </w:pPr>
          </w:p>
          <w:p w14:paraId="4A2C7D9E" w14:textId="77777777" w:rsidR="00B74F8C" w:rsidRPr="002F167A" w:rsidRDefault="00B74F8C" w:rsidP="00055BB2">
            <w:pPr>
              <w:rPr>
                <w:rFonts w:cs="Arial"/>
              </w:rPr>
            </w:pPr>
            <w:r w:rsidRPr="002F167A">
              <w:rPr>
                <w:rFonts w:cs="Arial"/>
              </w:rPr>
              <w:t>An Employee who has received Classroom Sign-off to be a Dispatcher.</w:t>
            </w:r>
          </w:p>
        </w:tc>
        <w:tc>
          <w:tcPr>
            <w:tcW w:w="2717" w:type="dxa"/>
            <w:shd w:val="clear" w:color="auto" w:fill="auto"/>
          </w:tcPr>
          <w:p w14:paraId="27DBE826" w14:textId="77777777" w:rsidR="00B74F8C" w:rsidRPr="002F167A" w:rsidRDefault="00B74F8C" w:rsidP="00055BB2">
            <w:pPr>
              <w:rPr>
                <w:rFonts w:cs="Arial"/>
              </w:rPr>
            </w:pPr>
            <w:r w:rsidRPr="002F167A">
              <w:rPr>
                <w:rFonts w:cs="Arial"/>
                <w:u w:val="single"/>
              </w:rPr>
              <w:t>Call-Taker Workplace Trainer (2 skills)</w:t>
            </w:r>
          </w:p>
          <w:p w14:paraId="3A65B3CD" w14:textId="77777777" w:rsidR="00B74F8C" w:rsidRPr="002F167A" w:rsidRDefault="00B74F8C" w:rsidP="00055BB2">
            <w:pPr>
              <w:rPr>
                <w:rFonts w:cs="Arial"/>
              </w:rPr>
            </w:pPr>
          </w:p>
          <w:p w14:paraId="6AAF8993" w14:textId="50229BAF" w:rsidR="00B74F8C" w:rsidRPr="002F167A" w:rsidRDefault="00B74F8C" w:rsidP="00055BB2">
            <w:pPr>
              <w:rPr>
                <w:rFonts w:cs="Arial"/>
              </w:rPr>
            </w:pPr>
            <w:r w:rsidRPr="002F167A">
              <w:rPr>
                <w:rStyle w:val="cf01"/>
                <w:rFonts w:ascii="Arial" w:hAnsi="Arial" w:cs="Arial"/>
                <w:sz w:val="20"/>
                <w:szCs w:val="20"/>
              </w:rPr>
              <w:t xml:space="preserve">A Call-Taker FQA single stream </w:t>
            </w:r>
            <w:r w:rsidRPr="002F167A">
              <w:rPr>
                <w:rFonts w:cs="Arial"/>
              </w:rPr>
              <w:t xml:space="preserve">who has satisfactorily completed one of the following and performs that additional work as </w:t>
            </w:r>
            <w:r w:rsidR="00B87845" w:rsidRPr="002F167A">
              <w:rPr>
                <w:rFonts w:cs="Arial"/>
              </w:rPr>
              <w:t xml:space="preserve">reasonably </w:t>
            </w:r>
            <w:r w:rsidRPr="002F167A">
              <w:rPr>
                <w:rFonts w:cs="Arial"/>
              </w:rPr>
              <w:t>required:</w:t>
            </w:r>
          </w:p>
          <w:p w14:paraId="6B3DBEE4" w14:textId="77777777" w:rsidR="00B74F8C" w:rsidRPr="002F167A" w:rsidRDefault="00B74F8C" w:rsidP="001B7936">
            <w:pPr>
              <w:pStyle w:val="ListParagraph"/>
              <w:numPr>
                <w:ilvl w:val="0"/>
                <w:numId w:val="36"/>
              </w:numPr>
              <w:spacing w:after="0" w:line="240" w:lineRule="auto"/>
              <w:rPr>
                <w:rFonts w:ascii="Arial" w:hAnsi="Arial" w:cs="Arial"/>
                <w:sz w:val="20"/>
                <w:szCs w:val="20"/>
              </w:rPr>
            </w:pPr>
            <w:r w:rsidRPr="002F167A">
              <w:rPr>
                <w:rFonts w:ascii="Arial" w:hAnsi="Arial" w:cs="Arial"/>
                <w:sz w:val="20"/>
                <w:szCs w:val="20"/>
              </w:rPr>
              <w:t xml:space="preserve">qualification to be a Workplace Trainer (Cert IV); or </w:t>
            </w:r>
          </w:p>
          <w:p w14:paraId="3AD11FA6" w14:textId="77777777" w:rsidR="00B74F8C" w:rsidRPr="002F167A" w:rsidRDefault="00B74F8C" w:rsidP="001B7936">
            <w:pPr>
              <w:pStyle w:val="ListParagraph"/>
              <w:numPr>
                <w:ilvl w:val="0"/>
                <w:numId w:val="36"/>
              </w:numPr>
              <w:spacing w:after="0" w:line="240" w:lineRule="auto"/>
              <w:rPr>
                <w:rFonts w:ascii="Arial" w:hAnsi="Arial" w:cs="Arial"/>
                <w:sz w:val="20"/>
                <w:szCs w:val="20"/>
              </w:rPr>
            </w:pPr>
            <w:r w:rsidRPr="002F167A">
              <w:rPr>
                <w:rFonts w:ascii="Arial" w:hAnsi="Arial" w:cs="Arial"/>
                <w:sz w:val="20"/>
                <w:szCs w:val="20"/>
              </w:rPr>
              <w:t>has been an ECO 2.2 Workplace Trainer for more than 12 months.</w:t>
            </w:r>
          </w:p>
          <w:p w14:paraId="03B7EFA9" w14:textId="77777777" w:rsidR="00B74F8C" w:rsidRPr="002F167A" w:rsidRDefault="00B74F8C" w:rsidP="00055BB2">
            <w:pPr>
              <w:rPr>
                <w:rFonts w:cs="Arial"/>
              </w:rPr>
            </w:pPr>
          </w:p>
        </w:tc>
        <w:tc>
          <w:tcPr>
            <w:tcW w:w="2910" w:type="dxa"/>
            <w:shd w:val="clear" w:color="auto" w:fill="auto"/>
          </w:tcPr>
          <w:p w14:paraId="4271DD64" w14:textId="77777777" w:rsidR="00B74F8C" w:rsidRPr="002F167A" w:rsidRDefault="00B74F8C" w:rsidP="00055BB2">
            <w:pPr>
              <w:rPr>
                <w:rFonts w:cs="Arial"/>
              </w:rPr>
            </w:pPr>
          </w:p>
        </w:tc>
      </w:tr>
      <w:tr w:rsidR="00B74F8C" w:rsidRPr="002F167A" w14:paraId="2AD46300" w14:textId="77777777" w:rsidTr="00055BB2">
        <w:trPr>
          <w:trHeight w:val="548"/>
        </w:trPr>
        <w:tc>
          <w:tcPr>
            <w:tcW w:w="1839" w:type="dxa"/>
            <w:shd w:val="clear" w:color="auto" w:fill="D9D9D9"/>
          </w:tcPr>
          <w:p w14:paraId="3660B0D3" w14:textId="77777777" w:rsidR="00B74F8C" w:rsidRPr="002F167A" w:rsidRDefault="00B74F8C" w:rsidP="00055BB2">
            <w:pPr>
              <w:rPr>
                <w:rFonts w:cs="Arial"/>
              </w:rPr>
            </w:pPr>
            <w:r w:rsidRPr="002F167A">
              <w:rPr>
                <w:rFonts w:cs="Arial"/>
              </w:rPr>
              <w:t>ECO3.2</w:t>
            </w:r>
          </w:p>
        </w:tc>
        <w:tc>
          <w:tcPr>
            <w:tcW w:w="3044" w:type="dxa"/>
            <w:shd w:val="clear" w:color="auto" w:fill="D9D9D9"/>
          </w:tcPr>
          <w:p w14:paraId="366C6E7D" w14:textId="77777777" w:rsidR="00B74F8C" w:rsidRPr="002F167A" w:rsidRDefault="00B74F8C" w:rsidP="00055BB2">
            <w:pPr>
              <w:rPr>
                <w:rFonts w:cs="Arial"/>
              </w:rPr>
            </w:pPr>
          </w:p>
        </w:tc>
        <w:tc>
          <w:tcPr>
            <w:tcW w:w="2956" w:type="dxa"/>
            <w:shd w:val="clear" w:color="auto" w:fill="D9D9D9"/>
          </w:tcPr>
          <w:p w14:paraId="78D77119" w14:textId="77777777" w:rsidR="00B74F8C" w:rsidRPr="002F167A" w:rsidRDefault="00B74F8C" w:rsidP="00055BB2">
            <w:pPr>
              <w:rPr>
                <w:rFonts w:cs="Arial"/>
              </w:rPr>
            </w:pPr>
          </w:p>
        </w:tc>
        <w:tc>
          <w:tcPr>
            <w:tcW w:w="2717" w:type="dxa"/>
            <w:shd w:val="clear" w:color="auto" w:fill="D9D9D9"/>
          </w:tcPr>
          <w:p w14:paraId="7C1AB50E" w14:textId="77777777" w:rsidR="00B74F8C" w:rsidRPr="002F167A" w:rsidRDefault="00B74F8C" w:rsidP="00055BB2">
            <w:pPr>
              <w:rPr>
                <w:rFonts w:cs="Arial"/>
                <w:u w:val="single"/>
              </w:rPr>
            </w:pPr>
            <w:r w:rsidRPr="002F167A">
              <w:rPr>
                <w:rFonts w:cs="Arial"/>
                <w:u w:val="single"/>
              </w:rPr>
              <w:t>Call-Taker Workplace Trainer Multi-skill 1 (3 skills)</w:t>
            </w:r>
          </w:p>
          <w:p w14:paraId="27A0C65C" w14:textId="77777777" w:rsidR="00B74F8C" w:rsidRPr="002F167A" w:rsidRDefault="00B74F8C" w:rsidP="00055BB2">
            <w:pPr>
              <w:rPr>
                <w:rFonts w:cs="Arial"/>
              </w:rPr>
            </w:pPr>
          </w:p>
          <w:p w14:paraId="5DE67D07" w14:textId="77777777" w:rsidR="00B74F8C" w:rsidRPr="002F167A" w:rsidRDefault="00B74F8C" w:rsidP="00055BB2">
            <w:pPr>
              <w:pStyle w:val="pf0"/>
              <w:rPr>
                <w:rFonts w:cs="Arial"/>
              </w:rPr>
            </w:pPr>
            <w:r w:rsidRPr="002F167A">
              <w:rPr>
                <w:rStyle w:val="cf01"/>
                <w:rFonts w:ascii="Arial" w:hAnsi="Arial" w:cs="Arial"/>
                <w:sz w:val="20"/>
                <w:szCs w:val="20"/>
              </w:rPr>
              <w:t xml:space="preserve">A Call-Taker FQA single stream </w:t>
            </w:r>
            <w:r w:rsidRPr="002F167A">
              <w:rPr>
                <w:rStyle w:val="cf11"/>
                <w:rFonts w:ascii="Arial" w:hAnsi="Arial" w:cs="Arial"/>
                <w:sz w:val="20"/>
                <w:szCs w:val="20"/>
                <w:u w:val="none"/>
              </w:rPr>
              <w:t>w</w:t>
            </w:r>
            <w:r w:rsidRPr="002F167A">
              <w:rPr>
                <w:rStyle w:val="cf01"/>
                <w:rFonts w:ascii="Arial" w:hAnsi="Arial" w:cs="Arial"/>
                <w:sz w:val="20"/>
                <w:szCs w:val="20"/>
              </w:rPr>
              <w:t xml:space="preserve">ho holds 3 Skills, is </w:t>
            </w:r>
            <w:r w:rsidRPr="002F167A">
              <w:rPr>
                <w:rFonts w:ascii="Arial" w:hAnsi="Arial" w:cs="Arial"/>
                <w:sz w:val="20"/>
                <w:szCs w:val="20"/>
              </w:rPr>
              <w:t xml:space="preserve">qualified as a Workplace Trainer (Cert IV) and who performs that additional work as reasonably required.  </w:t>
            </w:r>
          </w:p>
        </w:tc>
        <w:tc>
          <w:tcPr>
            <w:tcW w:w="2910" w:type="dxa"/>
            <w:shd w:val="clear" w:color="auto" w:fill="D9D9D9"/>
          </w:tcPr>
          <w:p w14:paraId="6E576BED" w14:textId="77777777" w:rsidR="00B74F8C" w:rsidRPr="002F167A" w:rsidRDefault="00B74F8C" w:rsidP="00055BB2">
            <w:pPr>
              <w:rPr>
                <w:rFonts w:cs="Arial"/>
              </w:rPr>
            </w:pPr>
          </w:p>
        </w:tc>
      </w:tr>
      <w:tr w:rsidR="00B74F8C" w:rsidRPr="002F167A" w14:paraId="53CD0553" w14:textId="77777777" w:rsidTr="00055BB2">
        <w:trPr>
          <w:trHeight w:val="1343"/>
        </w:trPr>
        <w:tc>
          <w:tcPr>
            <w:tcW w:w="1839" w:type="dxa"/>
            <w:shd w:val="clear" w:color="auto" w:fill="auto"/>
          </w:tcPr>
          <w:p w14:paraId="30E6D33D" w14:textId="77777777" w:rsidR="00B74F8C" w:rsidRPr="002F167A" w:rsidRDefault="00B74F8C" w:rsidP="00055BB2">
            <w:pPr>
              <w:rPr>
                <w:rFonts w:cs="Arial"/>
              </w:rPr>
            </w:pPr>
            <w:r w:rsidRPr="002F167A">
              <w:rPr>
                <w:rFonts w:cs="Arial"/>
              </w:rPr>
              <w:t>ECO3.3</w:t>
            </w:r>
          </w:p>
        </w:tc>
        <w:tc>
          <w:tcPr>
            <w:tcW w:w="3044" w:type="dxa"/>
            <w:shd w:val="clear" w:color="auto" w:fill="auto"/>
          </w:tcPr>
          <w:p w14:paraId="224295A4" w14:textId="77777777" w:rsidR="00B74F8C" w:rsidRPr="002F167A" w:rsidRDefault="00B74F8C" w:rsidP="00055BB2">
            <w:pPr>
              <w:rPr>
                <w:rFonts w:cs="Arial"/>
              </w:rPr>
            </w:pPr>
          </w:p>
        </w:tc>
        <w:tc>
          <w:tcPr>
            <w:tcW w:w="2956" w:type="dxa"/>
            <w:shd w:val="clear" w:color="auto" w:fill="auto"/>
          </w:tcPr>
          <w:p w14:paraId="6F737D2E" w14:textId="77777777" w:rsidR="00B74F8C" w:rsidRPr="002F167A" w:rsidRDefault="00B74F8C" w:rsidP="00055BB2">
            <w:pPr>
              <w:rPr>
                <w:rFonts w:cs="Arial"/>
                <w:u w:val="single"/>
              </w:rPr>
            </w:pPr>
            <w:r w:rsidRPr="002F167A">
              <w:rPr>
                <w:rFonts w:cs="Arial"/>
                <w:u w:val="single"/>
              </w:rPr>
              <w:t>Dispatcher Consolidated (3 skills)</w:t>
            </w:r>
          </w:p>
          <w:p w14:paraId="3C964E4A" w14:textId="77777777" w:rsidR="00B74F8C" w:rsidRPr="002F167A" w:rsidRDefault="00B74F8C" w:rsidP="00055BB2">
            <w:pPr>
              <w:rPr>
                <w:rFonts w:cs="Arial"/>
              </w:rPr>
            </w:pPr>
          </w:p>
          <w:p w14:paraId="6D463B08" w14:textId="77777777" w:rsidR="00B74F8C" w:rsidRPr="002F167A" w:rsidRDefault="00B74F8C" w:rsidP="00055BB2">
            <w:pPr>
              <w:rPr>
                <w:rFonts w:cs="Arial"/>
              </w:rPr>
            </w:pPr>
            <w:r w:rsidRPr="002F167A">
              <w:rPr>
                <w:rFonts w:cs="Arial"/>
              </w:rPr>
              <w:t>A Dispatcher who has completed Consolidation for 3 Skills and who performs the Skills as reasonably required.</w:t>
            </w:r>
          </w:p>
        </w:tc>
        <w:tc>
          <w:tcPr>
            <w:tcW w:w="2717" w:type="dxa"/>
            <w:shd w:val="clear" w:color="auto" w:fill="auto"/>
          </w:tcPr>
          <w:p w14:paraId="3A538D0E" w14:textId="77777777" w:rsidR="00B74F8C" w:rsidRPr="002F167A" w:rsidRDefault="00B74F8C" w:rsidP="00055BB2">
            <w:pPr>
              <w:rPr>
                <w:rFonts w:cs="Arial"/>
              </w:rPr>
            </w:pPr>
          </w:p>
        </w:tc>
        <w:tc>
          <w:tcPr>
            <w:tcW w:w="2910" w:type="dxa"/>
            <w:shd w:val="clear" w:color="auto" w:fill="auto"/>
          </w:tcPr>
          <w:p w14:paraId="32572256" w14:textId="77777777" w:rsidR="00B74F8C" w:rsidRPr="002F167A" w:rsidRDefault="00B74F8C" w:rsidP="00055BB2">
            <w:pPr>
              <w:rPr>
                <w:rFonts w:cs="Arial"/>
              </w:rPr>
            </w:pPr>
          </w:p>
        </w:tc>
      </w:tr>
      <w:tr w:rsidR="00B74F8C" w:rsidRPr="002F167A" w14:paraId="516BB3F9" w14:textId="77777777" w:rsidTr="00055BB2">
        <w:trPr>
          <w:trHeight w:val="827"/>
        </w:trPr>
        <w:tc>
          <w:tcPr>
            <w:tcW w:w="1839" w:type="dxa"/>
            <w:shd w:val="clear" w:color="auto" w:fill="D9D9D9"/>
          </w:tcPr>
          <w:p w14:paraId="7B5210F3" w14:textId="77777777" w:rsidR="00B74F8C" w:rsidRPr="002F167A" w:rsidRDefault="00B74F8C" w:rsidP="00055BB2">
            <w:pPr>
              <w:rPr>
                <w:rFonts w:cs="Arial"/>
              </w:rPr>
            </w:pPr>
            <w:r w:rsidRPr="002F167A">
              <w:rPr>
                <w:rFonts w:cs="Arial"/>
              </w:rPr>
              <w:t>ECO4.1</w:t>
            </w:r>
          </w:p>
        </w:tc>
        <w:tc>
          <w:tcPr>
            <w:tcW w:w="3044" w:type="dxa"/>
            <w:shd w:val="clear" w:color="auto" w:fill="D9D9D9"/>
          </w:tcPr>
          <w:p w14:paraId="16612547" w14:textId="77777777" w:rsidR="00B74F8C" w:rsidRPr="002F167A" w:rsidRDefault="00B74F8C" w:rsidP="00055BB2">
            <w:pPr>
              <w:rPr>
                <w:rFonts w:cs="Arial"/>
              </w:rPr>
            </w:pPr>
          </w:p>
        </w:tc>
        <w:tc>
          <w:tcPr>
            <w:tcW w:w="2956" w:type="dxa"/>
            <w:shd w:val="clear" w:color="auto" w:fill="D9D9D9"/>
          </w:tcPr>
          <w:p w14:paraId="27DFD6F5" w14:textId="77777777" w:rsidR="00B74F8C" w:rsidRPr="002F167A" w:rsidRDefault="00B74F8C" w:rsidP="00055BB2">
            <w:pPr>
              <w:rPr>
                <w:rFonts w:cs="Arial"/>
                <w:u w:val="single"/>
              </w:rPr>
            </w:pPr>
            <w:r w:rsidRPr="002F167A">
              <w:rPr>
                <w:rFonts w:cs="Arial"/>
                <w:u w:val="single"/>
              </w:rPr>
              <w:t>Dispatcher Multi-skill 1 (4 skills)</w:t>
            </w:r>
          </w:p>
          <w:p w14:paraId="51463764" w14:textId="77777777" w:rsidR="00B74F8C" w:rsidRPr="002F167A" w:rsidRDefault="00B74F8C" w:rsidP="00055BB2">
            <w:pPr>
              <w:rPr>
                <w:rFonts w:cs="Arial"/>
              </w:rPr>
            </w:pPr>
          </w:p>
          <w:p w14:paraId="0DC7CE9F" w14:textId="77777777" w:rsidR="00B74F8C" w:rsidRPr="002F167A" w:rsidRDefault="00B74F8C" w:rsidP="00055BB2">
            <w:pPr>
              <w:rPr>
                <w:rFonts w:cs="Arial"/>
              </w:rPr>
            </w:pPr>
            <w:r w:rsidRPr="002F167A">
              <w:rPr>
                <w:rFonts w:cs="Arial"/>
              </w:rPr>
              <w:t>A Dispatcher who has completed Consolidation for 4 Skills and who performs the Skills as reasonably required.</w:t>
            </w:r>
          </w:p>
          <w:p w14:paraId="454E74B1" w14:textId="77777777" w:rsidR="00B74F8C" w:rsidRPr="002F167A" w:rsidRDefault="00B74F8C" w:rsidP="00055BB2"/>
        </w:tc>
        <w:tc>
          <w:tcPr>
            <w:tcW w:w="2717" w:type="dxa"/>
            <w:shd w:val="clear" w:color="auto" w:fill="D9D9D9"/>
          </w:tcPr>
          <w:p w14:paraId="6DDF765A" w14:textId="77777777" w:rsidR="00B74F8C" w:rsidRPr="002F167A" w:rsidRDefault="00B74F8C" w:rsidP="00055BB2">
            <w:pPr>
              <w:rPr>
                <w:rFonts w:cs="Arial"/>
                <w:u w:val="single"/>
              </w:rPr>
            </w:pPr>
            <w:r w:rsidRPr="002F167A">
              <w:rPr>
                <w:rFonts w:cs="Arial"/>
                <w:u w:val="single"/>
              </w:rPr>
              <w:t xml:space="preserve">Call-Taker Workplace Trainer Multi-skill 2 (4 skills) </w:t>
            </w:r>
          </w:p>
          <w:p w14:paraId="30CC428C" w14:textId="77777777" w:rsidR="00B74F8C" w:rsidRPr="002F167A" w:rsidRDefault="00B74F8C" w:rsidP="00055BB2">
            <w:pPr>
              <w:rPr>
                <w:rFonts w:cs="Arial"/>
              </w:rPr>
            </w:pPr>
          </w:p>
          <w:p w14:paraId="2721C569" w14:textId="77777777" w:rsidR="00B74F8C" w:rsidRPr="002F167A" w:rsidRDefault="00B74F8C" w:rsidP="00055BB2">
            <w:pPr>
              <w:rPr>
                <w:rFonts w:cs="Arial"/>
              </w:rPr>
            </w:pPr>
            <w:r w:rsidRPr="002F167A">
              <w:rPr>
                <w:rFonts w:cs="Arial"/>
              </w:rPr>
              <w:t xml:space="preserve">A Workplace Trainer Call-Taker who has 4 Skills. </w:t>
            </w:r>
          </w:p>
        </w:tc>
        <w:tc>
          <w:tcPr>
            <w:tcW w:w="2910" w:type="dxa"/>
            <w:shd w:val="clear" w:color="auto" w:fill="D9D9D9"/>
          </w:tcPr>
          <w:p w14:paraId="559F0ABC" w14:textId="77777777" w:rsidR="00B74F8C" w:rsidRPr="002F167A" w:rsidRDefault="00B74F8C" w:rsidP="00055BB2">
            <w:pPr>
              <w:rPr>
                <w:rFonts w:cs="Arial"/>
              </w:rPr>
            </w:pPr>
          </w:p>
        </w:tc>
      </w:tr>
      <w:tr w:rsidR="00B74F8C" w:rsidRPr="002F167A" w14:paraId="48379362" w14:textId="77777777" w:rsidTr="00055BB2">
        <w:trPr>
          <w:trHeight w:val="1641"/>
        </w:trPr>
        <w:tc>
          <w:tcPr>
            <w:tcW w:w="1839" w:type="dxa"/>
            <w:vMerge w:val="restart"/>
            <w:shd w:val="clear" w:color="auto" w:fill="auto"/>
          </w:tcPr>
          <w:p w14:paraId="2BE443F4" w14:textId="77777777" w:rsidR="00B74F8C" w:rsidRPr="002F167A" w:rsidRDefault="00B74F8C" w:rsidP="00055BB2">
            <w:pPr>
              <w:rPr>
                <w:rFonts w:cs="Arial"/>
              </w:rPr>
            </w:pPr>
            <w:bookmarkStart w:id="353" w:name="_Hlk174443044"/>
            <w:r w:rsidRPr="002F167A">
              <w:rPr>
                <w:rFonts w:cs="Arial"/>
              </w:rPr>
              <w:t>ECO4.2</w:t>
            </w:r>
          </w:p>
        </w:tc>
        <w:tc>
          <w:tcPr>
            <w:tcW w:w="3044" w:type="dxa"/>
            <w:vMerge w:val="restart"/>
            <w:shd w:val="clear" w:color="auto" w:fill="auto"/>
          </w:tcPr>
          <w:p w14:paraId="6F0FC214" w14:textId="77777777" w:rsidR="00B74F8C" w:rsidRPr="002F167A" w:rsidRDefault="00B74F8C" w:rsidP="00055BB2">
            <w:pPr>
              <w:rPr>
                <w:rFonts w:cs="Arial"/>
              </w:rPr>
            </w:pPr>
          </w:p>
        </w:tc>
        <w:tc>
          <w:tcPr>
            <w:tcW w:w="2956" w:type="dxa"/>
            <w:shd w:val="clear" w:color="auto" w:fill="auto"/>
          </w:tcPr>
          <w:p w14:paraId="4A955C52" w14:textId="77777777" w:rsidR="00B74F8C" w:rsidRPr="002F167A" w:rsidRDefault="00B74F8C" w:rsidP="00055BB2">
            <w:pPr>
              <w:rPr>
                <w:rFonts w:cs="Arial"/>
                <w:u w:val="single"/>
              </w:rPr>
            </w:pPr>
            <w:r w:rsidRPr="002F167A">
              <w:rPr>
                <w:rFonts w:cs="Arial"/>
                <w:u w:val="single"/>
              </w:rPr>
              <w:t xml:space="preserve">Dispatcher Multi-skill 2 (5 skills) </w:t>
            </w:r>
          </w:p>
          <w:p w14:paraId="5F0394B9" w14:textId="77777777" w:rsidR="00B74F8C" w:rsidRPr="002F167A" w:rsidRDefault="00B74F8C" w:rsidP="00055BB2">
            <w:pPr>
              <w:rPr>
                <w:rFonts w:cs="Arial"/>
              </w:rPr>
            </w:pPr>
          </w:p>
          <w:p w14:paraId="276D5C5E" w14:textId="77777777" w:rsidR="00B74F8C" w:rsidRPr="002F167A" w:rsidRDefault="00B74F8C" w:rsidP="00055BB2">
            <w:pPr>
              <w:rPr>
                <w:rFonts w:cs="Arial"/>
              </w:rPr>
            </w:pPr>
            <w:r w:rsidRPr="002F167A">
              <w:rPr>
                <w:rFonts w:cs="Arial"/>
              </w:rPr>
              <w:t xml:space="preserve">A Dispatcher who has 5 Skills and who performs the Skills as reasonably required. </w:t>
            </w:r>
          </w:p>
        </w:tc>
        <w:tc>
          <w:tcPr>
            <w:tcW w:w="2717" w:type="dxa"/>
            <w:shd w:val="clear" w:color="auto" w:fill="auto"/>
          </w:tcPr>
          <w:p w14:paraId="297D4FDA" w14:textId="77777777" w:rsidR="00B74F8C" w:rsidRPr="002F167A" w:rsidRDefault="00B74F8C" w:rsidP="00055BB2">
            <w:pPr>
              <w:rPr>
                <w:rFonts w:cs="Arial"/>
                <w:u w:val="single"/>
              </w:rPr>
            </w:pPr>
            <w:r w:rsidRPr="002F167A">
              <w:rPr>
                <w:rFonts w:cs="Arial"/>
                <w:u w:val="single"/>
              </w:rPr>
              <w:t xml:space="preserve">Dispatcher Workplace Trainer in Training  </w:t>
            </w:r>
          </w:p>
          <w:p w14:paraId="476D1F88" w14:textId="77777777" w:rsidR="00B74F8C" w:rsidRPr="002F167A" w:rsidRDefault="00B74F8C" w:rsidP="00055BB2">
            <w:pPr>
              <w:rPr>
                <w:rFonts w:cs="Arial"/>
              </w:rPr>
            </w:pPr>
          </w:p>
          <w:p w14:paraId="405F8D3B" w14:textId="77777777" w:rsidR="00B74F8C" w:rsidRPr="002F167A" w:rsidRDefault="00B74F8C" w:rsidP="00055BB2">
            <w:r w:rsidRPr="002F167A">
              <w:t>A Dispatcher who been appointed as a Workplace Trainer and approved to commence training to be a Workplace Trainer (will be a qualified mentor).</w:t>
            </w:r>
          </w:p>
          <w:p w14:paraId="2CB9EEB2" w14:textId="77777777" w:rsidR="00B74F8C" w:rsidRPr="002F167A" w:rsidRDefault="00B74F8C" w:rsidP="00055BB2"/>
        </w:tc>
        <w:tc>
          <w:tcPr>
            <w:tcW w:w="2910" w:type="dxa"/>
            <w:vMerge w:val="restart"/>
            <w:shd w:val="clear" w:color="auto" w:fill="auto"/>
          </w:tcPr>
          <w:p w14:paraId="7406E978" w14:textId="77777777" w:rsidR="00B74F8C" w:rsidRPr="002F167A" w:rsidRDefault="00B74F8C" w:rsidP="00055BB2">
            <w:pPr>
              <w:rPr>
                <w:rFonts w:cs="Arial"/>
              </w:rPr>
            </w:pPr>
          </w:p>
        </w:tc>
      </w:tr>
      <w:bookmarkEnd w:id="353"/>
      <w:tr w:rsidR="00B74F8C" w:rsidRPr="002F167A" w14:paraId="3A23F2EB" w14:textId="77777777" w:rsidTr="00055BB2">
        <w:trPr>
          <w:trHeight w:val="1640"/>
        </w:trPr>
        <w:tc>
          <w:tcPr>
            <w:tcW w:w="1839" w:type="dxa"/>
            <w:vMerge/>
            <w:shd w:val="clear" w:color="auto" w:fill="auto"/>
          </w:tcPr>
          <w:p w14:paraId="171DFAEF" w14:textId="77777777" w:rsidR="00B74F8C" w:rsidRPr="002F167A" w:rsidRDefault="00B74F8C" w:rsidP="00055BB2">
            <w:pPr>
              <w:rPr>
                <w:rFonts w:cs="Arial"/>
              </w:rPr>
            </w:pPr>
          </w:p>
        </w:tc>
        <w:tc>
          <w:tcPr>
            <w:tcW w:w="3044" w:type="dxa"/>
            <w:vMerge/>
            <w:shd w:val="clear" w:color="auto" w:fill="auto"/>
          </w:tcPr>
          <w:p w14:paraId="74305E9D" w14:textId="77777777" w:rsidR="00B74F8C" w:rsidRPr="002F167A" w:rsidRDefault="00B74F8C" w:rsidP="00055BB2">
            <w:pPr>
              <w:rPr>
                <w:rFonts w:cs="Arial"/>
              </w:rPr>
            </w:pPr>
          </w:p>
        </w:tc>
        <w:tc>
          <w:tcPr>
            <w:tcW w:w="2956" w:type="dxa"/>
            <w:shd w:val="clear" w:color="auto" w:fill="auto"/>
          </w:tcPr>
          <w:p w14:paraId="7EAAAB49" w14:textId="77777777" w:rsidR="00B74F8C" w:rsidRPr="002F167A" w:rsidRDefault="00B74F8C" w:rsidP="00055BB2">
            <w:pPr>
              <w:rPr>
                <w:rFonts w:cs="Arial"/>
                <w:u w:val="single"/>
              </w:rPr>
            </w:pPr>
            <w:r w:rsidRPr="002F167A">
              <w:rPr>
                <w:rFonts w:cs="Arial"/>
                <w:u w:val="single"/>
              </w:rPr>
              <w:t>Senior Dispatcher</w:t>
            </w:r>
          </w:p>
          <w:p w14:paraId="747A1244" w14:textId="77777777" w:rsidR="00B74F8C" w:rsidRPr="002F167A" w:rsidRDefault="00B74F8C" w:rsidP="00055BB2">
            <w:pPr>
              <w:rPr>
                <w:rFonts w:cs="Arial"/>
                <w:u w:val="single"/>
              </w:rPr>
            </w:pPr>
          </w:p>
          <w:p w14:paraId="0A1BB98F" w14:textId="77777777" w:rsidR="00B74F8C" w:rsidRPr="002F167A" w:rsidRDefault="00B74F8C" w:rsidP="00055BB2">
            <w:pPr>
              <w:rPr>
                <w:rFonts w:cs="Arial"/>
              </w:rPr>
            </w:pPr>
            <w:r w:rsidRPr="002F167A">
              <w:rPr>
                <w:rFonts w:cs="Arial"/>
              </w:rPr>
              <w:t>Dispatcher who is eligible to be a Senior Dispatcher and who work as a Senior Dispatcher as reasonably required.</w:t>
            </w:r>
          </w:p>
        </w:tc>
        <w:tc>
          <w:tcPr>
            <w:tcW w:w="2717" w:type="dxa"/>
            <w:shd w:val="clear" w:color="auto" w:fill="auto"/>
          </w:tcPr>
          <w:p w14:paraId="64AA6A5B" w14:textId="77777777" w:rsidR="00B74F8C" w:rsidRPr="002F167A" w:rsidRDefault="00B74F8C" w:rsidP="00055BB2">
            <w:pPr>
              <w:rPr>
                <w:rFonts w:cs="Arial"/>
                <w:u w:val="single"/>
              </w:rPr>
            </w:pPr>
            <w:r w:rsidRPr="002F167A">
              <w:rPr>
                <w:rFonts w:cs="Arial"/>
                <w:u w:val="single"/>
              </w:rPr>
              <w:t>Call-Taker Workplace Trainer Multi-skill 3 (5 skills</w:t>
            </w:r>
          </w:p>
          <w:p w14:paraId="78BF02DE" w14:textId="77777777" w:rsidR="00B74F8C" w:rsidRPr="002F167A" w:rsidRDefault="00B74F8C" w:rsidP="00055BB2">
            <w:pPr>
              <w:rPr>
                <w:rFonts w:cs="Arial"/>
                <w:u w:val="single"/>
              </w:rPr>
            </w:pPr>
          </w:p>
          <w:p w14:paraId="52DDE85F" w14:textId="77777777" w:rsidR="00B74F8C" w:rsidRPr="002F167A" w:rsidRDefault="00B74F8C" w:rsidP="00055BB2">
            <w:pPr>
              <w:rPr>
                <w:rFonts w:cs="Arial"/>
                <w:lang w:val="en-GB"/>
              </w:rPr>
            </w:pPr>
            <w:r w:rsidRPr="002F167A">
              <w:rPr>
                <w:rFonts w:cs="Arial"/>
                <w:lang w:val="en-GB"/>
              </w:rPr>
              <w:t xml:space="preserve">A Workplace Trainer Call-Taker who has 5 Skills and who performs the Skills and additional work as reasonably required. </w:t>
            </w:r>
          </w:p>
          <w:p w14:paraId="262869BE" w14:textId="77777777" w:rsidR="00B74F8C" w:rsidRPr="002F167A" w:rsidRDefault="00B74F8C" w:rsidP="00055BB2">
            <w:pPr>
              <w:rPr>
                <w:rFonts w:cs="Arial"/>
              </w:rPr>
            </w:pPr>
          </w:p>
        </w:tc>
        <w:tc>
          <w:tcPr>
            <w:tcW w:w="2910" w:type="dxa"/>
            <w:vMerge/>
            <w:shd w:val="clear" w:color="auto" w:fill="auto"/>
          </w:tcPr>
          <w:p w14:paraId="776D60B5" w14:textId="77777777" w:rsidR="00B74F8C" w:rsidRPr="002F167A" w:rsidRDefault="00B74F8C" w:rsidP="00055BB2">
            <w:pPr>
              <w:rPr>
                <w:rFonts w:cs="Arial"/>
              </w:rPr>
            </w:pPr>
          </w:p>
        </w:tc>
      </w:tr>
      <w:tr w:rsidR="00B74F8C" w:rsidRPr="002F167A" w14:paraId="74EF94C3" w14:textId="77777777" w:rsidTr="00055BB2">
        <w:trPr>
          <w:trHeight w:val="827"/>
        </w:trPr>
        <w:tc>
          <w:tcPr>
            <w:tcW w:w="1839" w:type="dxa"/>
            <w:shd w:val="clear" w:color="auto" w:fill="D9D9D9"/>
          </w:tcPr>
          <w:p w14:paraId="102B0242" w14:textId="77777777" w:rsidR="00B74F8C" w:rsidRPr="002F167A" w:rsidRDefault="00B74F8C" w:rsidP="00055BB2">
            <w:pPr>
              <w:rPr>
                <w:rFonts w:cs="Arial"/>
              </w:rPr>
            </w:pPr>
            <w:r w:rsidRPr="002F167A">
              <w:rPr>
                <w:rFonts w:cs="Arial"/>
              </w:rPr>
              <w:t>ECO4.3</w:t>
            </w:r>
          </w:p>
        </w:tc>
        <w:tc>
          <w:tcPr>
            <w:tcW w:w="3044" w:type="dxa"/>
            <w:shd w:val="clear" w:color="auto" w:fill="D9D9D9"/>
          </w:tcPr>
          <w:p w14:paraId="5D024C22" w14:textId="77777777" w:rsidR="00B74F8C" w:rsidRPr="002F167A" w:rsidRDefault="00B74F8C" w:rsidP="00055BB2">
            <w:pPr>
              <w:rPr>
                <w:rFonts w:cs="Arial"/>
              </w:rPr>
            </w:pPr>
          </w:p>
        </w:tc>
        <w:tc>
          <w:tcPr>
            <w:tcW w:w="2956" w:type="dxa"/>
            <w:shd w:val="clear" w:color="auto" w:fill="D9D9D9"/>
          </w:tcPr>
          <w:p w14:paraId="3C2F89FF" w14:textId="77777777" w:rsidR="00B74F8C" w:rsidRPr="002F167A" w:rsidRDefault="00B74F8C" w:rsidP="00055BB2">
            <w:pPr>
              <w:rPr>
                <w:rFonts w:cs="Arial"/>
                <w:u w:val="single"/>
              </w:rPr>
            </w:pPr>
            <w:r w:rsidRPr="002F167A">
              <w:rPr>
                <w:rFonts w:cs="Arial"/>
                <w:u w:val="single"/>
              </w:rPr>
              <w:t>Dispatcher 6 skills</w:t>
            </w:r>
          </w:p>
          <w:p w14:paraId="06CDC6B8" w14:textId="77777777" w:rsidR="00B74F8C" w:rsidRPr="002F167A" w:rsidRDefault="00B74F8C" w:rsidP="00055BB2">
            <w:pPr>
              <w:rPr>
                <w:rFonts w:cs="Arial"/>
              </w:rPr>
            </w:pPr>
          </w:p>
          <w:p w14:paraId="1F4D3479" w14:textId="77777777" w:rsidR="00B74F8C" w:rsidRPr="002F167A" w:rsidRDefault="00B74F8C" w:rsidP="00055BB2">
            <w:r w:rsidRPr="002F167A">
              <w:t>A Dispatcher who has 6 Skills and who performs those Skills as reasonably required.</w:t>
            </w:r>
          </w:p>
        </w:tc>
        <w:tc>
          <w:tcPr>
            <w:tcW w:w="2717" w:type="dxa"/>
            <w:shd w:val="clear" w:color="auto" w:fill="D9D9D9"/>
          </w:tcPr>
          <w:p w14:paraId="6FE2BF33" w14:textId="77777777" w:rsidR="00B74F8C" w:rsidRPr="002F167A" w:rsidRDefault="00B74F8C" w:rsidP="00055BB2">
            <w:pPr>
              <w:rPr>
                <w:rFonts w:cs="Arial"/>
              </w:rPr>
            </w:pPr>
            <w:r w:rsidRPr="002F167A">
              <w:rPr>
                <w:rFonts w:cs="Arial"/>
                <w:u w:val="single"/>
              </w:rPr>
              <w:t>Call-Taker Workplace Trainer Multi-skill 4 (6 skills</w:t>
            </w:r>
          </w:p>
          <w:p w14:paraId="68CDFF09" w14:textId="77777777" w:rsidR="00B74F8C" w:rsidRPr="002F167A" w:rsidRDefault="00B74F8C" w:rsidP="00055BB2">
            <w:pPr>
              <w:pStyle w:val="ListParagraph"/>
              <w:spacing w:after="0" w:line="240" w:lineRule="auto"/>
              <w:ind w:left="360"/>
              <w:rPr>
                <w:rFonts w:ascii="Arial" w:hAnsi="Arial" w:cs="Arial"/>
                <w:sz w:val="20"/>
                <w:szCs w:val="20"/>
                <w:lang w:val="en-GB"/>
              </w:rPr>
            </w:pPr>
          </w:p>
          <w:p w14:paraId="41BDF1AF" w14:textId="77777777" w:rsidR="00B74F8C" w:rsidRPr="002F167A" w:rsidRDefault="00B74F8C" w:rsidP="00055BB2">
            <w:pPr>
              <w:rPr>
                <w:rFonts w:cs="Arial"/>
                <w:lang w:val="en-GB"/>
              </w:rPr>
            </w:pPr>
            <w:r w:rsidRPr="002F167A">
              <w:rPr>
                <w:rFonts w:cs="Arial"/>
                <w:lang w:val="en-GB"/>
              </w:rPr>
              <w:t xml:space="preserve">A Workplace Trainer Call-Taker who has 6 Skills and who performs the Skills and  additional work as reasonably required. </w:t>
            </w:r>
          </w:p>
          <w:p w14:paraId="2EED9241" w14:textId="77777777" w:rsidR="00B74F8C" w:rsidRPr="002F167A" w:rsidRDefault="00B74F8C" w:rsidP="00055BB2">
            <w:pPr>
              <w:rPr>
                <w:rFonts w:cs="Arial"/>
              </w:rPr>
            </w:pPr>
          </w:p>
        </w:tc>
        <w:tc>
          <w:tcPr>
            <w:tcW w:w="2910" w:type="dxa"/>
            <w:shd w:val="clear" w:color="auto" w:fill="D9D9D9"/>
          </w:tcPr>
          <w:p w14:paraId="6B108C9F" w14:textId="77777777" w:rsidR="00B74F8C" w:rsidRPr="002F167A" w:rsidRDefault="00B74F8C" w:rsidP="00055BB2">
            <w:pPr>
              <w:rPr>
                <w:rFonts w:cs="Arial"/>
              </w:rPr>
            </w:pPr>
          </w:p>
        </w:tc>
      </w:tr>
      <w:tr w:rsidR="00B74F8C" w:rsidRPr="002F167A" w14:paraId="11E3A4A2" w14:textId="77777777" w:rsidTr="00055BB2">
        <w:trPr>
          <w:trHeight w:val="1146"/>
        </w:trPr>
        <w:tc>
          <w:tcPr>
            <w:tcW w:w="1839" w:type="dxa"/>
            <w:vMerge w:val="restart"/>
            <w:shd w:val="clear" w:color="auto" w:fill="auto"/>
          </w:tcPr>
          <w:p w14:paraId="262AF759" w14:textId="77777777" w:rsidR="00B74F8C" w:rsidRPr="002F167A" w:rsidRDefault="00B74F8C" w:rsidP="00055BB2">
            <w:pPr>
              <w:rPr>
                <w:rFonts w:cs="Arial"/>
              </w:rPr>
            </w:pPr>
            <w:r w:rsidRPr="002F167A">
              <w:rPr>
                <w:rFonts w:cs="Arial"/>
              </w:rPr>
              <w:t>ECO4.4</w:t>
            </w:r>
          </w:p>
        </w:tc>
        <w:tc>
          <w:tcPr>
            <w:tcW w:w="3044" w:type="dxa"/>
            <w:vMerge w:val="restart"/>
            <w:shd w:val="clear" w:color="auto" w:fill="auto"/>
          </w:tcPr>
          <w:p w14:paraId="595FEA92" w14:textId="77777777" w:rsidR="00B74F8C" w:rsidRPr="002F167A" w:rsidRDefault="00B74F8C" w:rsidP="00055BB2">
            <w:pPr>
              <w:rPr>
                <w:rFonts w:cs="Arial"/>
              </w:rPr>
            </w:pPr>
          </w:p>
        </w:tc>
        <w:tc>
          <w:tcPr>
            <w:tcW w:w="2956" w:type="dxa"/>
            <w:shd w:val="clear" w:color="auto" w:fill="auto"/>
          </w:tcPr>
          <w:p w14:paraId="4FB6C9B1" w14:textId="77777777" w:rsidR="00B74F8C" w:rsidRPr="002F167A" w:rsidRDefault="00B74F8C" w:rsidP="00055BB2">
            <w:pPr>
              <w:rPr>
                <w:rFonts w:cs="Arial"/>
                <w:u w:val="single"/>
              </w:rPr>
            </w:pPr>
            <w:r w:rsidRPr="002F167A">
              <w:rPr>
                <w:rFonts w:cs="Arial"/>
                <w:u w:val="single"/>
              </w:rPr>
              <w:t xml:space="preserve">Dispatcher Multi-skill 4 (7 Skills) </w:t>
            </w:r>
          </w:p>
          <w:p w14:paraId="32645F4C" w14:textId="77777777" w:rsidR="00B74F8C" w:rsidRPr="002F167A" w:rsidRDefault="00B74F8C" w:rsidP="00055BB2">
            <w:pPr>
              <w:rPr>
                <w:rFonts w:cs="Arial"/>
              </w:rPr>
            </w:pPr>
          </w:p>
          <w:p w14:paraId="4FA8B1D6" w14:textId="77777777" w:rsidR="00B74F8C" w:rsidRPr="002F167A" w:rsidRDefault="00B74F8C" w:rsidP="00055BB2">
            <w:pPr>
              <w:rPr>
                <w:rFonts w:cs="Arial"/>
              </w:rPr>
            </w:pPr>
            <w:r w:rsidRPr="002F167A">
              <w:rPr>
                <w:rFonts w:cs="Arial"/>
              </w:rPr>
              <w:t>A Dispatcher who has 7 Skills and who performs the Skills as reasonably required.</w:t>
            </w:r>
          </w:p>
          <w:p w14:paraId="15BB46AC" w14:textId="77777777" w:rsidR="00B74F8C" w:rsidRPr="002F167A" w:rsidRDefault="00B74F8C" w:rsidP="00055BB2">
            <w:pPr>
              <w:rPr>
                <w:rFonts w:cs="Arial"/>
              </w:rPr>
            </w:pPr>
          </w:p>
        </w:tc>
        <w:tc>
          <w:tcPr>
            <w:tcW w:w="2717" w:type="dxa"/>
            <w:vMerge w:val="restart"/>
            <w:shd w:val="clear" w:color="auto" w:fill="auto"/>
          </w:tcPr>
          <w:p w14:paraId="4C92E57D" w14:textId="77777777" w:rsidR="00B74F8C" w:rsidRPr="002F167A" w:rsidRDefault="00B74F8C" w:rsidP="00055BB2">
            <w:pPr>
              <w:rPr>
                <w:rFonts w:cs="Arial"/>
              </w:rPr>
            </w:pPr>
          </w:p>
        </w:tc>
        <w:tc>
          <w:tcPr>
            <w:tcW w:w="2910" w:type="dxa"/>
            <w:vMerge w:val="restart"/>
            <w:shd w:val="clear" w:color="auto" w:fill="auto"/>
          </w:tcPr>
          <w:p w14:paraId="3A7ABE4F" w14:textId="77777777" w:rsidR="00B74F8C" w:rsidRPr="002F167A" w:rsidRDefault="00B74F8C" w:rsidP="00055BB2">
            <w:pPr>
              <w:rPr>
                <w:rFonts w:cs="Arial"/>
              </w:rPr>
            </w:pPr>
          </w:p>
        </w:tc>
      </w:tr>
      <w:tr w:rsidR="00B74F8C" w:rsidRPr="002F167A" w14:paraId="6CF19AB5" w14:textId="77777777" w:rsidTr="00055BB2">
        <w:trPr>
          <w:trHeight w:val="1146"/>
        </w:trPr>
        <w:tc>
          <w:tcPr>
            <w:tcW w:w="1839" w:type="dxa"/>
            <w:vMerge/>
            <w:shd w:val="clear" w:color="auto" w:fill="auto"/>
          </w:tcPr>
          <w:p w14:paraId="652F9CB6" w14:textId="77777777" w:rsidR="00B74F8C" w:rsidRPr="002F167A" w:rsidRDefault="00B74F8C" w:rsidP="00055BB2">
            <w:pPr>
              <w:rPr>
                <w:rFonts w:cs="Arial"/>
              </w:rPr>
            </w:pPr>
          </w:p>
        </w:tc>
        <w:tc>
          <w:tcPr>
            <w:tcW w:w="3044" w:type="dxa"/>
            <w:vMerge/>
            <w:shd w:val="clear" w:color="auto" w:fill="auto"/>
          </w:tcPr>
          <w:p w14:paraId="6E9BE55B" w14:textId="77777777" w:rsidR="00B74F8C" w:rsidRPr="002F167A" w:rsidRDefault="00B74F8C" w:rsidP="00055BB2">
            <w:pPr>
              <w:rPr>
                <w:rFonts w:cs="Arial"/>
              </w:rPr>
            </w:pPr>
          </w:p>
        </w:tc>
        <w:tc>
          <w:tcPr>
            <w:tcW w:w="2956" w:type="dxa"/>
            <w:shd w:val="clear" w:color="auto" w:fill="auto"/>
          </w:tcPr>
          <w:p w14:paraId="6DBABBD5" w14:textId="77777777" w:rsidR="00B74F8C" w:rsidRPr="002F167A" w:rsidRDefault="00B74F8C" w:rsidP="00055BB2">
            <w:pPr>
              <w:rPr>
                <w:rFonts w:cs="Arial"/>
                <w:u w:val="single"/>
              </w:rPr>
            </w:pPr>
            <w:r w:rsidRPr="002F167A">
              <w:rPr>
                <w:rFonts w:cs="Arial"/>
                <w:u w:val="single"/>
              </w:rPr>
              <w:t>Multi-skilled Senior Dispatcher</w:t>
            </w:r>
          </w:p>
          <w:p w14:paraId="2FC4CA40" w14:textId="77777777" w:rsidR="00B74F8C" w:rsidRPr="002F167A" w:rsidRDefault="00B74F8C" w:rsidP="00055BB2">
            <w:pPr>
              <w:rPr>
                <w:rFonts w:cs="Arial"/>
                <w:u w:val="single"/>
              </w:rPr>
            </w:pPr>
          </w:p>
          <w:p w14:paraId="2B8FB412" w14:textId="77777777" w:rsidR="00B74F8C" w:rsidRPr="002F167A" w:rsidRDefault="00B74F8C" w:rsidP="00055BB2">
            <w:pPr>
              <w:rPr>
                <w:rFonts w:cs="Arial"/>
              </w:rPr>
            </w:pPr>
            <w:r w:rsidRPr="002F167A">
              <w:rPr>
                <w:rFonts w:cs="Arial"/>
              </w:rPr>
              <w:t>A Dispatcher who is eligible to be a Multi-skilled Senior Dispatcher and who work as a Multi-skilled Senior Dispatcher as reasonably required.</w:t>
            </w:r>
          </w:p>
          <w:p w14:paraId="42FBE092" w14:textId="77777777" w:rsidR="00B74F8C" w:rsidRPr="002F167A" w:rsidRDefault="00B74F8C" w:rsidP="00055BB2">
            <w:pPr>
              <w:rPr>
                <w:rFonts w:cs="Arial"/>
                <w:u w:val="single"/>
              </w:rPr>
            </w:pPr>
          </w:p>
        </w:tc>
        <w:tc>
          <w:tcPr>
            <w:tcW w:w="2717" w:type="dxa"/>
            <w:vMerge/>
            <w:shd w:val="clear" w:color="auto" w:fill="auto"/>
          </w:tcPr>
          <w:p w14:paraId="53E30632" w14:textId="77777777" w:rsidR="00B74F8C" w:rsidRPr="002F167A" w:rsidRDefault="00B74F8C" w:rsidP="00055BB2">
            <w:pPr>
              <w:rPr>
                <w:rFonts w:cs="Arial"/>
              </w:rPr>
            </w:pPr>
          </w:p>
        </w:tc>
        <w:tc>
          <w:tcPr>
            <w:tcW w:w="2910" w:type="dxa"/>
            <w:vMerge/>
            <w:shd w:val="clear" w:color="auto" w:fill="auto"/>
          </w:tcPr>
          <w:p w14:paraId="47719F1B" w14:textId="77777777" w:rsidR="00B74F8C" w:rsidRPr="002F167A" w:rsidRDefault="00B74F8C" w:rsidP="00055BB2">
            <w:pPr>
              <w:rPr>
                <w:rFonts w:cs="Arial"/>
              </w:rPr>
            </w:pPr>
          </w:p>
        </w:tc>
      </w:tr>
      <w:tr w:rsidR="00B74F8C" w:rsidRPr="002F167A" w14:paraId="12EAAC0E" w14:textId="77777777" w:rsidTr="00055BB2">
        <w:trPr>
          <w:trHeight w:val="827"/>
        </w:trPr>
        <w:tc>
          <w:tcPr>
            <w:tcW w:w="1839" w:type="dxa"/>
            <w:shd w:val="clear" w:color="auto" w:fill="D9D9D9"/>
          </w:tcPr>
          <w:p w14:paraId="0BC91209" w14:textId="77777777" w:rsidR="00B74F8C" w:rsidRPr="002F167A" w:rsidRDefault="00B74F8C" w:rsidP="00055BB2">
            <w:pPr>
              <w:rPr>
                <w:rFonts w:cs="Arial"/>
              </w:rPr>
            </w:pPr>
            <w:r w:rsidRPr="002F167A">
              <w:rPr>
                <w:rFonts w:cs="Arial"/>
              </w:rPr>
              <w:t>ECO5.1</w:t>
            </w:r>
          </w:p>
        </w:tc>
        <w:tc>
          <w:tcPr>
            <w:tcW w:w="3044" w:type="dxa"/>
            <w:shd w:val="clear" w:color="auto" w:fill="D9D9D9"/>
          </w:tcPr>
          <w:p w14:paraId="3BC5958C" w14:textId="77777777" w:rsidR="00B74F8C" w:rsidRPr="002F167A" w:rsidRDefault="00B74F8C" w:rsidP="00055BB2">
            <w:pPr>
              <w:rPr>
                <w:rFonts w:cs="Arial"/>
              </w:rPr>
            </w:pPr>
          </w:p>
        </w:tc>
        <w:tc>
          <w:tcPr>
            <w:tcW w:w="2956" w:type="dxa"/>
            <w:shd w:val="clear" w:color="auto" w:fill="D9D9D9"/>
          </w:tcPr>
          <w:p w14:paraId="2606F121" w14:textId="77777777" w:rsidR="00B74F8C" w:rsidRPr="002F167A" w:rsidRDefault="00B74F8C" w:rsidP="00055BB2">
            <w:pPr>
              <w:rPr>
                <w:rFonts w:cs="Arial"/>
                <w:u w:val="single"/>
              </w:rPr>
            </w:pPr>
            <w:r w:rsidRPr="002F167A">
              <w:rPr>
                <w:rFonts w:cs="Arial"/>
                <w:u w:val="single"/>
              </w:rPr>
              <w:t>Dispatcher Multi-skill 5 (8 skills)</w:t>
            </w:r>
          </w:p>
          <w:p w14:paraId="735D4D96" w14:textId="77777777" w:rsidR="00B74F8C" w:rsidRPr="002F167A" w:rsidRDefault="00B74F8C" w:rsidP="00055BB2">
            <w:pPr>
              <w:rPr>
                <w:rFonts w:cs="Arial"/>
              </w:rPr>
            </w:pPr>
          </w:p>
          <w:p w14:paraId="5D766216" w14:textId="77777777" w:rsidR="00B74F8C" w:rsidRPr="002F167A" w:rsidRDefault="00B74F8C" w:rsidP="00055BB2">
            <w:pPr>
              <w:rPr>
                <w:rFonts w:cs="Arial"/>
              </w:rPr>
            </w:pPr>
            <w:r w:rsidRPr="002F167A">
              <w:rPr>
                <w:rFonts w:cs="Arial"/>
              </w:rPr>
              <w:t>A Dispatcher who has 8 Skills and who performs the Skills as reasonably required.</w:t>
            </w:r>
          </w:p>
        </w:tc>
        <w:tc>
          <w:tcPr>
            <w:tcW w:w="2717" w:type="dxa"/>
            <w:shd w:val="clear" w:color="auto" w:fill="D9D9D9"/>
          </w:tcPr>
          <w:p w14:paraId="219DC3BB" w14:textId="77777777" w:rsidR="00B74F8C" w:rsidRPr="002F167A" w:rsidRDefault="00B74F8C" w:rsidP="00055BB2">
            <w:pPr>
              <w:rPr>
                <w:rFonts w:cs="Arial"/>
                <w:u w:val="single"/>
              </w:rPr>
            </w:pPr>
            <w:r w:rsidRPr="002F167A">
              <w:rPr>
                <w:rFonts w:cs="Arial"/>
                <w:u w:val="single"/>
              </w:rPr>
              <w:t>Dispatcher qualified Workplace Trainer</w:t>
            </w:r>
          </w:p>
          <w:p w14:paraId="3C6A9954" w14:textId="77777777" w:rsidR="00B74F8C" w:rsidRPr="002F167A" w:rsidRDefault="00B74F8C" w:rsidP="00055BB2">
            <w:pPr>
              <w:rPr>
                <w:rFonts w:cs="Arial"/>
              </w:rPr>
            </w:pPr>
          </w:p>
          <w:p w14:paraId="6088EE6D" w14:textId="77777777" w:rsidR="00B74F8C" w:rsidRPr="002F167A" w:rsidRDefault="00B74F8C" w:rsidP="001B7936">
            <w:pPr>
              <w:pStyle w:val="ListParagraph"/>
              <w:numPr>
                <w:ilvl w:val="0"/>
                <w:numId w:val="35"/>
              </w:numPr>
              <w:spacing w:after="0" w:line="240" w:lineRule="auto"/>
              <w:rPr>
                <w:rFonts w:ascii="Arial" w:hAnsi="Arial" w:cs="Arial"/>
                <w:sz w:val="20"/>
                <w:szCs w:val="20"/>
              </w:rPr>
            </w:pPr>
            <w:r w:rsidRPr="002F167A">
              <w:rPr>
                <w:rFonts w:ascii="Arial" w:hAnsi="Arial" w:cs="Arial"/>
                <w:sz w:val="20"/>
                <w:szCs w:val="20"/>
              </w:rPr>
              <w:t xml:space="preserve">A qualified Workplace Trainer (cert 4) who is a qualified Dispatcher; or </w:t>
            </w:r>
          </w:p>
          <w:p w14:paraId="002FAD4F" w14:textId="77777777" w:rsidR="00B74F8C" w:rsidRPr="002F167A" w:rsidRDefault="00B74F8C" w:rsidP="001B7936">
            <w:pPr>
              <w:pStyle w:val="ListParagraph"/>
              <w:numPr>
                <w:ilvl w:val="0"/>
                <w:numId w:val="35"/>
              </w:numPr>
              <w:spacing w:after="0" w:line="240" w:lineRule="auto"/>
              <w:rPr>
                <w:rFonts w:ascii="Arial" w:hAnsi="Arial" w:cs="Arial"/>
                <w:sz w:val="20"/>
                <w:szCs w:val="20"/>
              </w:rPr>
            </w:pPr>
            <w:r w:rsidRPr="002F167A">
              <w:rPr>
                <w:rFonts w:ascii="Arial" w:hAnsi="Arial" w:cs="Arial"/>
                <w:sz w:val="20"/>
                <w:szCs w:val="20"/>
              </w:rPr>
              <w:t>An Employee who has been a Workplace Trainer under ECO 4.2 for more than 12 months.</w:t>
            </w:r>
          </w:p>
          <w:p w14:paraId="40185DC8" w14:textId="77777777" w:rsidR="00B74F8C" w:rsidRPr="002F167A" w:rsidRDefault="00B74F8C" w:rsidP="00055BB2">
            <w:pPr>
              <w:pStyle w:val="ListParagraph"/>
              <w:spacing w:after="0" w:line="240" w:lineRule="auto"/>
              <w:ind w:left="360"/>
              <w:rPr>
                <w:rFonts w:ascii="Arial" w:hAnsi="Arial" w:cs="Arial"/>
                <w:sz w:val="20"/>
                <w:szCs w:val="20"/>
              </w:rPr>
            </w:pPr>
          </w:p>
          <w:p w14:paraId="01D29056" w14:textId="77777777" w:rsidR="00B74F8C" w:rsidRPr="002F167A" w:rsidRDefault="00B74F8C" w:rsidP="00055BB2">
            <w:pPr>
              <w:rPr>
                <w:rFonts w:cs="Arial"/>
              </w:rPr>
            </w:pPr>
            <w:r w:rsidRPr="002F167A">
              <w:rPr>
                <w:rFonts w:cs="Arial"/>
              </w:rPr>
              <w:t xml:space="preserve">And who performs that additional work as reasonably required. </w:t>
            </w:r>
          </w:p>
        </w:tc>
        <w:tc>
          <w:tcPr>
            <w:tcW w:w="2910" w:type="dxa"/>
            <w:shd w:val="clear" w:color="auto" w:fill="D9D9D9"/>
          </w:tcPr>
          <w:p w14:paraId="05F7EA78" w14:textId="77777777" w:rsidR="00B74F8C" w:rsidRPr="002F167A" w:rsidRDefault="00B74F8C" w:rsidP="00055BB2">
            <w:pPr>
              <w:rPr>
                <w:rFonts w:cs="Arial"/>
              </w:rPr>
            </w:pPr>
          </w:p>
        </w:tc>
      </w:tr>
      <w:tr w:rsidR="00B74F8C" w:rsidRPr="002F167A" w14:paraId="6CD83876" w14:textId="77777777" w:rsidTr="00055BB2">
        <w:trPr>
          <w:trHeight w:val="827"/>
        </w:trPr>
        <w:tc>
          <w:tcPr>
            <w:tcW w:w="1839" w:type="dxa"/>
            <w:shd w:val="clear" w:color="auto" w:fill="auto"/>
          </w:tcPr>
          <w:p w14:paraId="4FD750DE" w14:textId="77777777" w:rsidR="00B74F8C" w:rsidRPr="002F167A" w:rsidRDefault="00B74F8C" w:rsidP="00055BB2">
            <w:pPr>
              <w:rPr>
                <w:rFonts w:cs="Arial"/>
              </w:rPr>
            </w:pPr>
            <w:r w:rsidRPr="002F167A">
              <w:rPr>
                <w:rFonts w:cs="Arial"/>
              </w:rPr>
              <w:t>ECO5.2</w:t>
            </w:r>
          </w:p>
        </w:tc>
        <w:tc>
          <w:tcPr>
            <w:tcW w:w="3044" w:type="dxa"/>
            <w:shd w:val="clear" w:color="auto" w:fill="auto"/>
          </w:tcPr>
          <w:p w14:paraId="124643A8" w14:textId="77777777" w:rsidR="00B74F8C" w:rsidRPr="002F167A" w:rsidRDefault="00B74F8C" w:rsidP="00055BB2">
            <w:pPr>
              <w:rPr>
                <w:rFonts w:cs="Arial"/>
              </w:rPr>
            </w:pPr>
          </w:p>
        </w:tc>
        <w:tc>
          <w:tcPr>
            <w:tcW w:w="2956" w:type="dxa"/>
            <w:shd w:val="clear" w:color="auto" w:fill="auto"/>
          </w:tcPr>
          <w:p w14:paraId="2C9E4E83" w14:textId="77777777" w:rsidR="00B74F8C" w:rsidRPr="002F167A" w:rsidRDefault="00B74F8C" w:rsidP="00055BB2">
            <w:pPr>
              <w:rPr>
                <w:rFonts w:cs="Arial"/>
                <w:u w:val="single"/>
              </w:rPr>
            </w:pPr>
            <w:r w:rsidRPr="002F167A">
              <w:rPr>
                <w:rFonts w:cs="Arial"/>
                <w:u w:val="single"/>
              </w:rPr>
              <w:t>Dispatcher Multi-skill 6 (9 skills)</w:t>
            </w:r>
          </w:p>
          <w:p w14:paraId="5036C032" w14:textId="77777777" w:rsidR="00B74F8C" w:rsidRPr="002F167A" w:rsidRDefault="00B74F8C" w:rsidP="00055BB2">
            <w:pPr>
              <w:rPr>
                <w:rFonts w:cs="Arial"/>
              </w:rPr>
            </w:pPr>
          </w:p>
          <w:p w14:paraId="5F781860" w14:textId="77777777" w:rsidR="00B74F8C" w:rsidRPr="002F167A" w:rsidRDefault="00B74F8C" w:rsidP="00055BB2">
            <w:r w:rsidRPr="002F167A">
              <w:t>A Dispatcher who has 9 Skills and who performs the Skills as reasonably required.</w:t>
            </w:r>
          </w:p>
        </w:tc>
        <w:tc>
          <w:tcPr>
            <w:tcW w:w="2717" w:type="dxa"/>
            <w:shd w:val="clear" w:color="auto" w:fill="auto"/>
          </w:tcPr>
          <w:p w14:paraId="1D4C0F64" w14:textId="77777777" w:rsidR="00B74F8C" w:rsidRPr="002F167A" w:rsidRDefault="00B74F8C" w:rsidP="00055BB2">
            <w:pPr>
              <w:rPr>
                <w:rFonts w:cs="Arial"/>
                <w:u w:val="single"/>
              </w:rPr>
            </w:pPr>
            <w:r w:rsidRPr="002F167A">
              <w:rPr>
                <w:rFonts w:cs="Arial"/>
                <w:u w:val="single"/>
              </w:rPr>
              <w:t>Dispatcher Workplace Trainer Multi-skill 1 (4 skills)</w:t>
            </w:r>
          </w:p>
          <w:p w14:paraId="09F7341E" w14:textId="77777777" w:rsidR="00B74F8C" w:rsidRPr="002F167A" w:rsidRDefault="00B74F8C" w:rsidP="00055BB2">
            <w:pPr>
              <w:rPr>
                <w:rFonts w:cs="Arial"/>
              </w:rPr>
            </w:pPr>
          </w:p>
          <w:p w14:paraId="6B970CA2" w14:textId="77777777" w:rsidR="00B74F8C" w:rsidRPr="002F167A" w:rsidRDefault="00B74F8C" w:rsidP="00055BB2">
            <w:pPr>
              <w:rPr>
                <w:rFonts w:cs="Arial"/>
              </w:rPr>
            </w:pPr>
            <w:r w:rsidRPr="002F167A">
              <w:rPr>
                <w:rFonts w:cs="Arial"/>
                <w:lang w:val="en-GB"/>
              </w:rPr>
              <w:t xml:space="preserve">A Workplace Trainer who has qualified as a Dispatcher and has 4 Skills and who performs the Skills and additional work as reasonably required.   </w:t>
            </w:r>
          </w:p>
        </w:tc>
        <w:tc>
          <w:tcPr>
            <w:tcW w:w="2910" w:type="dxa"/>
            <w:shd w:val="clear" w:color="auto" w:fill="auto"/>
          </w:tcPr>
          <w:p w14:paraId="1CCC835D" w14:textId="77777777" w:rsidR="00B74F8C" w:rsidRPr="002F167A" w:rsidRDefault="00B74F8C" w:rsidP="00055BB2">
            <w:pPr>
              <w:rPr>
                <w:rFonts w:cs="Arial"/>
              </w:rPr>
            </w:pPr>
          </w:p>
        </w:tc>
      </w:tr>
      <w:tr w:rsidR="00B74F8C" w:rsidRPr="002F167A" w14:paraId="0AF20160" w14:textId="77777777" w:rsidTr="00055BB2">
        <w:trPr>
          <w:trHeight w:val="827"/>
        </w:trPr>
        <w:tc>
          <w:tcPr>
            <w:tcW w:w="1839" w:type="dxa"/>
            <w:shd w:val="clear" w:color="auto" w:fill="D9D9D9"/>
          </w:tcPr>
          <w:p w14:paraId="3DFAF11E" w14:textId="77777777" w:rsidR="00B74F8C" w:rsidRPr="002F167A" w:rsidRDefault="00B74F8C" w:rsidP="00055BB2">
            <w:pPr>
              <w:rPr>
                <w:rFonts w:cs="Arial"/>
              </w:rPr>
            </w:pPr>
            <w:r w:rsidRPr="002F167A">
              <w:rPr>
                <w:rFonts w:cs="Arial"/>
              </w:rPr>
              <w:lastRenderedPageBreak/>
              <w:t>ECO5.3</w:t>
            </w:r>
          </w:p>
        </w:tc>
        <w:tc>
          <w:tcPr>
            <w:tcW w:w="3044" w:type="dxa"/>
            <w:shd w:val="clear" w:color="auto" w:fill="D9D9D9"/>
          </w:tcPr>
          <w:p w14:paraId="5F00D540" w14:textId="77777777" w:rsidR="00B74F8C" w:rsidRPr="002F167A" w:rsidRDefault="00B74F8C" w:rsidP="00055BB2">
            <w:pPr>
              <w:rPr>
                <w:rFonts w:cs="Arial"/>
              </w:rPr>
            </w:pPr>
          </w:p>
        </w:tc>
        <w:tc>
          <w:tcPr>
            <w:tcW w:w="2956" w:type="dxa"/>
            <w:shd w:val="clear" w:color="auto" w:fill="D9D9D9"/>
          </w:tcPr>
          <w:p w14:paraId="3E01F1C9" w14:textId="77777777" w:rsidR="00B74F8C" w:rsidRPr="002F167A" w:rsidRDefault="00B74F8C" w:rsidP="00055BB2">
            <w:pPr>
              <w:rPr>
                <w:rFonts w:cs="Arial"/>
                <w:u w:val="single"/>
              </w:rPr>
            </w:pPr>
            <w:r w:rsidRPr="002F167A">
              <w:rPr>
                <w:rFonts w:cs="Arial"/>
                <w:u w:val="single"/>
              </w:rPr>
              <w:t xml:space="preserve">Dispatcher Multi-skill 7 (10 skills) </w:t>
            </w:r>
          </w:p>
          <w:p w14:paraId="6BA57752" w14:textId="77777777" w:rsidR="00B74F8C" w:rsidRPr="002F167A" w:rsidRDefault="00B74F8C" w:rsidP="00055BB2">
            <w:pPr>
              <w:rPr>
                <w:rFonts w:cs="Arial"/>
              </w:rPr>
            </w:pPr>
          </w:p>
          <w:p w14:paraId="45DF73AF" w14:textId="77777777" w:rsidR="00B74F8C" w:rsidRPr="002F167A" w:rsidRDefault="00B74F8C" w:rsidP="00055BB2">
            <w:pPr>
              <w:rPr>
                <w:rFonts w:cs="Arial"/>
              </w:rPr>
            </w:pPr>
            <w:r w:rsidRPr="002F167A">
              <w:rPr>
                <w:rFonts w:cs="Arial"/>
              </w:rPr>
              <w:t>A Dispatcher who has 10 Skills and who performs the Skills as reasonably required.</w:t>
            </w:r>
          </w:p>
        </w:tc>
        <w:tc>
          <w:tcPr>
            <w:tcW w:w="2717" w:type="dxa"/>
            <w:shd w:val="clear" w:color="auto" w:fill="D9D9D9"/>
          </w:tcPr>
          <w:p w14:paraId="2865D3D2" w14:textId="77777777" w:rsidR="00B74F8C" w:rsidRPr="002F167A" w:rsidRDefault="00B74F8C" w:rsidP="00055BB2">
            <w:pPr>
              <w:rPr>
                <w:rFonts w:cs="Arial"/>
                <w:u w:val="single"/>
              </w:rPr>
            </w:pPr>
            <w:r w:rsidRPr="002F167A">
              <w:rPr>
                <w:rFonts w:cs="Arial"/>
                <w:u w:val="single"/>
              </w:rPr>
              <w:t>Dispatcher Workplace Trainer Multi-skill 2 (5 skills)</w:t>
            </w:r>
          </w:p>
          <w:p w14:paraId="657BF18F" w14:textId="77777777" w:rsidR="00B74F8C" w:rsidRPr="002F167A" w:rsidRDefault="00B74F8C" w:rsidP="00055BB2">
            <w:pPr>
              <w:pStyle w:val="ListParagraph"/>
              <w:spacing w:after="0" w:line="240" w:lineRule="auto"/>
              <w:ind w:left="360"/>
              <w:rPr>
                <w:rFonts w:ascii="Arial" w:hAnsi="Arial" w:cs="Arial"/>
                <w:sz w:val="20"/>
                <w:szCs w:val="20"/>
                <w:lang w:val="en-GB"/>
              </w:rPr>
            </w:pPr>
          </w:p>
          <w:p w14:paraId="5EEEE5B8" w14:textId="77777777" w:rsidR="00B74F8C" w:rsidRPr="002F167A" w:rsidRDefault="00B74F8C" w:rsidP="00055BB2">
            <w:pPr>
              <w:rPr>
                <w:rFonts w:cs="Arial"/>
                <w:lang w:val="en-GB"/>
              </w:rPr>
            </w:pPr>
            <w:r w:rsidRPr="002F167A">
              <w:rPr>
                <w:rFonts w:cs="Arial"/>
                <w:lang w:val="en-GB"/>
              </w:rPr>
              <w:t xml:space="preserve">A Workplace Trainer who has qualified as a Dispatcher and has 5 Skills and who performs the Skills and additional work as reasonably required.   </w:t>
            </w:r>
          </w:p>
          <w:p w14:paraId="0DEFBDD5" w14:textId="77777777" w:rsidR="00B74F8C" w:rsidRPr="002F167A" w:rsidRDefault="00B74F8C" w:rsidP="00055BB2">
            <w:pPr>
              <w:rPr>
                <w:rFonts w:cs="Arial"/>
                <w:lang w:val="en-GB"/>
              </w:rPr>
            </w:pPr>
          </w:p>
        </w:tc>
        <w:tc>
          <w:tcPr>
            <w:tcW w:w="2910" w:type="dxa"/>
            <w:shd w:val="clear" w:color="auto" w:fill="D9D9D9"/>
          </w:tcPr>
          <w:p w14:paraId="41523CC4" w14:textId="77777777" w:rsidR="00B74F8C" w:rsidRPr="002F167A" w:rsidRDefault="00B74F8C" w:rsidP="00055BB2">
            <w:pPr>
              <w:rPr>
                <w:rFonts w:cs="Arial"/>
              </w:rPr>
            </w:pPr>
          </w:p>
        </w:tc>
      </w:tr>
      <w:tr w:rsidR="00B74F8C" w:rsidRPr="002F167A" w14:paraId="5181EFEB" w14:textId="77777777" w:rsidTr="00055BB2">
        <w:trPr>
          <w:trHeight w:val="827"/>
        </w:trPr>
        <w:tc>
          <w:tcPr>
            <w:tcW w:w="1839" w:type="dxa"/>
            <w:shd w:val="clear" w:color="auto" w:fill="auto"/>
          </w:tcPr>
          <w:p w14:paraId="012B6F02" w14:textId="77777777" w:rsidR="00B74F8C" w:rsidRPr="002F167A" w:rsidRDefault="00B74F8C" w:rsidP="00055BB2">
            <w:pPr>
              <w:rPr>
                <w:rFonts w:cs="Arial"/>
              </w:rPr>
            </w:pPr>
            <w:r w:rsidRPr="002F167A">
              <w:rPr>
                <w:rFonts w:cs="Arial"/>
              </w:rPr>
              <w:t>ECO5.4</w:t>
            </w:r>
          </w:p>
        </w:tc>
        <w:tc>
          <w:tcPr>
            <w:tcW w:w="3044" w:type="dxa"/>
            <w:shd w:val="clear" w:color="auto" w:fill="auto"/>
          </w:tcPr>
          <w:p w14:paraId="7A4E5CDD" w14:textId="77777777" w:rsidR="00B74F8C" w:rsidRPr="002F167A" w:rsidRDefault="00B74F8C" w:rsidP="00055BB2">
            <w:pPr>
              <w:rPr>
                <w:rFonts w:cs="Arial"/>
              </w:rPr>
            </w:pPr>
          </w:p>
        </w:tc>
        <w:tc>
          <w:tcPr>
            <w:tcW w:w="2956" w:type="dxa"/>
            <w:shd w:val="clear" w:color="auto" w:fill="auto"/>
          </w:tcPr>
          <w:p w14:paraId="2B4D92E2" w14:textId="77777777" w:rsidR="00B74F8C" w:rsidRPr="002F167A" w:rsidRDefault="00B74F8C" w:rsidP="00055BB2">
            <w:pPr>
              <w:rPr>
                <w:rFonts w:cs="Arial"/>
                <w:u w:val="single"/>
              </w:rPr>
            </w:pPr>
            <w:r w:rsidRPr="002F167A">
              <w:rPr>
                <w:rFonts w:cs="Arial"/>
                <w:u w:val="single"/>
              </w:rPr>
              <w:t xml:space="preserve">Dispatcher Multi-skill 8 (11+ skills) </w:t>
            </w:r>
          </w:p>
          <w:p w14:paraId="5A08AC36" w14:textId="77777777" w:rsidR="00B74F8C" w:rsidRPr="002F167A" w:rsidRDefault="00B74F8C" w:rsidP="00055BB2">
            <w:pPr>
              <w:rPr>
                <w:rFonts w:cs="Arial"/>
              </w:rPr>
            </w:pPr>
          </w:p>
          <w:p w14:paraId="19C371BB" w14:textId="77777777" w:rsidR="00B74F8C" w:rsidRPr="002F167A" w:rsidRDefault="00B74F8C" w:rsidP="00055BB2">
            <w:r w:rsidRPr="002F167A">
              <w:rPr>
                <w:rFonts w:cs="Arial"/>
              </w:rPr>
              <w:t>A Dispatcher who has 11 or more skills and who performs the skills as reasonably required.</w:t>
            </w:r>
          </w:p>
        </w:tc>
        <w:tc>
          <w:tcPr>
            <w:tcW w:w="2717" w:type="dxa"/>
            <w:shd w:val="clear" w:color="auto" w:fill="auto"/>
          </w:tcPr>
          <w:p w14:paraId="79EECBCD" w14:textId="77777777" w:rsidR="00B74F8C" w:rsidRPr="002F167A" w:rsidRDefault="00B74F8C" w:rsidP="00055BB2">
            <w:pPr>
              <w:rPr>
                <w:rFonts w:cs="Arial"/>
                <w:u w:val="single"/>
              </w:rPr>
            </w:pPr>
            <w:r w:rsidRPr="002F167A">
              <w:rPr>
                <w:rFonts w:cs="Arial"/>
                <w:u w:val="single"/>
              </w:rPr>
              <w:t>Dispatcher Workplace Trainer Multi-skill 3 (6 skills)</w:t>
            </w:r>
          </w:p>
          <w:p w14:paraId="590D7281" w14:textId="77777777" w:rsidR="00B74F8C" w:rsidRPr="002F167A" w:rsidRDefault="00B74F8C" w:rsidP="00055BB2">
            <w:pPr>
              <w:rPr>
                <w:rFonts w:cs="Arial"/>
              </w:rPr>
            </w:pPr>
          </w:p>
          <w:p w14:paraId="73EEA297" w14:textId="77777777" w:rsidR="00B74F8C" w:rsidRPr="002F167A" w:rsidRDefault="00B74F8C" w:rsidP="00055BB2">
            <w:pPr>
              <w:rPr>
                <w:lang w:val="en-GB"/>
              </w:rPr>
            </w:pPr>
            <w:r w:rsidRPr="002F167A">
              <w:rPr>
                <w:lang w:val="en-GB"/>
              </w:rPr>
              <w:t xml:space="preserve">A Workplace Trainer who has qualified as a Dispatcher and has 6 Skills and who performs the Skills and additional work as reasonably required.   </w:t>
            </w:r>
          </w:p>
        </w:tc>
        <w:tc>
          <w:tcPr>
            <w:tcW w:w="2910" w:type="dxa"/>
            <w:shd w:val="clear" w:color="auto" w:fill="auto"/>
          </w:tcPr>
          <w:p w14:paraId="24E071FE" w14:textId="77777777" w:rsidR="00B74F8C" w:rsidRPr="002F167A" w:rsidRDefault="00B74F8C" w:rsidP="00055BB2">
            <w:pPr>
              <w:rPr>
                <w:rFonts w:cs="Arial"/>
              </w:rPr>
            </w:pPr>
          </w:p>
        </w:tc>
      </w:tr>
      <w:tr w:rsidR="00B74F8C" w:rsidRPr="002F167A" w14:paraId="18ACF059" w14:textId="77777777" w:rsidTr="00055BB2">
        <w:trPr>
          <w:trHeight w:val="4224"/>
        </w:trPr>
        <w:tc>
          <w:tcPr>
            <w:tcW w:w="1839" w:type="dxa"/>
            <w:shd w:val="clear" w:color="auto" w:fill="D9D9D9"/>
          </w:tcPr>
          <w:p w14:paraId="00DDF1A0" w14:textId="77777777" w:rsidR="00B74F8C" w:rsidRPr="002F167A" w:rsidRDefault="00B74F8C" w:rsidP="00055BB2">
            <w:pPr>
              <w:rPr>
                <w:rFonts w:cs="Arial"/>
              </w:rPr>
            </w:pPr>
            <w:r w:rsidRPr="002F167A">
              <w:rPr>
                <w:rFonts w:cs="Arial"/>
              </w:rPr>
              <w:lastRenderedPageBreak/>
              <w:t>ECO5.5</w:t>
            </w:r>
          </w:p>
        </w:tc>
        <w:tc>
          <w:tcPr>
            <w:tcW w:w="3044" w:type="dxa"/>
            <w:shd w:val="clear" w:color="auto" w:fill="D9D9D9"/>
          </w:tcPr>
          <w:p w14:paraId="5D8B4623" w14:textId="77777777" w:rsidR="00B74F8C" w:rsidRPr="002F167A" w:rsidRDefault="00B74F8C" w:rsidP="00055BB2">
            <w:pPr>
              <w:rPr>
                <w:rFonts w:cs="Arial"/>
              </w:rPr>
            </w:pPr>
          </w:p>
        </w:tc>
        <w:tc>
          <w:tcPr>
            <w:tcW w:w="2956" w:type="dxa"/>
            <w:shd w:val="clear" w:color="auto" w:fill="D9D9D9"/>
          </w:tcPr>
          <w:p w14:paraId="430EA3B4" w14:textId="77777777" w:rsidR="00B74F8C" w:rsidRPr="002F167A" w:rsidRDefault="00B74F8C" w:rsidP="00055BB2">
            <w:pPr>
              <w:rPr>
                <w:rFonts w:cs="Arial"/>
              </w:rPr>
            </w:pPr>
          </w:p>
        </w:tc>
        <w:tc>
          <w:tcPr>
            <w:tcW w:w="2717" w:type="dxa"/>
            <w:shd w:val="clear" w:color="auto" w:fill="D9D9D9"/>
          </w:tcPr>
          <w:p w14:paraId="23AB006B" w14:textId="77777777" w:rsidR="00B74F8C" w:rsidRPr="002F167A" w:rsidRDefault="00B74F8C" w:rsidP="00055BB2">
            <w:pPr>
              <w:rPr>
                <w:rFonts w:cs="Arial"/>
                <w:u w:val="single"/>
              </w:rPr>
            </w:pPr>
            <w:r w:rsidRPr="002F167A">
              <w:rPr>
                <w:rFonts w:cs="Arial"/>
                <w:u w:val="single"/>
              </w:rPr>
              <w:t>Dispatcher Workplace Trainer Multi-skill 4 (7 skills)</w:t>
            </w:r>
          </w:p>
          <w:p w14:paraId="723BBC0B" w14:textId="77777777" w:rsidR="00B74F8C" w:rsidRPr="002F167A" w:rsidRDefault="00B74F8C" w:rsidP="00055BB2">
            <w:pPr>
              <w:rPr>
                <w:rFonts w:cs="Arial"/>
              </w:rPr>
            </w:pPr>
          </w:p>
          <w:p w14:paraId="78A9F485" w14:textId="77777777" w:rsidR="00B74F8C" w:rsidRPr="002F167A" w:rsidRDefault="00B74F8C" w:rsidP="00055BB2">
            <w:r w:rsidRPr="002F167A">
              <w:rPr>
                <w:rFonts w:cs="Arial"/>
                <w:lang w:val="en-GB"/>
              </w:rPr>
              <w:t xml:space="preserve">A Workplace Trainer who has qualified as a Dispatcher and has 7 Skills and who performs the Skills and additional work as reasonably required.   </w:t>
            </w:r>
          </w:p>
        </w:tc>
        <w:tc>
          <w:tcPr>
            <w:tcW w:w="2910" w:type="dxa"/>
            <w:shd w:val="clear" w:color="auto" w:fill="D9D9D9"/>
          </w:tcPr>
          <w:p w14:paraId="2B167C57" w14:textId="77777777" w:rsidR="00B74F8C" w:rsidRPr="002F167A" w:rsidRDefault="00B74F8C" w:rsidP="00055BB2">
            <w:pPr>
              <w:rPr>
                <w:rFonts w:cs="Arial"/>
              </w:rPr>
            </w:pPr>
          </w:p>
        </w:tc>
      </w:tr>
      <w:tr w:rsidR="00B74F8C" w:rsidRPr="002F167A" w14:paraId="0F8A1CE9" w14:textId="77777777" w:rsidTr="00055BB2">
        <w:trPr>
          <w:trHeight w:val="827"/>
        </w:trPr>
        <w:tc>
          <w:tcPr>
            <w:tcW w:w="1839" w:type="dxa"/>
            <w:shd w:val="clear" w:color="auto" w:fill="auto"/>
          </w:tcPr>
          <w:p w14:paraId="3D8D3889" w14:textId="77777777" w:rsidR="00B74F8C" w:rsidRPr="002F167A" w:rsidRDefault="00B74F8C" w:rsidP="00055BB2">
            <w:pPr>
              <w:rPr>
                <w:rFonts w:cs="Arial"/>
              </w:rPr>
            </w:pPr>
            <w:r w:rsidRPr="002F167A">
              <w:rPr>
                <w:rFonts w:cs="Arial"/>
              </w:rPr>
              <w:t>ECO5.6</w:t>
            </w:r>
          </w:p>
        </w:tc>
        <w:tc>
          <w:tcPr>
            <w:tcW w:w="3044" w:type="dxa"/>
            <w:shd w:val="clear" w:color="auto" w:fill="auto"/>
          </w:tcPr>
          <w:p w14:paraId="6DBEAE11" w14:textId="77777777" w:rsidR="00B74F8C" w:rsidRPr="002F167A" w:rsidRDefault="00B74F8C" w:rsidP="00055BB2">
            <w:pPr>
              <w:rPr>
                <w:rFonts w:cs="Arial"/>
              </w:rPr>
            </w:pPr>
          </w:p>
        </w:tc>
        <w:tc>
          <w:tcPr>
            <w:tcW w:w="2956" w:type="dxa"/>
            <w:shd w:val="clear" w:color="auto" w:fill="auto"/>
          </w:tcPr>
          <w:p w14:paraId="4728BB43" w14:textId="77777777" w:rsidR="00B74F8C" w:rsidRPr="002F167A" w:rsidRDefault="00B74F8C" w:rsidP="00055BB2">
            <w:pPr>
              <w:rPr>
                <w:rFonts w:cs="Arial"/>
              </w:rPr>
            </w:pPr>
          </w:p>
        </w:tc>
        <w:tc>
          <w:tcPr>
            <w:tcW w:w="2717" w:type="dxa"/>
            <w:shd w:val="clear" w:color="auto" w:fill="auto"/>
          </w:tcPr>
          <w:p w14:paraId="00A4C133" w14:textId="77777777" w:rsidR="00B74F8C" w:rsidRPr="002F167A" w:rsidRDefault="00B74F8C" w:rsidP="00055BB2">
            <w:pPr>
              <w:rPr>
                <w:rFonts w:cs="Arial"/>
                <w:u w:val="single"/>
              </w:rPr>
            </w:pPr>
            <w:r w:rsidRPr="002F167A">
              <w:rPr>
                <w:rFonts w:cs="Arial"/>
                <w:u w:val="single"/>
              </w:rPr>
              <w:t>Dispatcher Workplace Trainer Multi-skill 5 (8+ skills)</w:t>
            </w:r>
          </w:p>
          <w:p w14:paraId="4B947C6C" w14:textId="77777777" w:rsidR="00B74F8C" w:rsidRPr="002F167A" w:rsidRDefault="00B74F8C" w:rsidP="00055BB2">
            <w:pPr>
              <w:rPr>
                <w:rFonts w:cs="Arial"/>
              </w:rPr>
            </w:pPr>
          </w:p>
          <w:p w14:paraId="1A760C3C" w14:textId="77777777" w:rsidR="00B74F8C" w:rsidRPr="002F167A" w:rsidRDefault="00B74F8C" w:rsidP="00055BB2">
            <w:pPr>
              <w:rPr>
                <w:lang w:val="en-GB"/>
              </w:rPr>
            </w:pPr>
            <w:r w:rsidRPr="002F167A">
              <w:rPr>
                <w:rFonts w:cs="Arial"/>
                <w:lang w:val="en-GB"/>
              </w:rPr>
              <w:t xml:space="preserve">A Workplace Trainer who has qualified as a Dispatcher and has 8 or more Skills and who performs the Skills and additional work as reasonably required.   </w:t>
            </w:r>
          </w:p>
        </w:tc>
        <w:tc>
          <w:tcPr>
            <w:tcW w:w="2910" w:type="dxa"/>
            <w:shd w:val="clear" w:color="auto" w:fill="auto"/>
          </w:tcPr>
          <w:p w14:paraId="3DC0264D" w14:textId="77777777" w:rsidR="00B74F8C" w:rsidRPr="002F167A" w:rsidRDefault="00B74F8C" w:rsidP="00055BB2">
            <w:pPr>
              <w:rPr>
                <w:rFonts w:cs="Arial"/>
              </w:rPr>
            </w:pPr>
          </w:p>
        </w:tc>
      </w:tr>
      <w:tr w:rsidR="00B74F8C" w:rsidRPr="002F167A" w14:paraId="38C6457D" w14:textId="77777777" w:rsidTr="00055BB2">
        <w:trPr>
          <w:trHeight w:val="827"/>
        </w:trPr>
        <w:tc>
          <w:tcPr>
            <w:tcW w:w="1839" w:type="dxa"/>
            <w:shd w:val="clear" w:color="auto" w:fill="D9D9D9"/>
          </w:tcPr>
          <w:p w14:paraId="4083CE51" w14:textId="77777777" w:rsidR="00B74F8C" w:rsidRPr="002F167A" w:rsidRDefault="00B74F8C" w:rsidP="00055BB2">
            <w:pPr>
              <w:rPr>
                <w:rFonts w:cs="Arial"/>
              </w:rPr>
            </w:pPr>
            <w:r w:rsidRPr="002F167A">
              <w:rPr>
                <w:rFonts w:cs="Arial"/>
              </w:rPr>
              <w:lastRenderedPageBreak/>
              <w:t>ECO6.1</w:t>
            </w:r>
          </w:p>
        </w:tc>
        <w:tc>
          <w:tcPr>
            <w:tcW w:w="3044" w:type="dxa"/>
            <w:shd w:val="clear" w:color="auto" w:fill="D9D9D9"/>
          </w:tcPr>
          <w:p w14:paraId="1B8ED1B2" w14:textId="77777777" w:rsidR="00B74F8C" w:rsidRPr="002F167A" w:rsidRDefault="00B74F8C" w:rsidP="00055BB2">
            <w:pPr>
              <w:rPr>
                <w:rFonts w:cs="Arial"/>
              </w:rPr>
            </w:pPr>
          </w:p>
        </w:tc>
        <w:tc>
          <w:tcPr>
            <w:tcW w:w="2956" w:type="dxa"/>
            <w:shd w:val="clear" w:color="auto" w:fill="D9D9D9"/>
          </w:tcPr>
          <w:p w14:paraId="510F4C17" w14:textId="77777777" w:rsidR="00B74F8C" w:rsidRPr="002F167A" w:rsidRDefault="00B74F8C" w:rsidP="00055BB2">
            <w:pPr>
              <w:rPr>
                <w:rFonts w:cs="Arial"/>
              </w:rPr>
            </w:pPr>
          </w:p>
        </w:tc>
        <w:tc>
          <w:tcPr>
            <w:tcW w:w="2717" w:type="dxa"/>
            <w:shd w:val="clear" w:color="auto" w:fill="D9D9D9"/>
          </w:tcPr>
          <w:p w14:paraId="52E6F18F" w14:textId="77777777" w:rsidR="00B74F8C" w:rsidRPr="002F167A" w:rsidRDefault="00B74F8C" w:rsidP="00055BB2">
            <w:pPr>
              <w:rPr>
                <w:rFonts w:cs="Arial"/>
              </w:rPr>
            </w:pPr>
          </w:p>
        </w:tc>
        <w:tc>
          <w:tcPr>
            <w:tcW w:w="2910" w:type="dxa"/>
            <w:shd w:val="clear" w:color="auto" w:fill="D9D9D9"/>
          </w:tcPr>
          <w:p w14:paraId="00CDE7AD" w14:textId="77777777" w:rsidR="00B74F8C" w:rsidRPr="002F167A" w:rsidRDefault="00B74F8C" w:rsidP="00055BB2">
            <w:pPr>
              <w:keepNext/>
              <w:rPr>
                <w:rFonts w:cs="Arial"/>
                <w:b/>
                <w:bCs/>
              </w:rPr>
            </w:pPr>
            <w:r w:rsidRPr="002F167A">
              <w:rPr>
                <w:rFonts w:cs="Arial"/>
                <w:b/>
                <w:bCs/>
              </w:rPr>
              <w:t>Assistant Team Leader</w:t>
            </w:r>
          </w:p>
          <w:p w14:paraId="763D7A76" w14:textId="77777777" w:rsidR="00B74F8C" w:rsidRPr="002F167A" w:rsidRDefault="00B74F8C" w:rsidP="00055BB2">
            <w:pPr>
              <w:keepNext/>
              <w:rPr>
                <w:rFonts w:cs="Arial"/>
                <w:b/>
                <w:bCs/>
              </w:rPr>
            </w:pPr>
          </w:p>
          <w:p w14:paraId="2F8FFDED" w14:textId="77777777" w:rsidR="00B74F8C" w:rsidRPr="002F167A" w:rsidRDefault="00B74F8C" w:rsidP="00055BB2">
            <w:pPr>
              <w:keepNext/>
              <w:rPr>
                <w:rFonts w:cs="Arial"/>
              </w:rPr>
            </w:pPr>
            <w:r w:rsidRPr="002F167A">
              <w:rPr>
                <w:rFonts w:cs="Arial"/>
              </w:rPr>
              <w:t xml:space="preserve">A qualified Dispatcher who: </w:t>
            </w:r>
          </w:p>
          <w:p w14:paraId="420D3242" w14:textId="77777777" w:rsidR="00B74F8C" w:rsidRPr="002F167A" w:rsidRDefault="00B74F8C" w:rsidP="001B7936">
            <w:pPr>
              <w:pStyle w:val="ListParagraph"/>
              <w:numPr>
                <w:ilvl w:val="0"/>
                <w:numId w:val="37"/>
              </w:numPr>
              <w:spacing w:after="0" w:line="240" w:lineRule="auto"/>
              <w:rPr>
                <w:rFonts w:ascii="Arial" w:hAnsi="Arial" w:cs="Arial"/>
                <w:sz w:val="20"/>
                <w:szCs w:val="20"/>
              </w:rPr>
            </w:pPr>
            <w:r w:rsidRPr="002F167A">
              <w:rPr>
                <w:rFonts w:ascii="Arial" w:hAnsi="Arial" w:cs="Arial"/>
                <w:sz w:val="20"/>
                <w:szCs w:val="20"/>
              </w:rPr>
              <w:t xml:space="preserve">has worked for at least 12 months as a Dispatcher; and </w:t>
            </w:r>
          </w:p>
          <w:p w14:paraId="0F4DDA8E" w14:textId="77777777" w:rsidR="00B74F8C" w:rsidRPr="002F167A" w:rsidRDefault="00B74F8C" w:rsidP="001B7936">
            <w:pPr>
              <w:pStyle w:val="ListParagraph"/>
              <w:numPr>
                <w:ilvl w:val="0"/>
                <w:numId w:val="37"/>
              </w:numPr>
              <w:spacing w:after="0" w:line="240" w:lineRule="auto"/>
              <w:rPr>
                <w:rFonts w:ascii="Arial" w:hAnsi="Arial" w:cs="Arial"/>
                <w:sz w:val="20"/>
                <w:szCs w:val="20"/>
                <w:lang w:val="en-GB"/>
              </w:rPr>
            </w:pPr>
            <w:r w:rsidRPr="002F167A">
              <w:rPr>
                <w:rFonts w:ascii="Arial" w:hAnsi="Arial" w:cs="Arial"/>
                <w:sz w:val="20"/>
                <w:szCs w:val="20"/>
              </w:rPr>
              <w:t xml:space="preserve">is undertaking training to be an ATL for a group of Call-Takers and/or Dispatchers (which must be completed by end of first year) and </w:t>
            </w:r>
            <w:r w:rsidRPr="002F167A">
              <w:rPr>
                <w:rFonts w:ascii="Arial" w:hAnsi="Arial" w:cs="Arial"/>
                <w:sz w:val="20"/>
                <w:szCs w:val="20"/>
                <w:lang w:val="en-GB"/>
              </w:rPr>
              <w:t xml:space="preserve">who performs that work as required. </w:t>
            </w:r>
          </w:p>
        </w:tc>
      </w:tr>
      <w:tr w:rsidR="00B74F8C" w:rsidRPr="002F167A" w14:paraId="798F3D93" w14:textId="77777777" w:rsidTr="00055BB2">
        <w:trPr>
          <w:trHeight w:val="827"/>
        </w:trPr>
        <w:tc>
          <w:tcPr>
            <w:tcW w:w="1839" w:type="dxa"/>
            <w:shd w:val="clear" w:color="auto" w:fill="auto"/>
          </w:tcPr>
          <w:p w14:paraId="2964A653" w14:textId="77777777" w:rsidR="00B74F8C" w:rsidRPr="002F167A" w:rsidRDefault="00B74F8C" w:rsidP="00055BB2">
            <w:pPr>
              <w:rPr>
                <w:rFonts w:cs="Arial"/>
              </w:rPr>
            </w:pPr>
            <w:r w:rsidRPr="002F167A">
              <w:rPr>
                <w:rFonts w:cs="Arial"/>
              </w:rPr>
              <w:t>ECO6.2</w:t>
            </w:r>
          </w:p>
        </w:tc>
        <w:tc>
          <w:tcPr>
            <w:tcW w:w="3044" w:type="dxa"/>
            <w:shd w:val="clear" w:color="auto" w:fill="auto"/>
          </w:tcPr>
          <w:p w14:paraId="154D96CC" w14:textId="77777777" w:rsidR="00B74F8C" w:rsidRPr="002F167A" w:rsidRDefault="00B74F8C" w:rsidP="00055BB2">
            <w:pPr>
              <w:rPr>
                <w:rFonts w:cs="Arial"/>
              </w:rPr>
            </w:pPr>
          </w:p>
        </w:tc>
        <w:tc>
          <w:tcPr>
            <w:tcW w:w="2956" w:type="dxa"/>
            <w:shd w:val="clear" w:color="auto" w:fill="auto"/>
          </w:tcPr>
          <w:p w14:paraId="5C9EBF03" w14:textId="77777777" w:rsidR="00B74F8C" w:rsidRPr="002F167A" w:rsidRDefault="00B74F8C" w:rsidP="00055BB2">
            <w:pPr>
              <w:rPr>
                <w:rFonts w:cs="Arial"/>
              </w:rPr>
            </w:pPr>
          </w:p>
        </w:tc>
        <w:tc>
          <w:tcPr>
            <w:tcW w:w="2717" w:type="dxa"/>
            <w:shd w:val="clear" w:color="auto" w:fill="auto"/>
          </w:tcPr>
          <w:p w14:paraId="5112CB0D" w14:textId="77777777" w:rsidR="00B74F8C" w:rsidRPr="002F167A" w:rsidRDefault="00B74F8C" w:rsidP="00055BB2">
            <w:pPr>
              <w:rPr>
                <w:rFonts w:cs="Arial"/>
              </w:rPr>
            </w:pPr>
          </w:p>
        </w:tc>
        <w:tc>
          <w:tcPr>
            <w:tcW w:w="2910" w:type="dxa"/>
            <w:shd w:val="clear" w:color="auto" w:fill="auto"/>
          </w:tcPr>
          <w:p w14:paraId="5904A051" w14:textId="77777777" w:rsidR="00B74F8C" w:rsidRPr="002F167A" w:rsidRDefault="00B74F8C" w:rsidP="00055BB2">
            <w:pPr>
              <w:rPr>
                <w:rFonts w:cs="Arial"/>
                <w:b/>
                <w:bCs/>
              </w:rPr>
            </w:pPr>
            <w:r w:rsidRPr="002F167A">
              <w:rPr>
                <w:rFonts w:cs="Arial"/>
                <w:b/>
                <w:bCs/>
              </w:rPr>
              <w:t>Multi-</w:t>
            </w:r>
            <w:proofErr w:type="gramStart"/>
            <w:r w:rsidRPr="002F167A">
              <w:rPr>
                <w:rFonts w:cs="Arial"/>
                <w:b/>
                <w:bCs/>
              </w:rPr>
              <w:t>skill</w:t>
            </w:r>
            <w:proofErr w:type="gramEnd"/>
            <w:r w:rsidRPr="002F167A">
              <w:rPr>
                <w:rFonts w:cs="Arial"/>
                <w:b/>
                <w:bCs/>
              </w:rPr>
              <w:t xml:space="preserve"> Assistant Team Leader</w:t>
            </w:r>
          </w:p>
          <w:p w14:paraId="2187212A" w14:textId="77777777" w:rsidR="00B74F8C" w:rsidRPr="002F167A" w:rsidRDefault="00B74F8C" w:rsidP="00055BB2">
            <w:pPr>
              <w:rPr>
                <w:rFonts w:cs="Arial"/>
              </w:rPr>
            </w:pPr>
          </w:p>
          <w:p w14:paraId="581004A6" w14:textId="62426819" w:rsidR="00B74F8C" w:rsidRPr="002F167A" w:rsidRDefault="00B74F8C" w:rsidP="00055BB2">
            <w:pPr>
              <w:rPr>
                <w:lang w:val="en-GB"/>
              </w:rPr>
            </w:pPr>
            <w:r w:rsidRPr="002F167A">
              <w:t xml:space="preserve">A qualified Dispatcher who has worked for at least 12 months as a Dispatcher and who is undertaking training to be an ATL for a group of Call-takers and/or Dispatchers (which must be completed by end of first year) who has four or more Skills and who </w:t>
            </w:r>
            <w:r w:rsidRPr="002F167A">
              <w:rPr>
                <w:lang w:val="en-GB"/>
              </w:rPr>
              <w:t xml:space="preserve">performs that work as </w:t>
            </w:r>
            <w:r w:rsidR="00B87845" w:rsidRPr="002F167A">
              <w:rPr>
                <w:rStyle w:val="cf01"/>
                <w:rFonts w:ascii="Arial" w:hAnsi="Arial" w:cs="Arial"/>
                <w:sz w:val="20"/>
                <w:szCs w:val="20"/>
              </w:rPr>
              <w:t>reasonably</w:t>
            </w:r>
            <w:r w:rsidR="00B87845" w:rsidRPr="002F167A">
              <w:rPr>
                <w:rStyle w:val="cf01"/>
              </w:rPr>
              <w:t xml:space="preserve"> </w:t>
            </w:r>
            <w:r w:rsidRPr="002F167A">
              <w:rPr>
                <w:lang w:val="en-GB"/>
              </w:rPr>
              <w:t>required.</w:t>
            </w:r>
          </w:p>
        </w:tc>
      </w:tr>
      <w:tr w:rsidR="00B74F8C" w:rsidRPr="002F167A" w14:paraId="4DDA392F" w14:textId="77777777" w:rsidTr="00055BB2">
        <w:trPr>
          <w:trHeight w:val="827"/>
        </w:trPr>
        <w:tc>
          <w:tcPr>
            <w:tcW w:w="1839" w:type="dxa"/>
            <w:shd w:val="clear" w:color="auto" w:fill="D9D9D9"/>
          </w:tcPr>
          <w:p w14:paraId="073A387A" w14:textId="77777777" w:rsidR="00B74F8C" w:rsidRPr="002F167A" w:rsidRDefault="00B74F8C" w:rsidP="00055BB2">
            <w:pPr>
              <w:rPr>
                <w:rFonts w:cs="Arial"/>
              </w:rPr>
            </w:pPr>
            <w:r w:rsidRPr="002F167A">
              <w:rPr>
                <w:rFonts w:cs="Arial"/>
              </w:rPr>
              <w:t>ECO7.1</w:t>
            </w:r>
          </w:p>
        </w:tc>
        <w:tc>
          <w:tcPr>
            <w:tcW w:w="3044" w:type="dxa"/>
            <w:shd w:val="clear" w:color="auto" w:fill="D9D9D9"/>
          </w:tcPr>
          <w:p w14:paraId="5F954E66" w14:textId="77777777" w:rsidR="00B74F8C" w:rsidRPr="002F167A" w:rsidRDefault="00B74F8C" w:rsidP="00055BB2">
            <w:pPr>
              <w:rPr>
                <w:rFonts w:cs="Arial"/>
              </w:rPr>
            </w:pPr>
          </w:p>
        </w:tc>
        <w:tc>
          <w:tcPr>
            <w:tcW w:w="2956" w:type="dxa"/>
            <w:shd w:val="clear" w:color="auto" w:fill="D9D9D9"/>
          </w:tcPr>
          <w:p w14:paraId="7DED9417" w14:textId="77777777" w:rsidR="00B74F8C" w:rsidRPr="002F167A" w:rsidRDefault="00B74F8C" w:rsidP="00055BB2">
            <w:pPr>
              <w:rPr>
                <w:rFonts w:cs="Arial"/>
              </w:rPr>
            </w:pPr>
          </w:p>
        </w:tc>
        <w:tc>
          <w:tcPr>
            <w:tcW w:w="2717" w:type="dxa"/>
            <w:shd w:val="clear" w:color="auto" w:fill="D9D9D9"/>
          </w:tcPr>
          <w:p w14:paraId="1E572BEC" w14:textId="77777777" w:rsidR="00B74F8C" w:rsidRPr="002F167A" w:rsidRDefault="00B74F8C" w:rsidP="00055BB2">
            <w:pPr>
              <w:rPr>
                <w:rFonts w:cs="Arial"/>
              </w:rPr>
            </w:pPr>
          </w:p>
        </w:tc>
        <w:tc>
          <w:tcPr>
            <w:tcW w:w="2910" w:type="dxa"/>
            <w:shd w:val="clear" w:color="auto" w:fill="D9D9D9"/>
          </w:tcPr>
          <w:p w14:paraId="113CB010" w14:textId="77777777" w:rsidR="00B74F8C" w:rsidRPr="002F167A" w:rsidRDefault="00B74F8C" w:rsidP="00055BB2">
            <w:pPr>
              <w:rPr>
                <w:rFonts w:cs="Arial"/>
                <w:b/>
                <w:bCs/>
              </w:rPr>
            </w:pPr>
            <w:r w:rsidRPr="002F167A">
              <w:rPr>
                <w:rFonts w:cs="Arial"/>
                <w:b/>
                <w:bCs/>
              </w:rPr>
              <w:t>Team Leader</w:t>
            </w:r>
          </w:p>
          <w:p w14:paraId="603B198C" w14:textId="77777777" w:rsidR="00B74F8C" w:rsidRPr="002F167A" w:rsidRDefault="00B74F8C" w:rsidP="00055BB2">
            <w:pPr>
              <w:rPr>
                <w:rFonts w:cs="Arial"/>
              </w:rPr>
            </w:pPr>
          </w:p>
          <w:p w14:paraId="564FF17D" w14:textId="77777777" w:rsidR="00B74F8C" w:rsidRPr="002F167A" w:rsidRDefault="00B74F8C" w:rsidP="00055BB2">
            <w:pPr>
              <w:rPr>
                <w:rFonts w:cs="Arial"/>
              </w:rPr>
            </w:pPr>
            <w:r w:rsidRPr="002F167A">
              <w:rPr>
                <w:rFonts w:cs="Arial"/>
              </w:rPr>
              <w:t xml:space="preserve">An Employee who has been an ATL or above for 12 months or more who is then </w:t>
            </w:r>
            <w:r w:rsidRPr="002F167A">
              <w:rPr>
                <w:rFonts w:cs="Arial"/>
              </w:rPr>
              <w:lastRenderedPageBreak/>
              <w:t>seconded or appointed to the role of TL.</w:t>
            </w:r>
          </w:p>
          <w:p w14:paraId="53F03C40" w14:textId="77777777" w:rsidR="00B74F8C" w:rsidRPr="002F167A" w:rsidRDefault="00B74F8C" w:rsidP="00055BB2">
            <w:pPr>
              <w:rPr>
                <w:rFonts w:cs="Arial"/>
              </w:rPr>
            </w:pPr>
          </w:p>
          <w:p w14:paraId="4244360C" w14:textId="77777777" w:rsidR="00B74F8C" w:rsidRPr="002F167A" w:rsidRDefault="00B74F8C" w:rsidP="00055BB2">
            <w:pPr>
              <w:rPr>
                <w:rFonts w:cs="Arial"/>
              </w:rPr>
            </w:pPr>
          </w:p>
        </w:tc>
      </w:tr>
      <w:tr w:rsidR="00B74F8C" w:rsidRPr="002F167A" w14:paraId="74BCA98D" w14:textId="77777777" w:rsidTr="00055BB2">
        <w:trPr>
          <w:trHeight w:val="827"/>
        </w:trPr>
        <w:tc>
          <w:tcPr>
            <w:tcW w:w="1839" w:type="dxa"/>
            <w:shd w:val="clear" w:color="auto" w:fill="auto"/>
          </w:tcPr>
          <w:p w14:paraId="47D09D36" w14:textId="77777777" w:rsidR="00B74F8C" w:rsidRPr="002F167A" w:rsidRDefault="00B74F8C" w:rsidP="00055BB2">
            <w:pPr>
              <w:rPr>
                <w:rFonts w:cs="Arial"/>
              </w:rPr>
            </w:pPr>
            <w:r w:rsidRPr="002F167A">
              <w:rPr>
                <w:rFonts w:cs="Arial"/>
              </w:rPr>
              <w:lastRenderedPageBreak/>
              <w:t>ECO7.2</w:t>
            </w:r>
          </w:p>
        </w:tc>
        <w:tc>
          <w:tcPr>
            <w:tcW w:w="3044" w:type="dxa"/>
            <w:shd w:val="clear" w:color="auto" w:fill="auto"/>
          </w:tcPr>
          <w:p w14:paraId="292BF1FE" w14:textId="77777777" w:rsidR="00B74F8C" w:rsidRPr="002F167A" w:rsidRDefault="00B74F8C" w:rsidP="00055BB2">
            <w:pPr>
              <w:rPr>
                <w:rFonts w:cs="Arial"/>
              </w:rPr>
            </w:pPr>
          </w:p>
        </w:tc>
        <w:tc>
          <w:tcPr>
            <w:tcW w:w="2956" w:type="dxa"/>
            <w:shd w:val="clear" w:color="auto" w:fill="auto"/>
          </w:tcPr>
          <w:p w14:paraId="15EF5ACB" w14:textId="77777777" w:rsidR="00B74F8C" w:rsidRPr="002F167A" w:rsidRDefault="00B74F8C" w:rsidP="00055BB2">
            <w:pPr>
              <w:rPr>
                <w:rFonts w:cs="Arial"/>
              </w:rPr>
            </w:pPr>
          </w:p>
        </w:tc>
        <w:tc>
          <w:tcPr>
            <w:tcW w:w="2717" w:type="dxa"/>
            <w:shd w:val="clear" w:color="auto" w:fill="auto"/>
          </w:tcPr>
          <w:p w14:paraId="1A7AD618" w14:textId="77777777" w:rsidR="00B74F8C" w:rsidRPr="002F167A" w:rsidRDefault="00B74F8C" w:rsidP="00055BB2">
            <w:pPr>
              <w:rPr>
                <w:rFonts w:cs="Arial"/>
              </w:rPr>
            </w:pPr>
          </w:p>
        </w:tc>
        <w:tc>
          <w:tcPr>
            <w:tcW w:w="2910" w:type="dxa"/>
            <w:shd w:val="clear" w:color="auto" w:fill="auto"/>
          </w:tcPr>
          <w:p w14:paraId="757420F8" w14:textId="77777777" w:rsidR="00B74F8C" w:rsidRPr="002F167A" w:rsidRDefault="00B74F8C" w:rsidP="00055BB2">
            <w:pPr>
              <w:rPr>
                <w:rFonts w:cs="Arial"/>
                <w:b/>
                <w:bCs/>
              </w:rPr>
            </w:pPr>
            <w:r w:rsidRPr="002F167A">
              <w:rPr>
                <w:rFonts w:cs="Arial"/>
                <w:b/>
                <w:bCs/>
              </w:rPr>
              <w:t>Senior Team Leader</w:t>
            </w:r>
          </w:p>
          <w:p w14:paraId="0321CA86" w14:textId="77777777" w:rsidR="00B74F8C" w:rsidRPr="002F167A" w:rsidRDefault="00B74F8C" w:rsidP="00055BB2">
            <w:pPr>
              <w:rPr>
                <w:rFonts w:cs="Arial"/>
              </w:rPr>
            </w:pPr>
          </w:p>
          <w:p w14:paraId="4263370B" w14:textId="77777777" w:rsidR="00B74F8C" w:rsidRPr="002F167A" w:rsidRDefault="00B74F8C" w:rsidP="00055BB2">
            <w:pPr>
              <w:rPr>
                <w:rFonts w:cs="Arial"/>
              </w:rPr>
            </w:pPr>
            <w:r w:rsidRPr="002F167A">
              <w:rPr>
                <w:rFonts w:cs="Arial"/>
              </w:rPr>
              <w:t>A TL who has completed the required additional leadership/management training.</w:t>
            </w:r>
          </w:p>
          <w:p w14:paraId="73437BF5" w14:textId="77777777" w:rsidR="00B74F8C" w:rsidRPr="002F167A" w:rsidRDefault="00B74F8C" w:rsidP="00055BB2">
            <w:pPr>
              <w:rPr>
                <w:rFonts w:cs="Arial"/>
              </w:rPr>
            </w:pPr>
          </w:p>
          <w:p w14:paraId="7EF76A79" w14:textId="63AC0B0E" w:rsidR="00B74F8C" w:rsidRPr="002F167A" w:rsidRDefault="00B74F8C" w:rsidP="00055BB2">
            <w:pPr>
              <w:rPr>
                <w:rFonts w:cs="Arial"/>
              </w:rPr>
            </w:pPr>
            <w:r w:rsidRPr="002F167A">
              <w:rPr>
                <w:rFonts w:cs="Arial"/>
              </w:rPr>
              <w:t xml:space="preserve">If </w:t>
            </w:r>
            <w:r w:rsidR="007D118C">
              <w:rPr>
                <w:rFonts w:cs="Arial"/>
              </w:rPr>
              <w:t>TZV</w:t>
            </w:r>
            <w:r w:rsidRPr="002F167A">
              <w:rPr>
                <w:rFonts w:cs="Arial"/>
              </w:rPr>
              <w:t xml:space="preserve"> fails to provide the required training to enable a TL to move to the Senior Team Leader classification level within 3 years of commencing as a TL, the TL will move to the ECO 7.2 rate of pay and undertake and complete the training when it is available.</w:t>
            </w:r>
          </w:p>
        </w:tc>
      </w:tr>
    </w:tbl>
    <w:p w14:paraId="2A524A60" w14:textId="77777777" w:rsidR="006B2FEE" w:rsidRPr="002F167A" w:rsidRDefault="006B2FEE" w:rsidP="00AE1189">
      <w:pPr>
        <w:pStyle w:val="BodyText"/>
        <w:rPr>
          <w:sz w:val="20"/>
          <w:szCs w:val="20"/>
        </w:rPr>
      </w:pPr>
    </w:p>
    <w:p w14:paraId="43ABE99D" w14:textId="6BABDA0B" w:rsidR="00D32539" w:rsidRPr="002F167A" w:rsidRDefault="006B2FEE" w:rsidP="00B74F8C">
      <w:pPr>
        <w:rPr>
          <w:b/>
          <w:bCs/>
          <w:lang w:eastAsia="en-US"/>
        </w:rPr>
      </w:pPr>
      <w:r w:rsidRPr="002F167A">
        <w:br w:type="page"/>
      </w:r>
      <w:bookmarkStart w:id="354" w:name="_Ref169878899"/>
      <w:bookmarkEnd w:id="347"/>
      <w:r w:rsidR="00D32539" w:rsidRPr="002F167A">
        <w:rPr>
          <w:b/>
          <w:bCs/>
          <w:lang w:eastAsia="en-US"/>
        </w:rPr>
        <w:lastRenderedPageBreak/>
        <w:t xml:space="preserve">Rates of Pay </w:t>
      </w:r>
      <w:r w:rsidR="00D32539" w:rsidRPr="002F167A">
        <w:rPr>
          <w:rFonts w:cs="Arial"/>
          <w:b/>
          <w:bCs/>
        </w:rPr>
        <w:t>– from first full Pay Period on or after 30 April 2024</w:t>
      </w:r>
      <w:bookmarkEnd w:id="354"/>
    </w:p>
    <w:p w14:paraId="352E0CB2" w14:textId="77777777" w:rsidR="00D32539" w:rsidRPr="002F167A" w:rsidRDefault="00D32539" w:rsidP="001B7936">
      <w:pPr>
        <w:pStyle w:val="Heading3"/>
        <w:numPr>
          <w:ilvl w:val="1"/>
          <w:numId w:val="33"/>
        </w:numPr>
      </w:pPr>
      <w:r w:rsidRPr="002F167A">
        <w:t>The one-off 20-year service recognition payment under the 2019 Agreement will be retained under the following arrangements:</w:t>
      </w:r>
    </w:p>
    <w:p w14:paraId="42A9C847" w14:textId="77777777" w:rsidR="00D32539" w:rsidRPr="002F167A" w:rsidRDefault="00D32539" w:rsidP="001B7936">
      <w:pPr>
        <w:pStyle w:val="Heading3"/>
        <w:numPr>
          <w:ilvl w:val="2"/>
          <w:numId w:val="33"/>
        </w:numPr>
      </w:pPr>
      <w:r w:rsidRPr="002F167A">
        <w:rPr>
          <w:rFonts w:cs="Arial"/>
        </w:rPr>
        <w:t>Full-time and Part-time Employees who have or will achieve 20 years' service during the life of the Agreement will receive a one-off payment of $1,000;</w:t>
      </w:r>
    </w:p>
    <w:p w14:paraId="06752DCE" w14:textId="77777777" w:rsidR="00D32539" w:rsidRPr="002F167A" w:rsidRDefault="00D32539" w:rsidP="001B7936">
      <w:pPr>
        <w:pStyle w:val="Heading3"/>
        <w:numPr>
          <w:ilvl w:val="2"/>
          <w:numId w:val="33"/>
        </w:numPr>
      </w:pPr>
      <w:r w:rsidRPr="002F167A">
        <w:rPr>
          <w:rFonts w:cs="Arial"/>
        </w:rPr>
        <w:t>Employees who have achieved 20 years' service at the commencement of this Agreement will be paid the service recognition payment within three months of the commencement of the Agreement;</w:t>
      </w:r>
      <w:r w:rsidRPr="002F167A">
        <w:br/>
      </w:r>
    </w:p>
    <w:p w14:paraId="586ADB6D" w14:textId="77777777" w:rsidR="00D32539" w:rsidRPr="002F167A" w:rsidRDefault="00D32539" w:rsidP="001B7936">
      <w:pPr>
        <w:pStyle w:val="ListParagraph"/>
        <w:numPr>
          <w:ilvl w:val="2"/>
          <w:numId w:val="33"/>
        </w:numPr>
        <w:spacing w:after="0" w:line="240" w:lineRule="auto"/>
        <w:rPr>
          <w:rFonts w:ascii="Arial" w:hAnsi="Arial" w:cs="Arial"/>
          <w:sz w:val="20"/>
          <w:szCs w:val="20"/>
        </w:rPr>
      </w:pPr>
      <w:r w:rsidRPr="002F167A">
        <w:rPr>
          <w:rFonts w:ascii="Arial" w:hAnsi="Arial" w:cs="Arial"/>
          <w:sz w:val="20"/>
          <w:szCs w:val="20"/>
        </w:rPr>
        <w:t xml:space="preserve">Employees who achieve 20 years' service during the life of the Agreement will be paid the service recognition payment at the end of the calendar year in which the milestone is achieved; </w:t>
      </w:r>
    </w:p>
    <w:p w14:paraId="1670C927" w14:textId="77777777" w:rsidR="00D32539" w:rsidRPr="002F167A" w:rsidRDefault="00D32539" w:rsidP="00D32539">
      <w:pPr>
        <w:pStyle w:val="ListParagraph"/>
        <w:spacing w:after="0" w:line="240" w:lineRule="auto"/>
        <w:ind w:left="1224"/>
        <w:rPr>
          <w:rFonts w:ascii="Arial" w:hAnsi="Arial" w:cs="Arial"/>
          <w:sz w:val="20"/>
          <w:szCs w:val="20"/>
        </w:rPr>
      </w:pPr>
    </w:p>
    <w:p w14:paraId="7FE1ADDD" w14:textId="103C1A17" w:rsidR="00D32539" w:rsidRPr="002F167A" w:rsidRDefault="00D32539" w:rsidP="001B7936">
      <w:pPr>
        <w:pStyle w:val="ListParagraph"/>
        <w:numPr>
          <w:ilvl w:val="2"/>
          <w:numId w:val="33"/>
        </w:numPr>
        <w:spacing w:after="0" w:line="240" w:lineRule="auto"/>
        <w:rPr>
          <w:rFonts w:ascii="Arial" w:hAnsi="Arial" w:cs="Arial"/>
          <w:sz w:val="20"/>
          <w:szCs w:val="20"/>
        </w:rPr>
      </w:pPr>
      <w:r w:rsidRPr="002F167A">
        <w:rPr>
          <w:rFonts w:ascii="Arial" w:hAnsi="Arial" w:cs="Arial"/>
          <w:sz w:val="20"/>
          <w:szCs w:val="20"/>
        </w:rPr>
        <w:t xml:space="preserve">if an Employee's employment at </w:t>
      </w:r>
      <w:r w:rsidR="007D118C">
        <w:rPr>
          <w:rFonts w:ascii="Arial" w:hAnsi="Arial" w:cs="Arial"/>
          <w:sz w:val="20"/>
          <w:szCs w:val="20"/>
        </w:rPr>
        <w:t>TZV</w:t>
      </w:r>
      <w:r w:rsidRPr="002F167A">
        <w:rPr>
          <w:rFonts w:ascii="Arial" w:hAnsi="Arial" w:cs="Arial"/>
          <w:sz w:val="20"/>
          <w:szCs w:val="20"/>
        </w:rPr>
        <w:t xml:space="preserve"> ceases prior to the end of the calendar year in which the service recognition payment was to be paid, the payment will be made at the time the Employee ceases employment;</w:t>
      </w:r>
    </w:p>
    <w:p w14:paraId="0FD7E92E" w14:textId="77777777" w:rsidR="00D32539" w:rsidRPr="002F167A" w:rsidRDefault="00D32539" w:rsidP="00D32539">
      <w:pPr>
        <w:pStyle w:val="ListParagraph"/>
        <w:spacing w:after="0" w:line="240" w:lineRule="auto"/>
        <w:ind w:left="0"/>
        <w:rPr>
          <w:rFonts w:ascii="Arial" w:hAnsi="Arial" w:cs="Arial"/>
          <w:sz w:val="20"/>
          <w:szCs w:val="20"/>
        </w:rPr>
      </w:pPr>
    </w:p>
    <w:p w14:paraId="691940C8" w14:textId="59BC9A1E" w:rsidR="00D32539" w:rsidRPr="002F167A" w:rsidRDefault="00DA1AFE" w:rsidP="001B7936">
      <w:pPr>
        <w:pStyle w:val="ListParagraph"/>
        <w:numPr>
          <w:ilvl w:val="2"/>
          <w:numId w:val="33"/>
        </w:numPr>
        <w:spacing w:after="0" w:line="240" w:lineRule="auto"/>
        <w:rPr>
          <w:rFonts w:cs="Arial"/>
        </w:rPr>
      </w:pPr>
      <w:r w:rsidRPr="002F167A">
        <w:rPr>
          <w:rFonts w:ascii="Arial" w:hAnsi="Arial" w:cs="Arial"/>
          <w:sz w:val="20"/>
          <w:szCs w:val="20"/>
        </w:rPr>
        <w:t>T</w:t>
      </w:r>
      <w:r w:rsidR="00D32539" w:rsidRPr="002F167A">
        <w:rPr>
          <w:rFonts w:ascii="Arial" w:hAnsi="Arial" w:cs="Arial"/>
          <w:sz w:val="20"/>
          <w:szCs w:val="20"/>
        </w:rPr>
        <w:t xml:space="preserve">he one-off 20-year payment remains payable only once </w:t>
      </w:r>
      <w:r w:rsidR="00986E25" w:rsidRPr="002F167A">
        <w:rPr>
          <w:rFonts w:ascii="Arial" w:hAnsi="Arial" w:cs="Arial"/>
          <w:sz w:val="20"/>
          <w:szCs w:val="20"/>
        </w:rPr>
        <w:t xml:space="preserve">under this </w:t>
      </w:r>
      <w:r w:rsidRPr="002F167A">
        <w:rPr>
          <w:rFonts w:ascii="Arial" w:hAnsi="Arial" w:cs="Arial"/>
          <w:sz w:val="20"/>
          <w:szCs w:val="20"/>
        </w:rPr>
        <w:t>Agreement</w:t>
      </w:r>
      <w:r w:rsidR="00986E25" w:rsidRPr="002F167A">
        <w:rPr>
          <w:rFonts w:ascii="Arial" w:hAnsi="Arial" w:cs="Arial"/>
          <w:sz w:val="20"/>
          <w:szCs w:val="20"/>
        </w:rPr>
        <w:t xml:space="preserve"> </w:t>
      </w:r>
      <w:r w:rsidR="00D32539" w:rsidRPr="002F167A">
        <w:rPr>
          <w:rFonts w:ascii="Arial" w:hAnsi="Arial" w:cs="Arial"/>
          <w:sz w:val="20"/>
          <w:szCs w:val="20"/>
        </w:rPr>
        <w:t xml:space="preserve">based on the total period of employment with </w:t>
      </w:r>
      <w:r w:rsidR="007D118C">
        <w:rPr>
          <w:rFonts w:ascii="Arial" w:hAnsi="Arial" w:cs="Arial"/>
          <w:sz w:val="20"/>
          <w:szCs w:val="20"/>
        </w:rPr>
        <w:t>TZV</w:t>
      </w:r>
      <w:r w:rsidR="00D32539" w:rsidRPr="002F167A">
        <w:rPr>
          <w:rFonts w:ascii="Arial" w:hAnsi="Arial" w:cs="Arial"/>
          <w:sz w:val="20"/>
          <w:szCs w:val="20"/>
        </w:rPr>
        <w:t xml:space="preserve"> and its predecessors.</w:t>
      </w:r>
    </w:p>
    <w:p w14:paraId="1DCB8C2B" w14:textId="77777777" w:rsidR="00DA1AFE" w:rsidRPr="002F167A" w:rsidRDefault="00DA1AFE" w:rsidP="00DA1AFE">
      <w:pPr>
        <w:pStyle w:val="ListParagraph"/>
        <w:rPr>
          <w:rFonts w:cs="Arial"/>
        </w:rPr>
      </w:pPr>
    </w:p>
    <w:p w14:paraId="1F7D1CEE" w14:textId="607374BF" w:rsidR="00DA1AFE" w:rsidRPr="002F167A" w:rsidRDefault="00DA1AFE" w:rsidP="00DA1AFE">
      <w:pPr>
        <w:pStyle w:val="ListParagraph"/>
        <w:numPr>
          <w:ilvl w:val="2"/>
          <w:numId w:val="33"/>
        </w:numPr>
        <w:spacing w:after="0" w:line="240" w:lineRule="auto"/>
        <w:rPr>
          <w:rFonts w:cs="Arial"/>
        </w:rPr>
      </w:pPr>
      <w:r w:rsidRPr="002F167A">
        <w:rPr>
          <w:rFonts w:cs="Arial"/>
        </w:rPr>
        <w:t xml:space="preserve"> Employees who received the 20-year payment under the 2019 Agreement are also eligible to receive a 20-year payment under this Agreement. </w:t>
      </w:r>
    </w:p>
    <w:p w14:paraId="22BA0FCA" w14:textId="72B26B27" w:rsidR="00D32539" w:rsidRPr="002F167A" w:rsidRDefault="00D32539" w:rsidP="00246718">
      <w:pPr>
        <w:pStyle w:val="Heading3"/>
        <w:numPr>
          <w:ilvl w:val="1"/>
          <w:numId w:val="33"/>
        </w:numPr>
        <w:rPr>
          <w:rFonts w:cs="Arial"/>
        </w:rPr>
      </w:pPr>
      <w:r w:rsidRPr="002F167A">
        <w:rPr>
          <w:rFonts w:cs="Arial"/>
        </w:rPr>
        <w:t xml:space="preserve">The rates of pay in the below table are the rates of pay applicable following the application of the pay increases identified in Clause 26.1 of the body of this Agreement. The three years of service increment following the table applies to all levels of the classification structure in clause </w:t>
      </w:r>
      <w:r w:rsidRPr="002F167A">
        <w:rPr>
          <w:rFonts w:cs="Arial"/>
        </w:rPr>
        <w:fldChar w:fldCharType="begin"/>
      </w:r>
      <w:r w:rsidRPr="002F167A">
        <w:rPr>
          <w:rFonts w:cs="Arial"/>
        </w:rPr>
        <w:instrText xml:space="preserve"> REF _Ref169877696 \w \h  \* MERGEFORMAT </w:instrText>
      </w:r>
      <w:r w:rsidRPr="002F167A">
        <w:rPr>
          <w:rFonts w:cs="Arial"/>
        </w:rPr>
      </w:r>
      <w:r w:rsidRPr="002F167A">
        <w:rPr>
          <w:rFonts w:cs="Arial"/>
        </w:rPr>
        <w:fldChar w:fldCharType="separate"/>
      </w:r>
      <w:r w:rsidR="00FA67FE">
        <w:rPr>
          <w:rFonts w:cs="Arial"/>
        </w:rPr>
        <w:t>0</w:t>
      </w:r>
      <w:r w:rsidRPr="002F167A">
        <w:rPr>
          <w:rFonts w:cs="Arial"/>
        </w:rPr>
        <w:fldChar w:fldCharType="end"/>
      </w:r>
      <w:r w:rsidRPr="002F167A">
        <w:rPr>
          <w:rFonts w:cs="Arial"/>
        </w:rPr>
        <w:t xml:space="preserve"> of this Schedule and </w:t>
      </w:r>
      <w:r w:rsidR="000F2F1E" w:rsidRPr="002F167A">
        <w:rPr>
          <w:rFonts w:cs="Arial"/>
        </w:rPr>
        <w:t xml:space="preserve">is added to the Employee’s base salary. </w:t>
      </w:r>
      <w:r w:rsidRPr="002F167A">
        <w:rPr>
          <w:rFonts w:cs="Arial"/>
        </w:rPr>
        <w:br w:type="page"/>
      </w:r>
    </w:p>
    <w:p w14:paraId="40D5E250" w14:textId="77777777" w:rsidR="00D32539" w:rsidRPr="002F167A" w:rsidRDefault="00D32539" w:rsidP="00D32539">
      <w:pPr>
        <w:pStyle w:val="Heading3"/>
        <w:numPr>
          <w:ilvl w:val="0"/>
          <w:numId w:val="0"/>
        </w:numPr>
        <w:spacing w:after="240"/>
        <w:ind w:firstLine="360"/>
        <w:jc w:val="center"/>
        <w:rPr>
          <w:b/>
          <w:bCs/>
        </w:rPr>
      </w:pPr>
      <w:r w:rsidRPr="002F167A">
        <w:rPr>
          <w:b/>
          <w:bCs/>
        </w:rPr>
        <w:lastRenderedPageBreak/>
        <w:t>Table B – Rates of Pay Table</w:t>
      </w:r>
    </w:p>
    <w:tbl>
      <w:tblPr>
        <w:tblW w:w="13527" w:type="dxa"/>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097"/>
        <w:gridCol w:w="2439"/>
        <w:gridCol w:w="3092"/>
        <w:gridCol w:w="1382"/>
        <w:gridCol w:w="1479"/>
        <w:gridCol w:w="1467"/>
        <w:gridCol w:w="1571"/>
      </w:tblGrid>
      <w:tr w:rsidR="00D32539" w:rsidRPr="002F167A" w14:paraId="2FC72000" w14:textId="77777777" w:rsidTr="003A2113">
        <w:trPr>
          <w:tblHeader/>
        </w:trPr>
        <w:tc>
          <w:tcPr>
            <w:tcW w:w="2097" w:type="dxa"/>
            <w:shd w:val="clear" w:color="auto" w:fill="5B9BD5"/>
          </w:tcPr>
          <w:p w14:paraId="687F1598" w14:textId="77777777" w:rsidR="00D32539" w:rsidRPr="002F167A" w:rsidRDefault="00D32539" w:rsidP="003A2113">
            <w:pPr>
              <w:ind w:left="6" w:right="494" w:hanging="6"/>
              <w:rPr>
                <w:rFonts w:cs="Arial"/>
                <w:b/>
                <w:bCs/>
              </w:rPr>
            </w:pPr>
            <w:r w:rsidRPr="002F167A">
              <w:rPr>
                <w:rFonts w:cs="Arial"/>
                <w:b/>
                <w:bCs/>
              </w:rPr>
              <w:t>Classification Level</w:t>
            </w:r>
          </w:p>
        </w:tc>
        <w:tc>
          <w:tcPr>
            <w:tcW w:w="2439" w:type="dxa"/>
            <w:shd w:val="clear" w:color="auto" w:fill="5B9BD5"/>
          </w:tcPr>
          <w:p w14:paraId="6E6C4C78" w14:textId="77777777" w:rsidR="00D32539" w:rsidRPr="002F167A" w:rsidRDefault="00D32539" w:rsidP="003A2113">
            <w:pPr>
              <w:rPr>
                <w:rFonts w:cs="Arial"/>
                <w:b/>
                <w:bCs/>
              </w:rPr>
            </w:pPr>
            <w:r w:rsidRPr="002F167A">
              <w:rPr>
                <w:rFonts w:cs="Arial"/>
                <w:b/>
                <w:bCs/>
              </w:rPr>
              <w:t>Classification Description</w:t>
            </w:r>
          </w:p>
        </w:tc>
        <w:tc>
          <w:tcPr>
            <w:tcW w:w="3092" w:type="dxa"/>
            <w:shd w:val="clear" w:color="auto" w:fill="5B9BD5"/>
          </w:tcPr>
          <w:p w14:paraId="4BBE9925" w14:textId="20AA7E10" w:rsidR="00D32539" w:rsidRPr="002F167A" w:rsidRDefault="00B74F8C" w:rsidP="003A2113">
            <w:pPr>
              <w:rPr>
                <w:rFonts w:cs="Arial"/>
                <w:b/>
                <w:bCs/>
              </w:rPr>
            </w:pPr>
            <w:r w:rsidRPr="002F167A">
              <w:rPr>
                <w:rFonts w:cs="Arial"/>
                <w:b/>
                <w:bCs/>
              </w:rPr>
              <w:t>Experience Increments</w:t>
            </w:r>
          </w:p>
        </w:tc>
        <w:tc>
          <w:tcPr>
            <w:tcW w:w="1382" w:type="dxa"/>
            <w:shd w:val="clear" w:color="auto" w:fill="5B9BD5"/>
          </w:tcPr>
          <w:p w14:paraId="6A05FC87" w14:textId="77777777" w:rsidR="00D32539" w:rsidRPr="002F167A" w:rsidRDefault="00D32539" w:rsidP="003A2113">
            <w:pPr>
              <w:jc w:val="center"/>
              <w:rPr>
                <w:rFonts w:cs="Arial"/>
                <w:b/>
                <w:bCs/>
              </w:rPr>
            </w:pPr>
            <w:r w:rsidRPr="002F167A">
              <w:rPr>
                <w:rFonts w:cs="Arial"/>
                <w:b/>
                <w:bCs/>
              </w:rPr>
              <w:t>Rate of Pay</w:t>
            </w:r>
          </w:p>
          <w:p w14:paraId="02B5A9F4" w14:textId="77777777" w:rsidR="00D32539" w:rsidRPr="002F167A" w:rsidRDefault="00D32539" w:rsidP="003A2113">
            <w:pPr>
              <w:jc w:val="center"/>
              <w:rPr>
                <w:rFonts w:cs="Arial"/>
                <w:b/>
                <w:bCs/>
              </w:rPr>
            </w:pPr>
            <w:r w:rsidRPr="002F167A">
              <w:rPr>
                <w:rFonts w:cs="Arial"/>
                <w:b/>
                <w:bCs/>
              </w:rPr>
              <w:t>on translation</w:t>
            </w:r>
          </w:p>
        </w:tc>
        <w:tc>
          <w:tcPr>
            <w:tcW w:w="1479" w:type="dxa"/>
            <w:shd w:val="clear" w:color="auto" w:fill="5B9BD5"/>
          </w:tcPr>
          <w:p w14:paraId="0E45A021" w14:textId="77777777" w:rsidR="00D32539" w:rsidRPr="002F167A" w:rsidRDefault="00D32539" w:rsidP="003A2113">
            <w:pPr>
              <w:jc w:val="center"/>
              <w:rPr>
                <w:rFonts w:cs="Arial"/>
                <w:b/>
                <w:bCs/>
              </w:rPr>
            </w:pPr>
            <w:r w:rsidRPr="002F167A">
              <w:rPr>
                <w:rFonts w:cs="Arial"/>
                <w:b/>
                <w:bCs/>
              </w:rPr>
              <w:t>Rate of Pay after</w:t>
            </w:r>
          </w:p>
          <w:p w14:paraId="201CC518" w14:textId="77777777" w:rsidR="00D32539" w:rsidRPr="002F167A" w:rsidRDefault="00D32539" w:rsidP="003A2113">
            <w:pPr>
              <w:jc w:val="center"/>
              <w:rPr>
                <w:rFonts w:cs="Arial"/>
                <w:b/>
                <w:bCs/>
              </w:rPr>
            </w:pPr>
            <w:r w:rsidRPr="002F167A">
              <w:rPr>
                <w:rFonts w:cs="Arial"/>
                <w:b/>
                <w:bCs/>
              </w:rPr>
              <w:t>3 April 2025 Increase</w:t>
            </w:r>
          </w:p>
        </w:tc>
        <w:tc>
          <w:tcPr>
            <w:tcW w:w="1467" w:type="dxa"/>
            <w:shd w:val="clear" w:color="auto" w:fill="5B9BD5"/>
          </w:tcPr>
          <w:p w14:paraId="0AC1EF8E" w14:textId="77777777" w:rsidR="00D32539" w:rsidRPr="002F167A" w:rsidRDefault="00D32539" w:rsidP="003A2113">
            <w:pPr>
              <w:jc w:val="center"/>
              <w:rPr>
                <w:rFonts w:cs="Arial"/>
                <w:b/>
                <w:bCs/>
              </w:rPr>
            </w:pPr>
            <w:r w:rsidRPr="002F167A">
              <w:rPr>
                <w:rFonts w:cs="Arial"/>
                <w:b/>
                <w:bCs/>
              </w:rPr>
              <w:t>Rate of Pay after</w:t>
            </w:r>
          </w:p>
          <w:p w14:paraId="4D0FD927" w14:textId="77777777" w:rsidR="00D32539" w:rsidRPr="002F167A" w:rsidRDefault="00D32539" w:rsidP="003A2113">
            <w:pPr>
              <w:jc w:val="center"/>
              <w:rPr>
                <w:rFonts w:cs="Arial"/>
                <w:b/>
                <w:bCs/>
              </w:rPr>
            </w:pPr>
            <w:r w:rsidRPr="002F167A">
              <w:rPr>
                <w:rFonts w:cs="Arial"/>
                <w:b/>
                <w:bCs/>
              </w:rPr>
              <w:t>3 April 2026 Increase</w:t>
            </w:r>
          </w:p>
        </w:tc>
        <w:tc>
          <w:tcPr>
            <w:tcW w:w="1571" w:type="dxa"/>
            <w:shd w:val="clear" w:color="auto" w:fill="5B9BD5"/>
          </w:tcPr>
          <w:p w14:paraId="740A7A57" w14:textId="77777777" w:rsidR="00D32539" w:rsidRPr="002F167A" w:rsidRDefault="00D32539" w:rsidP="003A2113">
            <w:pPr>
              <w:jc w:val="center"/>
              <w:rPr>
                <w:rFonts w:cs="Arial"/>
                <w:b/>
                <w:bCs/>
              </w:rPr>
            </w:pPr>
            <w:r w:rsidRPr="002F167A">
              <w:rPr>
                <w:rFonts w:cs="Arial"/>
                <w:b/>
                <w:bCs/>
              </w:rPr>
              <w:t>Rate of Pay after</w:t>
            </w:r>
          </w:p>
          <w:p w14:paraId="51045F41" w14:textId="77777777" w:rsidR="00D32539" w:rsidRPr="002F167A" w:rsidRDefault="00D32539" w:rsidP="003A2113">
            <w:pPr>
              <w:jc w:val="center"/>
              <w:rPr>
                <w:rFonts w:cs="Arial"/>
                <w:b/>
                <w:bCs/>
              </w:rPr>
            </w:pPr>
            <w:r w:rsidRPr="002F167A">
              <w:rPr>
                <w:rFonts w:cs="Arial"/>
                <w:b/>
                <w:bCs/>
              </w:rPr>
              <w:t>3 April 2027 Increase</w:t>
            </w:r>
          </w:p>
        </w:tc>
      </w:tr>
      <w:tr w:rsidR="00D32539" w:rsidRPr="002F167A" w14:paraId="41C2B46B" w14:textId="77777777" w:rsidTr="003A2113">
        <w:tc>
          <w:tcPr>
            <w:tcW w:w="2097" w:type="dxa"/>
            <w:shd w:val="clear" w:color="auto" w:fill="auto"/>
          </w:tcPr>
          <w:p w14:paraId="05235C3F" w14:textId="77777777" w:rsidR="00D32539" w:rsidRPr="002F167A" w:rsidRDefault="00D32539" w:rsidP="003A2113">
            <w:pPr>
              <w:rPr>
                <w:rFonts w:cs="Arial"/>
                <w:b/>
                <w:bCs/>
              </w:rPr>
            </w:pPr>
            <w:r w:rsidRPr="002F167A">
              <w:rPr>
                <w:rFonts w:cs="Arial"/>
                <w:b/>
                <w:bCs/>
              </w:rPr>
              <w:t>ECO1.1</w:t>
            </w:r>
          </w:p>
        </w:tc>
        <w:tc>
          <w:tcPr>
            <w:tcW w:w="2439" w:type="dxa"/>
            <w:shd w:val="clear" w:color="auto" w:fill="auto"/>
          </w:tcPr>
          <w:p w14:paraId="389691DD" w14:textId="77777777" w:rsidR="00D32539" w:rsidRPr="002F167A" w:rsidRDefault="00D32539" w:rsidP="003A2113">
            <w:pPr>
              <w:rPr>
                <w:rFonts w:cs="Arial"/>
              </w:rPr>
            </w:pPr>
            <w:r w:rsidRPr="002F167A">
              <w:rPr>
                <w:rFonts w:cs="Arial"/>
              </w:rPr>
              <w:t>ECO Call-Taker in Training</w:t>
            </w:r>
          </w:p>
        </w:tc>
        <w:tc>
          <w:tcPr>
            <w:tcW w:w="3092" w:type="dxa"/>
            <w:shd w:val="clear" w:color="auto" w:fill="auto"/>
          </w:tcPr>
          <w:p w14:paraId="03668EE0" w14:textId="77777777" w:rsidR="00D32539" w:rsidRPr="002F167A" w:rsidRDefault="00D32539" w:rsidP="003A2113">
            <w:pPr>
              <w:rPr>
                <w:rFonts w:cs="Arial"/>
              </w:rPr>
            </w:pPr>
          </w:p>
        </w:tc>
        <w:tc>
          <w:tcPr>
            <w:tcW w:w="1382" w:type="dxa"/>
            <w:shd w:val="clear" w:color="auto" w:fill="auto"/>
          </w:tcPr>
          <w:p w14:paraId="1083D4B6" w14:textId="77777777" w:rsidR="00D32539" w:rsidRPr="002F167A" w:rsidRDefault="00D32539" w:rsidP="003A2113">
            <w:pPr>
              <w:jc w:val="center"/>
              <w:rPr>
                <w:rFonts w:cs="Arial"/>
              </w:rPr>
            </w:pPr>
            <w:r w:rsidRPr="002F167A">
              <w:rPr>
                <w:rFonts w:cs="Arial"/>
              </w:rPr>
              <w:t>$52,530</w:t>
            </w:r>
          </w:p>
        </w:tc>
        <w:tc>
          <w:tcPr>
            <w:tcW w:w="1479" w:type="dxa"/>
            <w:shd w:val="clear" w:color="auto" w:fill="auto"/>
          </w:tcPr>
          <w:p w14:paraId="2C83F979" w14:textId="77777777" w:rsidR="00D32539" w:rsidRPr="002F167A" w:rsidRDefault="00D32539" w:rsidP="003A2113">
            <w:pPr>
              <w:jc w:val="center"/>
              <w:rPr>
                <w:rFonts w:cs="Arial"/>
              </w:rPr>
            </w:pPr>
            <w:r w:rsidRPr="002F167A">
              <w:rPr>
                <w:rFonts w:cs="Arial"/>
              </w:rPr>
              <w:t>$54,106</w:t>
            </w:r>
          </w:p>
        </w:tc>
        <w:tc>
          <w:tcPr>
            <w:tcW w:w="1467" w:type="dxa"/>
            <w:shd w:val="clear" w:color="auto" w:fill="auto"/>
          </w:tcPr>
          <w:p w14:paraId="5E066901" w14:textId="77777777" w:rsidR="00D32539" w:rsidRPr="002F167A" w:rsidRDefault="00D32539" w:rsidP="003A2113">
            <w:pPr>
              <w:jc w:val="center"/>
              <w:rPr>
                <w:rFonts w:cs="Arial"/>
              </w:rPr>
            </w:pPr>
            <w:r w:rsidRPr="002F167A">
              <w:rPr>
                <w:rFonts w:cs="Arial"/>
              </w:rPr>
              <w:t>$55,729</w:t>
            </w:r>
          </w:p>
        </w:tc>
        <w:tc>
          <w:tcPr>
            <w:tcW w:w="1571" w:type="dxa"/>
            <w:shd w:val="clear" w:color="auto" w:fill="auto"/>
          </w:tcPr>
          <w:p w14:paraId="36F7213B" w14:textId="77777777" w:rsidR="00D32539" w:rsidRPr="002F167A" w:rsidRDefault="00D32539" w:rsidP="003A2113">
            <w:pPr>
              <w:jc w:val="center"/>
              <w:rPr>
                <w:rFonts w:cs="Arial"/>
              </w:rPr>
            </w:pPr>
            <w:r w:rsidRPr="002F167A">
              <w:rPr>
                <w:rFonts w:cs="Arial"/>
              </w:rPr>
              <w:t>$57,401</w:t>
            </w:r>
          </w:p>
        </w:tc>
      </w:tr>
      <w:tr w:rsidR="00D32539" w:rsidRPr="002F167A" w14:paraId="6A9D09DE" w14:textId="77777777" w:rsidTr="003A2113">
        <w:tc>
          <w:tcPr>
            <w:tcW w:w="2097" w:type="dxa"/>
            <w:shd w:val="clear" w:color="auto" w:fill="D9D9D9"/>
          </w:tcPr>
          <w:p w14:paraId="65903A7F" w14:textId="77777777" w:rsidR="00D32539" w:rsidRPr="002F167A" w:rsidRDefault="00D32539" w:rsidP="003A2113">
            <w:pPr>
              <w:rPr>
                <w:rFonts w:cs="Arial"/>
                <w:b/>
                <w:bCs/>
              </w:rPr>
            </w:pPr>
            <w:r w:rsidRPr="002F167A">
              <w:rPr>
                <w:rFonts w:cs="Arial"/>
                <w:b/>
                <w:bCs/>
              </w:rPr>
              <w:t>ECO1.2</w:t>
            </w:r>
          </w:p>
        </w:tc>
        <w:tc>
          <w:tcPr>
            <w:tcW w:w="2439" w:type="dxa"/>
            <w:shd w:val="clear" w:color="auto" w:fill="D9D9D9"/>
          </w:tcPr>
          <w:p w14:paraId="6920FADE" w14:textId="77777777" w:rsidR="00D32539" w:rsidRPr="002F167A" w:rsidRDefault="00D32539" w:rsidP="003A2113">
            <w:pPr>
              <w:rPr>
                <w:rFonts w:cs="Arial"/>
              </w:rPr>
            </w:pPr>
            <w:r w:rsidRPr="002F167A">
              <w:rPr>
                <w:rFonts w:cs="Arial"/>
              </w:rPr>
              <w:t>Call-Taker Classroom Sign Off</w:t>
            </w:r>
          </w:p>
        </w:tc>
        <w:tc>
          <w:tcPr>
            <w:tcW w:w="3092" w:type="dxa"/>
            <w:shd w:val="clear" w:color="auto" w:fill="D9D9D9"/>
          </w:tcPr>
          <w:p w14:paraId="31450398" w14:textId="77777777" w:rsidR="00D32539" w:rsidRPr="002F167A" w:rsidRDefault="00D32539" w:rsidP="003A2113">
            <w:pPr>
              <w:rPr>
                <w:rFonts w:cs="Arial"/>
              </w:rPr>
            </w:pPr>
          </w:p>
        </w:tc>
        <w:tc>
          <w:tcPr>
            <w:tcW w:w="1382" w:type="dxa"/>
            <w:shd w:val="clear" w:color="auto" w:fill="D9D9D9"/>
          </w:tcPr>
          <w:p w14:paraId="3FA7BC1B" w14:textId="77777777" w:rsidR="00D32539" w:rsidRPr="002F167A" w:rsidRDefault="00D32539" w:rsidP="003A2113">
            <w:pPr>
              <w:jc w:val="center"/>
              <w:rPr>
                <w:rFonts w:cs="Arial"/>
              </w:rPr>
            </w:pPr>
            <w:r w:rsidRPr="002F167A">
              <w:rPr>
                <w:rFonts w:cs="Arial"/>
              </w:rPr>
              <w:t>$55,620</w:t>
            </w:r>
          </w:p>
        </w:tc>
        <w:tc>
          <w:tcPr>
            <w:tcW w:w="1479" w:type="dxa"/>
            <w:shd w:val="clear" w:color="auto" w:fill="D9D9D9"/>
          </w:tcPr>
          <w:p w14:paraId="20E82224" w14:textId="77777777" w:rsidR="00D32539" w:rsidRPr="002F167A" w:rsidRDefault="00D32539" w:rsidP="003A2113">
            <w:pPr>
              <w:jc w:val="center"/>
              <w:rPr>
                <w:rFonts w:cs="Arial"/>
              </w:rPr>
            </w:pPr>
            <w:r w:rsidRPr="002F167A">
              <w:rPr>
                <w:rFonts w:cs="Arial"/>
              </w:rPr>
              <w:t>$57,289</w:t>
            </w:r>
          </w:p>
        </w:tc>
        <w:tc>
          <w:tcPr>
            <w:tcW w:w="1467" w:type="dxa"/>
            <w:shd w:val="clear" w:color="auto" w:fill="D9D9D9"/>
          </w:tcPr>
          <w:p w14:paraId="047279C0" w14:textId="77777777" w:rsidR="00D32539" w:rsidRPr="002F167A" w:rsidRDefault="00D32539" w:rsidP="003A2113">
            <w:pPr>
              <w:jc w:val="center"/>
              <w:rPr>
                <w:rFonts w:cs="Arial"/>
              </w:rPr>
            </w:pPr>
            <w:r w:rsidRPr="002F167A">
              <w:rPr>
                <w:rFonts w:cs="Arial"/>
              </w:rPr>
              <w:t>$59,007</w:t>
            </w:r>
          </w:p>
        </w:tc>
        <w:tc>
          <w:tcPr>
            <w:tcW w:w="1571" w:type="dxa"/>
            <w:shd w:val="clear" w:color="auto" w:fill="D9D9D9"/>
          </w:tcPr>
          <w:p w14:paraId="36B576D8" w14:textId="77777777" w:rsidR="00D32539" w:rsidRPr="002F167A" w:rsidRDefault="00D32539" w:rsidP="003A2113">
            <w:pPr>
              <w:jc w:val="center"/>
              <w:rPr>
                <w:rFonts w:cs="Arial"/>
              </w:rPr>
            </w:pPr>
            <w:r w:rsidRPr="002F167A">
              <w:rPr>
                <w:rFonts w:cs="Arial"/>
              </w:rPr>
              <w:t>$60,777</w:t>
            </w:r>
          </w:p>
        </w:tc>
      </w:tr>
      <w:tr w:rsidR="00D32539" w:rsidRPr="002F167A" w14:paraId="0BE271D2" w14:textId="77777777" w:rsidTr="003A2113">
        <w:tc>
          <w:tcPr>
            <w:tcW w:w="2097" w:type="dxa"/>
            <w:shd w:val="clear" w:color="auto" w:fill="auto"/>
          </w:tcPr>
          <w:p w14:paraId="25907BD7" w14:textId="77777777" w:rsidR="00D32539" w:rsidRPr="002F167A" w:rsidRDefault="00D32539" w:rsidP="003A2113">
            <w:pPr>
              <w:rPr>
                <w:rFonts w:cs="Arial"/>
                <w:b/>
                <w:bCs/>
              </w:rPr>
            </w:pPr>
            <w:r w:rsidRPr="002F167A">
              <w:rPr>
                <w:rFonts w:cs="Arial"/>
                <w:b/>
                <w:bCs/>
              </w:rPr>
              <w:t>ECO1.3</w:t>
            </w:r>
          </w:p>
        </w:tc>
        <w:tc>
          <w:tcPr>
            <w:tcW w:w="2439" w:type="dxa"/>
            <w:shd w:val="clear" w:color="auto" w:fill="auto"/>
          </w:tcPr>
          <w:p w14:paraId="32EBBA0D" w14:textId="77777777" w:rsidR="00D32539" w:rsidRPr="002F167A" w:rsidRDefault="00D32539" w:rsidP="003A2113">
            <w:pPr>
              <w:rPr>
                <w:rFonts w:cs="Arial"/>
              </w:rPr>
            </w:pPr>
            <w:r w:rsidRPr="002F167A">
              <w:rPr>
                <w:rFonts w:cs="Arial"/>
              </w:rPr>
              <w:t>Call-Taker Consolidated</w:t>
            </w:r>
          </w:p>
        </w:tc>
        <w:tc>
          <w:tcPr>
            <w:tcW w:w="3092" w:type="dxa"/>
            <w:shd w:val="clear" w:color="auto" w:fill="auto"/>
          </w:tcPr>
          <w:p w14:paraId="184D617D" w14:textId="77777777" w:rsidR="00D32539" w:rsidRPr="002F167A" w:rsidRDefault="00D32539" w:rsidP="003A2113">
            <w:pPr>
              <w:rPr>
                <w:rFonts w:cs="Arial"/>
              </w:rPr>
            </w:pPr>
          </w:p>
        </w:tc>
        <w:tc>
          <w:tcPr>
            <w:tcW w:w="1382" w:type="dxa"/>
            <w:shd w:val="clear" w:color="auto" w:fill="auto"/>
          </w:tcPr>
          <w:p w14:paraId="6BA1A6F0" w14:textId="77777777" w:rsidR="00D32539" w:rsidRPr="002F167A" w:rsidRDefault="00D32539" w:rsidP="003A2113">
            <w:pPr>
              <w:jc w:val="center"/>
              <w:rPr>
                <w:rFonts w:cs="Arial"/>
              </w:rPr>
            </w:pPr>
            <w:r w:rsidRPr="002F167A">
              <w:rPr>
                <w:rFonts w:cs="Arial"/>
              </w:rPr>
              <w:t>$57,680</w:t>
            </w:r>
          </w:p>
        </w:tc>
        <w:tc>
          <w:tcPr>
            <w:tcW w:w="1479" w:type="dxa"/>
            <w:shd w:val="clear" w:color="auto" w:fill="auto"/>
          </w:tcPr>
          <w:p w14:paraId="338E3DAC" w14:textId="77777777" w:rsidR="00D32539" w:rsidRPr="002F167A" w:rsidRDefault="00D32539" w:rsidP="003A2113">
            <w:pPr>
              <w:jc w:val="center"/>
              <w:rPr>
                <w:rFonts w:cs="Arial"/>
              </w:rPr>
            </w:pPr>
            <w:r w:rsidRPr="002F167A">
              <w:rPr>
                <w:rFonts w:cs="Arial"/>
              </w:rPr>
              <w:t>$59,410</w:t>
            </w:r>
          </w:p>
        </w:tc>
        <w:tc>
          <w:tcPr>
            <w:tcW w:w="1467" w:type="dxa"/>
            <w:shd w:val="clear" w:color="auto" w:fill="auto"/>
          </w:tcPr>
          <w:p w14:paraId="72E0CC51" w14:textId="77777777" w:rsidR="00D32539" w:rsidRPr="002F167A" w:rsidRDefault="00D32539" w:rsidP="003A2113">
            <w:pPr>
              <w:jc w:val="center"/>
              <w:rPr>
                <w:rFonts w:cs="Arial"/>
              </w:rPr>
            </w:pPr>
            <w:r w:rsidRPr="002F167A">
              <w:rPr>
                <w:rFonts w:cs="Arial"/>
              </w:rPr>
              <w:t>$61,193</w:t>
            </w:r>
          </w:p>
        </w:tc>
        <w:tc>
          <w:tcPr>
            <w:tcW w:w="1571" w:type="dxa"/>
            <w:shd w:val="clear" w:color="auto" w:fill="auto"/>
          </w:tcPr>
          <w:p w14:paraId="350B41A7" w14:textId="77777777" w:rsidR="00D32539" w:rsidRPr="002F167A" w:rsidRDefault="00D32539" w:rsidP="003A2113">
            <w:pPr>
              <w:jc w:val="center"/>
              <w:rPr>
                <w:rFonts w:cs="Arial"/>
              </w:rPr>
            </w:pPr>
            <w:r w:rsidRPr="002F167A">
              <w:rPr>
                <w:rFonts w:cs="Arial"/>
              </w:rPr>
              <w:t>$63,028</w:t>
            </w:r>
          </w:p>
        </w:tc>
      </w:tr>
      <w:tr w:rsidR="00D32539" w:rsidRPr="002F167A" w14:paraId="08F75AB9" w14:textId="77777777" w:rsidTr="003A2113">
        <w:trPr>
          <w:trHeight w:val="135"/>
        </w:trPr>
        <w:tc>
          <w:tcPr>
            <w:tcW w:w="2097" w:type="dxa"/>
            <w:vMerge w:val="restart"/>
            <w:shd w:val="clear" w:color="auto" w:fill="D9D9D9"/>
          </w:tcPr>
          <w:p w14:paraId="09354A14" w14:textId="77777777" w:rsidR="00D32539" w:rsidRPr="002F167A" w:rsidRDefault="00D32539" w:rsidP="003A2113">
            <w:pPr>
              <w:rPr>
                <w:rFonts w:cs="Arial"/>
                <w:b/>
                <w:bCs/>
              </w:rPr>
            </w:pPr>
            <w:r w:rsidRPr="002F167A">
              <w:rPr>
                <w:rFonts w:cs="Arial"/>
                <w:b/>
                <w:bCs/>
              </w:rPr>
              <w:t>ECO1.4</w:t>
            </w:r>
          </w:p>
        </w:tc>
        <w:tc>
          <w:tcPr>
            <w:tcW w:w="2439" w:type="dxa"/>
            <w:vMerge w:val="restart"/>
            <w:shd w:val="clear" w:color="auto" w:fill="D9D9D9"/>
          </w:tcPr>
          <w:p w14:paraId="5C678B00" w14:textId="77777777" w:rsidR="00D32539" w:rsidRPr="002F167A" w:rsidRDefault="00D32539" w:rsidP="003A2113">
            <w:pPr>
              <w:rPr>
                <w:rFonts w:cs="Arial"/>
              </w:rPr>
            </w:pPr>
            <w:r w:rsidRPr="002F167A">
              <w:rPr>
                <w:rFonts w:cs="Arial"/>
              </w:rPr>
              <w:t>Call-Taker FQA single stream</w:t>
            </w:r>
          </w:p>
        </w:tc>
        <w:tc>
          <w:tcPr>
            <w:tcW w:w="3092" w:type="dxa"/>
            <w:shd w:val="clear" w:color="auto" w:fill="D9D9D9"/>
          </w:tcPr>
          <w:p w14:paraId="0B4C5F83" w14:textId="77777777" w:rsidR="00D32539" w:rsidRPr="002F167A" w:rsidRDefault="00D32539" w:rsidP="003A2113">
            <w:pPr>
              <w:rPr>
                <w:rFonts w:cs="Arial"/>
              </w:rPr>
            </w:pPr>
            <w:r w:rsidRPr="002F167A">
              <w:rPr>
                <w:rFonts w:cs="Arial"/>
              </w:rPr>
              <w:t>Minimum &amp; completed 1 years’ service</w:t>
            </w:r>
          </w:p>
        </w:tc>
        <w:tc>
          <w:tcPr>
            <w:tcW w:w="1382" w:type="dxa"/>
            <w:shd w:val="clear" w:color="auto" w:fill="D9D9D9"/>
          </w:tcPr>
          <w:p w14:paraId="0BF8D645" w14:textId="77777777" w:rsidR="00D32539" w:rsidRPr="002F167A" w:rsidRDefault="00D32539" w:rsidP="003A2113">
            <w:pPr>
              <w:jc w:val="center"/>
              <w:rPr>
                <w:rFonts w:cs="Arial"/>
              </w:rPr>
            </w:pPr>
            <w:r w:rsidRPr="002F167A">
              <w:rPr>
                <w:rFonts w:cs="Arial"/>
              </w:rPr>
              <w:t>$62,315</w:t>
            </w:r>
          </w:p>
        </w:tc>
        <w:tc>
          <w:tcPr>
            <w:tcW w:w="1479" w:type="dxa"/>
            <w:shd w:val="clear" w:color="auto" w:fill="D9D9D9"/>
          </w:tcPr>
          <w:p w14:paraId="6440D8F3" w14:textId="77777777" w:rsidR="00D32539" w:rsidRPr="002F167A" w:rsidRDefault="00D32539" w:rsidP="003A2113">
            <w:pPr>
              <w:jc w:val="center"/>
              <w:rPr>
                <w:rFonts w:cs="Arial"/>
              </w:rPr>
            </w:pPr>
            <w:r w:rsidRPr="002F167A">
              <w:rPr>
                <w:rFonts w:cs="Arial"/>
              </w:rPr>
              <w:t>$64,184</w:t>
            </w:r>
          </w:p>
        </w:tc>
        <w:tc>
          <w:tcPr>
            <w:tcW w:w="1467" w:type="dxa"/>
            <w:shd w:val="clear" w:color="auto" w:fill="D9D9D9"/>
          </w:tcPr>
          <w:p w14:paraId="26CFD1D9" w14:textId="77777777" w:rsidR="00D32539" w:rsidRPr="002F167A" w:rsidRDefault="00D32539" w:rsidP="003A2113">
            <w:pPr>
              <w:jc w:val="center"/>
              <w:rPr>
                <w:rFonts w:cs="Arial"/>
              </w:rPr>
            </w:pPr>
            <w:r w:rsidRPr="002F167A">
              <w:rPr>
                <w:rFonts w:cs="Arial"/>
              </w:rPr>
              <w:t>$66,110</w:t>
            </w:r>
          </w:p>
        </w:tc>
        <w:tc>
          <w:tcPr>
            <w:tcW w:w="1571" w:type="dxa"/>
            <w:shd w:val="clear" w:color="auto" w:fill="D9D9D9"/>
          </w:tcPr>
          <w:p w14:paraId="0DB23712" w14:textId="77777777" w:rsidR="00D32539" w:rsidRPr="002F167A" w:rsidRDefault="00D32539" w:rsidP="003A2113">
            <w:pPr>
              <w:jc w:val="center"/>
              <w:rPr>
                <w:rFonts w:cs="Arial"/>
              </w:rPr>
            </w:pPr>
            <w:r w:rsidRPr="002F167A">
              <w:rPr>
                <w:rFonts w:cs="Arial"/>
              </w:rPr>
              <w:t>$68,093</w:t>
            </w:r>
          </w:p>
        </w:tc>
      </w:tr>
      <w:tr w:rsidR="00D32539" w:rsidRPr="002F167A" w14:paraId="0362C0ED" w14:textId="77777777" w:rsidTr="003A2113">
        <w:trPr>
          <w:trHeight w:val="135"/>
        </w:trPr>
        <w:tc>
          <w:tcPr>
            <w:tcW w:w="2097" w:type="dxa"/>
            <w:vMerge/>
            <w:shd w:val="clear" w:color="auto" w:fill="D9D9D9"/>
          </w:tcPr>
          <w:p w14:paraId="146032FE" w14:textId="77777777" w:rsidR="00D32539" w:rsidRPr="002F167A" w:rsidRDefault="00D32539" w:rsidP="003A2113">
            <w:pPr>
              <w:rPr>
                <w:rFonts w:cs="Arial"/>
                <w:b/>
                <w:bCs/>
              </w:rPr>
            </w:pPr>
          </w:p>
        </w:tc>
        <w:tc>
          <w:tcPr>
            <w:tcW w:w="2439" w:type="dxa"/>
            <w:vMerge/>
            <w:shd w:val="clear" w:color="auto" w:fill="D9D9D9"/>
          </w:tcPr>
          <w:p w14:paraId="4990EE33" w14:textId="77777777" w:rsidR="00D32539" w:rsidRPr="002F167A" w:rsidRDefault="00D32539" w:rsidP="003A2113">
            <w:pPr>
              <w:rPr>
                <w:rFonts w:cs="Arial"/>
              </w:rPr>
            </w:pPr>
          </w:p>
        </w:tc>
        <w:tc>
          <w:tcPr>
            <w:tcW w:w="3092" w:type="dxa"/>
            <w:shd w:val="clear" w:color="auto" w:fill="D9D9D9"/>
          </w:tcPr>
          <w:p w14:paraId="580EEFA5" w14:textId="77777777" w:rsidR="00D32539" w:rsidRPr="002F167A" w:rsidRDefault="00D32539" w:rsidP="003A2113">
            <w:pPr>
              <w:rPr>
                <w:rFonts w:cs="Arial"/>
              </w:rPr>
            </w:pPr>
            <w:r w:rsidRPr="002F167A">
              <w:rPr>
                <w:rFonts w:cs="Arial"/>
              </w:rPr>
              <w:t>Completed 2 years’ service</w:t>
            </w:r>
          </w:p>
        </w:tc>
        <w:tc>
          <w:tcPr>
            <w:tcW w:w="1382" w:type="dxa"/>
            <w:shd w:val="clear" w:color="auto" w:fill="D9D9D9"/>
          </w:tcPr>
          <w:p w14:paraId="500C73F8" w14:textId="77777777" w:rsidR="00D32539" w:rsidRPr="002F167A" w:rsidRDefault="00D32539" w:rsidP="003A2113">
            <w:pPr>
              <w:jc w:val="center"/>
              <w:rPr>
                <w:rFonts w:cs="Arial"/>
              </w:rPr>
            </w:pPr>
            <w:r w:rsidRPr="002F167A">
              <w:rPr>
                <w:rFonts w:cs="Arial"/>
              </w:rPr>
              <w:t>$66,950</w:t>
            </w:r>
          </w:p>
        </w:tc>
        <w:tc>
          <w:tcPr>
            <w:tcW w:w="1479" w:type="dxa"/>
            <w:shd w:val="clear" w:color="auto" w:fill="D9D9D9"/>
          </w:tcPr>
          <w:p w14:paraId="08C9C192" w14:textId="77777777" w:rsidR="00D32539" w:rsidRPr="002F167A" w:rsidRDefault="00D32539" w:rsidP="003A2113">
            <w:pPr>
              <w:jc w:val="center"/>
              <w:rPr>
                <w:rFonts w:cs="Arial"/>
              </w:rPr>
            </w:pPr>
            <w:r w:rsidRPr="002F167A">
              <w:rPr>
                <w:rFonts w:cs="Arial"/>
              </w:rPr>
              <w:t>$68,959</w:t>
            </w:r>
          </w:p>
        </w:tc>
        <w:tc>
          <w:tcPr>
            <w:tcW w:w="1467" w:type="dxa"/>
            <w:shd w:val="clear" w:color="auto" w:fill="D9D9D9"/>
          </w:tcPr>
          <w:p w14:paraId="3F13B4AA" w14:textId="77777777" w:rsidR="00D32539" w:rsidRPr="002F167A" w:rsidRDefault="00D32539" w:rsidP="003A2113">
            <w:pPr>
              <w:jc w:val="center"/>
              <w:rPr>
                <w:rFonts w:cs="Arial"/>
              </w:rPr>
            </w:pPr>
            <w:r w:rsidRPr="002F167A">
              <w:rPr>
                <w:rFonts w:cs="Arial"/>
              </w:rPr>
              <w:t>$71,027</w:t>
            </w:r>
          </w:p>
        </w:tc>
        <w:tc>
          <w:tcPr>
            <w:tcW w:w="1571" w:type="dxa"/>
            <w:shd w:val="clear" w:color="auto" w:fill="D9D9D9"/>
          </w:tcPr>
          <w:p w14:paraId="7206A131" w14:textId="77777777" w:rsidR="00D32539" w:rsidRPr="002F167A" w:rsidRDefault="00D32539" w:rsidP="003A2113">
            <w:pPr>
              <w:jc w:val="center"/>
              <w:rPr>
                <w:rFonts w:cs="Arial"/>
              </w:rPr>
            </w:pPr>
            <w:r w:rsidRPr="002F167A">
              <w:rPr>
                <w:rFonts w:cs="Arial"/>
              </w:rPr>
              <w:t>$73,158</w:t>
            </w:r>
          </w:p>
        </w:tc>
      </w:tr>
      <w:tr w:rsidR="00D32539" w:rsidRPr="002F167A" w14:paraId="5D0DDE1F" w14:textId="77777777" w:rsidTr="003A2113">
        <w:trPr>
          <w:trHeight w:val="135"/>
        </w:trPr>
        <w:tc>
          <w:tcPr>
            <w:tcW w:w="2097" w:type="dxa"/>
            <w:vMerge w:val="restart"/>
            <w:shd w:val="clear" w:color="auto" w:fill="auto"/>
          </w:tcPr>
          <w:p w14:paraId="7E8FFBC4" w14:textId="77777777" w:rsidR="00D32539" w:rsidRPr="002F167A" w:rsidRDefault="00D32539" w:rsidP="003A2113">
            <w:pPr>
              <w:rPr>
                <w:rFonts w:cs="Arial"/>
                <w:b/>
                <w:bCs/>
              </w:rPr>
            </w:pPr>
            <w:r w:rsidRPr="002F167A">
              <w:rPr>
                <w:rFonts w:cs="Arial"/>
                <w:b/>
                <w:bCs/>
              </w:rPr>
              <w:t>ECO1.5</w:t>
            </w:r>
          </w:p>
        </w:tc>
        <w:tc>
          <w:tcPr>
            <w:tcW w:w="2439" w:type="dxa"/>
            <w:vMerge w:val="restart"/>
            <w:shd w:val="clear" w:color="auto" w:fill="auto"/>
          </w:tcPr>
          <w:p w14:paraId="74BA8CD4" w14:textId="77777777" w:rsidR="00D32539" w:rsidRPr="002F167A" w:rsidRDefault="00D32539" w:rsidP="003A2113">
            <w:pPr>
              <w:rPr>
                <w:rFonts w:cs="Arial"/>
              </w:rPr>
            </w:pPr>
            <w:r w:rsidRPr="002F167A">
              <w:rPr>
                <w:rFonts w:cs="Arial"/>
              </w:rPr>
              <w:t>Call-Taker Multi-skill 1 (3 skills)</w:t>
            </w:r>
          </w:p>
        </w:tc>
        <w:tc>
          <w:tcPr>
            <w:tcW w:w="3092" w:type="dxa"/>
            <w:shd w:val="clear" w:color="auto" w:fill="auto"/>
          </w:tcPr>
          <w:p w14:paraId="33B9A052" w14:textId="77777777" w:rsidR="00D32539" w:rsidRPr="002F167A" w:rsidRDefault="00D32539" w:rsidP="003A2113">
            <w:pPr>
              <w:rPr>
                <w:rFonts w:cs="Arial"/>
              </w:rPr>
            </w:pPr>
            <w:r w:rsidRPr="002F167A">
              <w:rPr>
                <w:rFonts w:cs="Arial"/>
              </w:rPr>
              <w:t>Minimum</w:t>
            </w:r>
          </w:p>
        </w:tc>
        <w:tc>
          <w:tcPr>
            <w:tcW w:w="1382" w:type="dxa"/>
            <w:shd w:val="clear" w:color="auto" w:fill="auto"/>
          </w:tcPr>
          <w:p w14:paraId="734834A4" w14:textId="77777777" w:rsidR="00D32539" w:rsidRPr="002F167A" w:rsidRDefault="00D32539" w:rsidP="003A2113">
            <w:pPr>
              <w:jc w:val="center"/>
              <w:rPr>
                <w:rFonts w:cs="Arial"/>
              </w:rPr>
            </w:pPr>
            <w:r w:rsidRPr="002F167A">
              <w:rPr>
                <w:rFonts w:cs="Arial"/>
              </w:rPr>
              <w:t>$64,890</w:t>
            </w:r>
          </w:p>
        </w:tc>
        <w:tc>
          <w:tcPr>
            <w:tcW w:w="1479" w:type="dxa"/>
            <w:shd w:val="clear" w:color="auto" w:fill="auto"/>
          </w:tcPr>
          <w:p w14:paraId="34186307" w14:textId="77777777" w:rsidR="00D32539" w:rsidRPr="002F167A" w:rsidRDefault="00D32539" w:rsidP="003A2113">
            <w:pPr>
              <w:jc w:val="center"/>
              <w:rPr>
                <w:rFonts w:cs="Arial"/>
              </w:rPr>
            </w:pPr>
            <w:r w:rsidRPr="002F167A">
              <w:rPr>
                <w:rFonts w:cs="Arial"/>
              </w:rPr>
              <w:t>$66,837</w:t>
            </w:r>
          </w:p>
        </w:tc>
        <w:tc>
          <w:tcPr>
            <w:tcW w:w="1467" w:type="dxa"/>
            <w:shd w:val="clear" w:color="auto" w:fill="auto"/>
          </w:tcPr>
          <w:p w14:paraId="269BC94E" w14:textId="77777777" w:rsidR="00D32539" w:rsidRPr="002F167A" w:rsidRDefault="00D32539" w:rsidP="003A2113">
            <w:pPr>
              <w:jc w:val="center"/>
              <w:rPr>
                <w:rFonts w:cs="Arial"/>
              </w:rPr>
            </w:pPr>
            <w:r w:rsidRPr="002F167A">
              <w:rPr>
                <w:rFonts w:cs="Arial"/>
              </w:rPr>
              <w:t>$68,842</w:t>
            </w:r>
          </w:p>
        </w:tc>
        <w:tc>
          <w:tcPr>
            <w:tcW w:w="1571" w:type="dxa"/>
            <w:shd w:val="clear" w:color="auto" w:fill="auto"/>
          </w:tcPr>
          <w:p w14:paraId="41866CEF" w14:textId="77777777" w:rsidR="00D32539" w:rsidRPr="002F167A" w:rsidRDefault="00D32539" w:rsidP="003A2113">
            <w:pPr>
              <w:jc w:val="center"/>
              <w:rPr>
                <w:rFonts w:cs="Arial"/>
              </w:rPr>
            </w:pPr>
            <w:r w:rsidRPr="002F167A">
              <w:rPr>
                <w:rFonts w:cs="Arial"/>
              </w:rPr>
              <w:t>$70,907</w:t>
            </w:r>
          </w:p>
        </w:tc>
      </w:tr>
      <w:tr w:rsidR="00D32539" w:rsidRPr="002F167A" w14:paraId="6B2B0AA9" w14:textId="77777777" w:rsidTr="003A2113">
        <w:trPr>
          <w:trHeight w:val="135"/>
        </w:trPr>
        <w:tc>
          <w:tcPr>
            <w:tcW w:w="2097" w:type="dxa"/>
            <w:vMerge/>
            <w:shd w:val="clear" w:color="auto" w:fill="auto"/>
          </w:tcPr>
          <w:p w14:paraId="780F282B" w14:textId="77777777" w:rsidR="00D32539" w:rsidRPr="002F167A" w:rsidRDefault="00D32539" w:rsidP="003A2113">
            <w:pPr>
              <w:rPr>
                <w:rFonts w:cs="Arial"/>
                <w:b/>
                <w:bCs/>
              </w:rPr>
            </w:pPr>
          </w:p>
        </w:tc>
        <w:tc>
          <w:tcPr>
            <w:tcW w:w="2439" w:type="dxa"/>
            <w:vMerge/>
            <w:shd w:val="clear" w:color="auto" w:fill="auto"/>
          </w:tcPr>
          <w:p w14:paraId="788502D0" w14:textId="77777777" w:rsidR="00D32539" w:rsidRPr="002F167A" w:rsidRDefault="00D32539" w:rsidP="003A2113">
            <w:pPr>
              <w:rPr>
                <w:rFonts w:cs="Arial"/>
              </w:rPr>
            </w:pPr>
          </w:p>
        </w:tc>
        <w:tc>
          <w:tcPr>
            <w:tcW w:w="3092" w:type="dxa"/>
            <w:shd w:val="clear" w:color="auto" w:fill="auto"/>
          </w:tcPr>
          <w:p w14:paraId="21C9D5E2" w14:textId="77777777" w:rsidR="00D32539" w:rsidRPr="002F167A" w:rsidRDefault="00D32539" w:rsidP="003A2113">
            <w:pPr>
              <w:rPr>
                <w:rFonts w:cs="Arial"/>
              </w:rPr>
            </w:pPr>
            <w:r w:rsidRPr="002F167A">
              <w:rPr>
                <w:rFonts w:cs="Arial"/>
              </w:rPr>
              <w:t>Completed 2 years’ service</w:t>
            </w:r>
          </w:p>
        </w:tc>
        <w:tc>
          <w:tcPr>
            <w:tcW w:w="1382" w:type="dxa"/>
            <w:shd w:val="clear" w:color="auto" w:fill="auto"/>
          </w:tcPr>
          <w:p w14:paraId="571EFD5E" w14:textId="77777777" w:rsidR="00D32539" w:rsidRPr="002F167A" w:rsidRDefault="00D32539" w:rsidP="003A2113">
            <w:pPr>
              <w:jc w:val="center"/>
              <w:rPr>
                <w:rFonts w:cs="Arial"/>
              </w:rPr>
            </w:pPr>
            <w:r w:rsidRPr="002F167A">
              <w:rPr>
                <w:rFonts w:cs="Arial"/>
              </w:rPr>
              <w:t>$70,040</w:t>
            </w:r>
          </w:p>
        </w:tc>
        <w:tc>
          <w:tcPr>
            <w:tcW w:w="1479" w:type="dxa"/>
            <w:shd w:val="clear" w:color="auto" w:fill="auto"/>
          </w:tcPr>
          <w:p w14:paraId="5AEAD6D0" w14:textId="77777777" w:rsidR="00D32539" w:rsidRPr="002F167A" w:rsidRDefault="00D32539" w:rsidP="003A2113">
            <w:pPr>
              <w:jc w:val="center"/>
              <w:rPr>
                <w:rFonts w:cs="Arial"/>
              </w:rPr>
            </w:pPr>
            <w:r w:rsidRPr="002F167A">
              <w:rPr>
                <w:rFonts w:cs="Arial"/>
              </w:rPr>
              <w:t>$72,141</w:t>
            </w:r>
          </w:p>
        </w:tc>
        <w:tc>
          <w:tcPr>
            <w:tcW w:w="1467" w:type="dxa"/>
            <w:shd w:val="clear" w:color="auto" w:fill="auto"/>
          </w:tcPr>
          <w:p w14:paraId="7E3FD754" w14:textId="77777777" w:rsidR="00D32539" w:rsidRPr="002F167A" w:rsidRDefault="00D32539" w:rsidP="003A2113">
            <w:pPr>
              <w:jc w:val="center"/>
              <w:rPr>
                <w:rFonts w:cs="Arial"/>
              </w:rPr>
            </w:pPr>
            <w:r w:rsidRPr="002F167A">
              <w:rPr>
                <w:rFonts w:cs="Arial"/>
              </w:rPr>
              <w:t>$74,305</w:t>
            </w:r>
          </w:p>
        </w:tc>
        <w:tc>
          <w:tcPr>
            <w:tcW w:w="1571" w:type="dxa"/>
            <w:shd w:val="clear" w:color="auto" w:fill="auto"/>
          </w:tcPr>
          <w:p w14:paraId="7234B5B0" w14:textId="77777777" w:rsidR="00D32539" w:rsidRPr="002F167A" w:rsidRDefault="00D32539" w:rsidP="003A2113">
            <w:pPr>
              <w:jc w:val="center"/>
              <w:rPr>
                <w:rFonts w:cs="Arial"/>
              </w:rPr>
            </w:pPr>
            <w:r w:rsidRPr="002F167A">
              <w:rPr>
                <w:rFonts w:cs="Arial"/>
              </w:rPr>
              <w:t>$76,535</w:t>
            </w:r>
          </w:p>
        </w:tc>
      </w:tr>
      <w:tr w:rsidR="00D32539" w:rsidRPr="002F167A" w14:paraId="1B5260B4" w14:textId="77777777" w:rsidTr="003A2113">
        <w:trPr>
          <w:trHeight w:val="135"/>
        </w:trPr>
        <w:tc>
          <w:tcPr>
            <w:tcW w:w="2097" w:type="dxa"/>
            <w:vMerge w:val="restart"/>
            <w:shd w:val="clear" w:color="auto" w:fill="D9D9D9"/>
          </w:tcPr>
          <w:p w14:paraId="6D44DA9F" w14:textId="77777777" w:rsidR="00D32539" w:rsidRPr="002F167A" w:rsidRDefault="00D32539" w:rsidP="003A2113">
            <w:pPr>
              <w:rPr>
                <w:rFonts w:cs="Arial"/>
                <w:b/>
                <w:bCs/>
              </w:rPr>
            </w:pPr>
            <w:r w:rsidRPr="002F167A">
              <w:rPr>
                <w:rFonts w:cs="Arial"/>
                <w:b/>
                <w:bCs/>
              </w:rPr>
              <w:t>ECO2.1</w:t>
            </w:r>
          </w:p>
        </w:tc>
        <w:tc>
          <w:tcPr>
            <w:tcW w:w="2439" w:type="dxa"/>
            <w:vMerge w:val="restart"/>
            <w:shd w:val="clear" w:color="auto" w:fill="D9D9D9"/>
          </w:tcPr>
          <w:p w14:paraId="0583EEE4" w14:textId="77777777" w:rsidR="00D32539" w:rsidRPr="002F167A" w:rsidRDefault="00D32539" w:rsidP="003A2113">
            <w:pPr>
              <w:rPr>
                <w:rFonts w:cs="Arial"/>
              </w:rPr>
            </w:pPr>
            <w:r w:rsidRPr="002F167A">
              <w:rPr>
                <w:rFonts w:cs="Arial"/>
              </w:rPr>
              <w:t xml:space="preserve">Snr Call-Taker/Call-Taker Multi-skill 2 (4 skills) / Dispatcher in training </w:t>
            </w:r>
          </w:p>
        </w:tc>
        <w:tc>
          <w:tcPr>
            <w:tcW w:w="3092" w:type="dxa"/>
            <w:shd w:val="clear" w:color="auto" w:fill="D9D9D9"/>
          </w:tcPr>
          <w:p w14:paraId="31704E50"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3C79105B" w14:textId="77777777" w:rsidR="00D32539" w:rsidRPr="002F167A" w:rsidRDefault="00D32539" w:rsidP="003A2113">
            <w:pPr>
              <w:jc w:val="center"/>
              <w:rPr>
                <w:rFonts w:cs="Arial"/>
              </w:rPr>
            </w:pPr>
            <w:r w:rsidRPr="002F167A">
              <w:rPr>
                <w:rFonts w:cs="Arial"/>
              </w:rPr>
              <w:t>$67,980</w:t>
            </w:r>
          </w:p>
        </w:tc>
        <w:tc>
          <w:tcPr>
            <w:tcW w:w="1479" w:type="dxa"/>
            <w:shd w:val="clear" w:color="auto" w:fill="D9D9D9"/>
          </w:tcPr>
          <w:p w14:paraId="0B753CDE" w14:textId="77777777" w:rsidR="00D32539" w:rsidRPr="002F167A" w:rsidRDefault="00D32539" w:rsidP="003A2113">
            <w:pPr>
              <w:jc w:val="center"/>
              <w:rPr>
                <w:rFonts w:cs="Arial"/>
              </w:rPr>
            </w:pPr>
            <w:r w:rsidRPr="002F167A">
              <w:rPr>
                <w:rFonts w:cs="Arial"/>
              </w:rPr>
              <w:t>$70,019</w:t>
            </w:r>
          </w:p>
        </w:tc>
        <w:tc>
          <w:tcPr>
            <w:tcW w:w="1467" w:type="dxa"/>
            <w:shd w:val="clear" w:color="auto" w:fill="D9D9D9"/>
          </w:tcPr>
          <w:p w14:paraId="2BACC0E7" w14:textId="77777777" w:rsidR="00D32539" w:rsidRPr="002F167A" w:rsidRDefault="00D32539" w:rsidP="003A2113">
            <w:pPr>
              <w:jc w:val="center"/>
              <w:rPr>
                <w:rFonts w:cs="Arial"/>
              </w:rPr>
            </w:pPr>
            <w:r w:rsidRPr="002F167A">
              <w:rPr>
                <w:rFonts w:cs="Arial"/>
              </w:rPr>
              <w:t>$72,120</w:t>
            </w:r>
          </w:p>
        </w:tc>
        <w:tc>
          <w:tcPr>
            <w:tcW w:w="1571" w:type="dxa"/>
            <w:shd w:val="clear" w:color="auto" w:fill="D9D9D9"/>
          </w:tcPr>
          <w:p w14:paraId="1D7136DC" w14:textId="77777777" w:rsidR="00D32539" w:rsidRPr="002F167A" w:rsidRDefault="00D32539" w:rsidP="003A2113">
            <w:pPr>
              <w:jc w:val="center"/>
              <w:rPr>
                <w:rFonts w:cs="Arial"/>
              </w:rPr>
            </w:pPr>
            <w:r w:rsidRPr="002F167A">
              <w:rPr>
                <w:rFonts w:cs="Arial"/>
              </w:rPr>
              <w:t>$74,284</w:t>
            </w:r>
          </w:p>
        </w:tc>
      </w:tr>
      <w:tr w:rsidR="00D32539" w:rsidRPr="002F167A" w14:paraId="08A2C91B" w14:textId="77777777" w:rsidTr="002F167A">
        <w:trPr>
          <w:trHeight w:val="722"/>
        </w:trPr>
        <w:tc>
          <w:tcPr>
            <w:tcW w:w="2097" w:type="dxa"/>
            <w:vMerge/>
            <w:shd w:val="clear" w:color="auto" w:fill="D9D9D9"/>
          </w:tcPr>
          <w:p w14:paraId="42549782" w14:textId="77777777" w:rsidR="00D32539" w:rsidRPr="002F167A" w:rsidRDefault="00D32539" w:rsidP="003A2113">
            <w:pPr>
              <w:rPr>
                <w:rFonts w:cs="Arial"/>
                <w:b/>
                <w:bCs/>
              </w:rPr>
            </w:pPr>
          </w:p>
        </w:tc>
        <w:tc>
          <w:tcPr>
            <w:tcW w:w="2439" w:type="dxa"/>
            <w:vMerge/>
            <w:shd w:val="clear" w:color="auto" w:fill="D9D9D9"/>
          </w:tcPr>
          <w:p w14:paraId="42451FF5" w14:textId="77777777" w:rsidR="00D32539" w:rsidRPr="002F167A" w:rsidRDefault="00D32539" w:rsidP="003A2113">
            <w:pPr>
              <w:rPr>
                <w:rFonts w:cs="Arial"/>
              </w:rPr>
            </w:pPr>
          </w:p>
        </w:tc>
        <w:tc>
          <w:tcPr>
            <w:tcW w:w="3092" w:type="dxa"/>
            <w:shd w:val="clear" w:color="auto" w:fill="D9D9D9"/>
          </w:tcPr>
          <w:p w14:paraId="70E7C9A6" w14:textId="77777777" w:rsidR="00D32539" w:rsidRPr="002F167A" w:rsidRDefault="00D32539" w:rsidP="003A2113">
            <w:pPr>
              <w:rPr>
                <w:rFonts w:cs="Arial"/>
              </w:rPr>
            </w:pPr>
            <w:r w:rsidRPr="002F167A">
              <w:rPr>
                <w:rFonts w:cs="Arial"/>
              </w:rPr>
              <w:t>Completion 2 years’ service.</w:t>
            </w:r>
          </w:p>
        </w:tc>
        <w:tc>
          <w:tcPr>
            <w:tcW w:w="1382" w:type="dxa"/>
            <w:shd w:val="clear" w:color="auto" w:fill="D9D9D9"/>
          </w:tcPr>
          <w:p w14:paraId="072FE8BC" w14:textId="77777777" w:rsidR="00D32539" w:rsidRPr="002F167A" w:rsidRDefault="00D32539" w:rsidP="003A2113">
            <w:pPr>
              <w:jc w:val="center"/>
              <w:rPr>
                <w:rFonts w:cs="Arial"/>
              </w:rPr>
            </w:pPr>
            <w:r w:rsidRPr="002F167A">
              <w:rPr>
                <w:rFonts w:cs="Arial"/>
              </w:rPr>
              <w:t>$73,130</w:t>
            </w:r>
          </w:p>
        </w:tc>
        <w:tc>
          <w:tcPr>
            <w:tcW w:w="1479" w:type="dxa"/>
            <w:shd w:val="clear" w:color="auto" w:fill="D9D9D9"/>
          </w:tcPr>
          <w:p w14:paraId="5400187D" w14:textId="77777777" w:rsidR="00D32539" w:rsidRPr="002F167A" w:rsidRDefault="00D32539" w:rsidP="003A2113">
            <w:pPr>
              <w:jc w:val="center"/>
              <w:rPr>
                <w:rFonts w:cs="Arial"/>
              </w:rPr>
            </w:pPr>
            <w:r w:rsidRPr="002F167A">
              <w:rPr>
                <w:rFonts w:cs="Arial"/>
              </w:rPr>
              <w:t>$75,324</w:t>
            </w:r>
          </w:p>
        </w:tc>
        <w:tc>
          <w:tcPr>
            <w:tcW w:w="1467" w:type="dxa"/>
            <w:shd w:val="clear" w:color="auto" w:fill="D9D9D9"/>
          </w:tcPr>
          <w:p w14:paraId="22B842FC" w14:textId="77777777" w:rsidR="00D32539" w:rsidRPr="002F167A" w:rsidRDefault="00D32539" w:rsidP="003A2113">
            <w:pPr>
              <w:jc w:val="center"/>
              <w:rPr>
                <w:rFonts w:cs="Arial"/>
              </w:rPr>
            </w:pPr>
            <w:r w:rsidRPr="002F167A">
              <w:rPr>
                <w:rFonts w:cs="Arial"/>
              </w:rPr>
              <w:t>$77,584</w:t>
            </w:r>
          </w:p>
        </w:tc>
        <w:tc>
          <w:tcPr>
            <w:tcW w:w="1571" w:type="dxa"/>
            <w:shd w:val="clear" w:color="auto" w:fill="D9D9D9"/>
          </w:tcPr>
          <w:p w14:paraId="11EE93A5" w14:textId="77777777" w:rsidR="00D32539" w:rsidRPr="002F167A" w:rsidRDefault="00D32539" w:rsidP="003A2113">
            <w:pPr>
              <w:jc w:val="center"/>
              <w:rPr>
                <w:rFonts w:cs="Arial"/>
              </w:rPr>
            </w:pPr>
            <w:r w:rsidRPr="002F167A">
              <w:rPr>
                <w:rFonts w:cs="Arial"/>
              </w:rPr>
              <w:t>$79,911</w:t>
            </w:r>
          </w:p>
        </w:tc>
      </w:tr>
      <w:tr w:rsidR="00D32539" w:rsidRPr="002F167A" w14:paraId="30F2F923" w14:textId="77777777" w:rsidTr="003A2113">
        <w:trPr>
          <w:trHeight w:val="135"/>
        </w:trPr>
        <w:tc>
          <w:tcPr>
            <w:tcW w:w="2097" w:type="dxa"/>
            <w:vMerge w:val="restart"/>
            <w:shd w:val="clear" w:color="auto" w:fill="auto"/>
          </w:tcPr>
          <w:p w14:paraId="6809D212" w14:textId="77777777" w:rsidR="00D32539" w:rsidRPr="002F167A" w:rsidRDefault="00D32539" w:rsidP="003A2113">
            <w:pPr>
              <w:rPr>
                <w:rFonts w:cs="Arial"/>
                <w:b/>
                <w:bCs/>
              </w:rPr>
            </w:pPr>
            <w:r w:rsidRPr="002F167A">
              <w:rPr>
                <w:rFonts w:cs="Arial"/>
                <w:b/>
                <w:bCs/>
              </w:rPr>
              <w:t>ECO2.2</w:t>
            </w:r>
          </w:p>
        </w:tc>
        <w:tc>
          <w:tcPr>
            <w:tcW w:w="2439" w:type="dxa"/>
            <w:vMerge w:val="restart"/>
            <w:shd w:val="clear" w:color="auto" w:fill="auto"/>
          </w:tcPr>
          <w:p w14:paraId="5BCCDE65" w14:textId="77777777" w:rsidR="00D32539" w:rsidRPr="002F167A" w:rsidRDefault="00D32539" w:rsidP="003A2113">
            <w:pPr>
              <w:rPr>
                <w:rFonts w:cs="Arial"/>
              </w:rPr>
            </w:pPr>
            <w:r w:rsidRPr="002F167A">
              <w:rPr>
                <w:rFonts w:cs="Arial"/>
              </w:rPr>
              <w:t>Call-Taker Multi-skill 3 (5 skills)</w:t>
            </w:r>
          </w:p>
          <w:p w14:paraId="5D7CAB12" w14:textId="77777777" w:rsidR="00D32539" w:rsidRPr="002F167A" w:rsidRDefault="00D32539" w:rsidP="003A2113">
            <w:pPr>
              <w:rPr>
                <w:rFonts w:cs="Arial"/>
              </w:rPr>
            </w:pPr>
            <w:r w:rsidRPr="002F167A">
              <w:rPr>
                <w:rFonts w:cs="Arial"/>
              </w:rPr>
              <w:t>Call-Taker Workplace Trainer in Training</w:t>
            </w:r>
          </w:p>
        </w:tc>
        <w:tc>
          <w:tcPr>
            <w:tcW w:w="3092" w:type="dxa"/>
            <w:shd w:val="clear" w:color="auto" w:fill="auto"/>
          </w:tcPr>
          <w:p w14:paraId="12BBBE57" w14:textId="77777777" w:rsidR="00D32539" w:rsidRPr="002F167A" w:rsidRDefault="00D32539" w:rsidP="003A2113">
            <w:pPr>
              <w:rPr>
                <w:rFonts w:cs="Arial"/>
              </w:rPr>
            </w:pPr>
            <w:r w:rsidRPr="002F167A">
              <w:rPr>
                <w:rFonts w:cs="Arial"/>
              </w:rPr>
              <w:t>Minimum</w:t>
            </w:r>
          </w:p>
        </w:tc>
        <w:tc>
          <w:tcPr>
            <w:tcW w:w="1382" w:type="dxa"/>
            <w:shd w:val="clear" w:color="auto" w:fill="auto"/>
          </w:tcPr>
          <w:p w14:paraId="4781B931" w14:textId="77777777" w:rsidR="00D32539" w:rsidRPr="002F167A" w:rsidRDefault="00D32539" w:rsidP="003A2113">
            <w:pPr>
              <w:jc w:val="center"/>
              <w:rPr>
                <w:rFonts w:cs="Arial"/>
              </w:rPr>
            </w:pPr>
            <w:r w:rsidRPr="002F167A">
              <w:rPr>
                <w:rFonts w:cs="Arial"/>
              </w:rPr>
              <w:t>$70,040</w:t>
            </w:r>
          </w:p>
        </w:tc>
        <w:tc>
          <w:tcPr>
            <w:tcW w:w="1479" w:type="dxa"/>
            <w:shd w:val="clear" w:color="auto" w:fill="auto"/>
          </w:tcPr>
          <w:p w14:paraId="56AA5F5F" w14:textId="77777777" w:rsidR="00D32539" w:rsidRPr="002F167A" w:rsidRDefault="00D32539" w:rsidP="003A2113">
            <w:pPr>
              <w:jc w:val="center"/>
              <w:rPr>
                <w:rFonts w:cs="Arial"/>
              </w:rPr>
            </w:pPr>
            <w:r w:rsidRPr="002F167A">
              <w:rPr>
                <w:rFonts w:cs="Arial"/>
              </w:rPr>
              <w:t>$72,141</w:t>
            </w:r>
          </w:p>
        </w:tc>
        <w:tc>
          <w:tcPr>
            <w:tcW w:w="1467" w:type="dxa"/>
            <w:shd w:val="clear" w:color="auto" w:fill="auto"/>
          </w:tcPr>
          <w:p w14:paraId="61199FCB" w14:textId="77777777" w:rsidR="00D32539" w:rsidRPr="002F167A" w:rsidRDefault="00D32539" w:rsidP="003A2113">
            <w:pPr>
              <w:jc w:val="center"/>
              <w:rPr>
                <w:rFonts w:cs="Arial"/>
              </w:rPr>
            </w:pPr>
            <w:r w:rsidRPr="002F167A">
              <w:rPr>
                <w:rFonts w:cs="Arial"/>
              </w:rPr>
              <w:t>$74,305</w:t>
            </w:r>
          </w:p>
        </w:tc>
        <w:tc>
          <w:tcPr>
            <w:tcW w:w="1571" w:type="dxa"/>
            <w:shd w:val="clear" w:color="auto" w:fill="auto"/>
          </w:tcPr>
          <w:p w14:paraId="2F14183F" w14:textId="77777777" w:rsidR="00D32539" w:rsidRPr="002F167A" w:rsidRDefault="00D32539" w:rsidP="003A2113">
            <w:pPr>
              <w:jc w:val="center"/>
              <w:rPr>
                <w:rFonts w:cs="Arial"/>
              </w:rPr>
            </w:pPr>
            <w:r w:rsidRPr="002F167A">
              <w:rPr>
                <w:rFonts w:cs="Arial"/>
              </w:rPr>
              <w:t>$76,535</w:t>
            </w:r>
          </w:p>
        </w:tc>
      </w:tr>
      <w:tr w:rsidR="00D32539" w:rsidRPr="002F167A" w14:paraId="53CF87ED" w14:textId="77777777" w:rsidTr="003A2113">
        <w:trPr>
          <w:trHeight w:val="135"/>
        </w:trPr>
        <w:tc>
          <w:tcPr>
            <w:tcW w:w="2097" w:type="dxa"/>
            <w:vMerge/>
            <w:shd w:val="clear" w:color="auto" w:fill="auto"/>
          </w:tcPr>
          <w:p w14:paraId="744C7BCB" w14:textId="77777777" w:rsidR="00D32539" w:rsidRPr="002F167A" w:rsidRDefault="00D32539" w:rsidP="003A2113">
            <w:pPr>
              <w:rPr>
                <w:rFonts w:cs="Arial"/>
                <w:b/>
                <w:bCs/>
              </w:rPr>
            </w:pPr>
          </w:p>
        </w:tc>
        <w:tc>
          <w:tcPr>
            <w:tcW w:w="2439" w:type="dxa"/>
            <w:vMerge/>
            <w:shd w:val="clear" w:color="auto" w:fill="auto"/>
          </w:tcPr>
          <w:p w14:paraId="353610E9" w14:textId="77777777" w:rsidR="00D32539" w:rsidRPr="002F167A" w:rsidRDefault="00D32539" w:rsidP="003A2113">
            <w:pPr>
              <w:rPr>
                <w:rFonts w:cs="Arial"/>
              </w:rPr>
            </w:pPr>
          </w:p>
        </w:tc>
        <w:tc>
          <w:tcPr>
            <w:tcW w:w="3092" w:type="dxa"/>
            <w:shd w:val="clear" w:color="auto" w:fill="auto"/>
          </w:tcPr>
          <w:p w14:paraId="76337F5A" w14:textId="77777777" w:rsidR="00D32539" w:rsidRPr="002F167A" w:rsidRDefault="00D32539" w:rsidP="003A2113">
            <w:pPr>
              <w:rPr>
                <w:rFonts w:cs="Arial"/>
              </w:rPr>
            </w:pPr>
            <w:r w:rsidRPr="002F167A">
              <w:rPr>
                <w:rFonts w:cs="Arial"/>
              </w:rPr>
              <w:t>Completion 2 years’ service</w:t>
            </w:r>
          </w:p>
        </w:tc>
        <w:tc>
          <w:tcPr>
            <w:tcW w:w="1382" w:type="dxa"/>
            <w:shd w:val="clear" w:color="auto" w:fill="auto"/>
          </w:tcPr>
          <w:p w14:paraId="30A98F31" w14:textId="77777777" w:rsidR="00D32539" w:rsidRPr="002F167A" w:rsidRDefault="00D32539" w:rsidP="003A2113">
            <w:pPr>
              <w:jc w:val="center"/>
              <w:rPr>
                <w:rFonts w:cs="Arial"/>
              </w:rPr>
            </w:pPr>
            <w:r w:rsidRPr="002F167A">
              <w:rPr>
                <w:rFonts w:cs="Arial"/>
              </w:rPr>
              <w:t>$74,675</w:t>
            </w:r>
          </w:p>
        </w:tc>
        <w:tc>
          <w:tcPr>
            <w:tcW w:w="1479" w:type="dxa"/>
            <w:shd w:val="clear" w:color="auto" w:fill="auto"/>
          </w:tcPr>
          <w:p w14:paraId="73E70910" w14:textId="77777777" w:rsidR="00D32539" w:rsidRPr="002F167A" w:rsidRDefault="00D32539" w:rsidP="003A2113">
            <w:pPr>
              <w:jc w:val="center"/>
              <w:rPr>
                <w:rFonts w:cs="Arial"/>
              </w:rPr>
            </w:pPr>
            <w:r w:rsidRPr="002F167A">
              <w:rPr>
                <w:rFonts w:cs="Arial"/>
              </w:rPr>
              <w:t>$76,915</w:t>
            </w:r>
          </w:p>
        </w:tc>
        <w:tc>
          <w:tcPr>
            <w:tcW w:w="1467" w:type="dxa"/>
            <w:shd w:val="clear" w:color="auto" w:fill="auto"/>
          </w:tcPr>
          <w:p w14:paraId="0153A8D9" w14:textId="77777777" w:rsidR="00D32539" w:rsidRPr="002F167A" w:rsidRDefault="00D32539" w:rsidP="003A2113">
            <w:pPr>
              <w:jc w:val="center"/>
              <w:rPr>
                <w:rFonts w:cs="Arial"/>
              </w:rPr>
            </w:pPr>
            <w:r w:rsidRPr="002F167A">
              <w:rPr>
                <w:rFonts w:cs="Arial"/>
              </w:rPr>
              <w:t>$79,223</w:t>
            </w:r>
          </w:p>
        </w:tc>
        <w:tc>
          <w:tcPr>
            <w:tcW w:w="1571" w:type="dxa"/>
            <w:shd w:val="clear" w:color="auto" w:fill="auto"/>
          </w:tcPr>
          <w:p w14:paraId="01812E08" w14:textId="77777777" w:rsidR="00D32539" w:rsidRPr="002F167A" w:rsidRDefault="00D32539" w:rsidP="003A2113">
            <w:pPr>
              <w:jc w:val="center"/>
              <w:rPr>
                <w:rFonts w:cs="Arial"/>
              </w:rPr>
            </w:pPr>
            <w:r w:rsidRPr="002F167A">
              <w:rPr>
                <w:rFonts w:cs="Arial"/>
              </w:rPr>
              <w:t>$81,599</w:t>
            </w:r>
          </w:p>
        </w:tc>
      </w:tr>
      <w:tr w:rsidR="00D32539" w:rsidRPr="002F167A" w14:paraId="761DDF9A" w14:textId="77777777" w:rsidTr="003A2113">
        <w:trPr>
          <w:trHeight w:val="135"/>
        </w:trPr>
        <w:tc>
          <w:tcPr>
            <w:tcW w:w="2097" w:type="dxa"/>
            <w:vMerge w:val="restart"/>
            <w:shd w:val="clear" w:color="auto" w:fill="D9D9D9"/>
          </w:tcPr>
          <w:p w14:paraId="5B9E7C14" w14:textId="77777777" w:rsidR="00D32539" w:rsidRPr="002F167A" w:rsidRDefault="00D32539" w:rsidP="003A2113">
            <w:pPr>
              <w:rPr>
                <w:rFonts w:cs="Arial"/>
                <w:b/>
                <w:bCs/>
              </w:rPr>
            </w:pPr>
            <w:r w:rsidRPr="002F167A">
              <w:rPr>
                <w:rFonts w:cs="Arial"/>
                <w:b/>
                <w:bCs/>
              </w:rPr>
              <w:t>ECO2.3</w:t>
            </w:r>
          </w:p>
        </w:tc>
        <w:tc>
          <w:tcPr>
            <w:tcW w:w="2439" w:type="dxa"/>
            <w:vMerge w:val="restart"/>
            <w:shd w:val="clear" w:color="auto" w:fill="D9D9D9"/>
          </w:tcPr>
          <w:p w14:paraId="6A0AE8D9" w14:textId="77777777" w:rsidR="00D32539" w:rsidRPr="002F167A" w:rsidRDefault="00D32539" w:rsidP="003A2113">
            <w:pPr>
              <w:rPr>
                <w:rFonts w:cs="Arial"/>
              </w:rPr>
            </w:pPr>
            <w:r w:rsidRPr="002F167A">
              <w:rPr>
                <w:rFonts w:cs="Arial"/>
              </w:rPr>
              <w:t>Call-Taker Multi-skill 4 (6 skills)</w:t>
            </w:r>
          </w:p>
        </w:tc>
        <w:tc>
          <w:tcPr>
            <w:tcW w:w="3092" w:type="dxa"/>
            <w:shd w:val="clear" w:color="auto" w:fill="D9D9D9"/>
          </w:tcPr>
          <w:p w14:paraId="3F93C804"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236D0C9C" w14:textId="77777777" w:rsidR="00D32539" w:rsidRPr="002F167A" w:rsidRDefault="00D32539" w:rsidP="003A2113">
            <w:pPr>
              <w:jc w:val="center"/>
              <w:rPr>
                <w:rFonts w:cs="Arial"/>
              </w:rPr>
            </w:pPr>
            <w:r w:rsidRPr="002F167A">
              <w:rPr>
                <w:rFonts w:cs="Arial"/>
              </w:rPr>
              <w:t>$70,555</w:t>
            </w:r>
          </w:p>
        </w:tc>
        <w:tc>
          <w:tcPr>
            <w:tcW w:w="1479" w:type="dxa"/>
            <w:shd w:val="clear" w:color="auto" w:fill="D9D9D9"/>
          </w:tcPr>
          <w:p w14:paraId="29897744" w14:textId="77777777" w:rsidR="00D32539" w:rsidRPr="002F167A" w:rsidRDefault="00D32539" w:rsidP="003A2113">
            <w:pPr>
              <w:jc w:val="center"/>
              <w:rPr>
                <w:rFonts w:cs="Arial"/>
              </w:rPr>
            </w:pPr>
            <w:r w:rsidRPr="002F167A">
              <w:rPr>
                <w:rFonts w:cs="Arial"/>
              </w:rPr>
              <w:t>$72,672</w:t>
            </w:r>
          </w:p>
        </w:tc>
        <w:tc>
          <w:tcPr>
            <w:tcW w:w="1467" w:type="dxa"/>
            <w:shd w:val="clear" w:color="auto" w:fill="D9D9D9"/>
          </w:tcPr>
          <w:p w14:paraId="19B14731" w14:textId="77777777" w:rsidR="00D32539" w:rsidRPr="002F167A" w:rsidRDefault="00D32539" w:rsidP="003A2113">
            <w:pPr>
              <w:jc w:val="center"/>
              <w:rPr>
                <w:rFonts w:cs="Arial"/>
              </w:rPr>
            </w:pPr>
            <w:r w:rsidRPr="002F167A">
              <w:rPr>
                <w:rFonts w:cs="Arial"/>
              </w:rPr>
              <w:t>$74,852</w:t>
            </w:r>
          </w:p>
        </w:tc>
        <w:tc>
          <w:tcPr>
            <w:tcW w:w="1571" w:type="dxa"/>
            <w:shd w:val="clear" w:color="auto" w:fill="D9D9D9"/>
          </w:tcPr>
          <w:p w14:paraId="4104F453" w14:textId="77777777" w:rsidR="00D32539" w:rsidRPr="002F167A" w:rsidRDefault="00D32539" w:rsidP="003A2113">
            <w:pPr>
              <w:jc w:val="center"/>
              <w:rPr>
                <w:rFonts w:cs="Arial"/>
              </w:rPr>
            </w:pPr>
            <w:r w:rsidRPr="002F167A">
              <w:rPr>
                <w:rFonts w:cs="Arial"/>
              </w:rPr>
              <w:t>$77,097</w:t>
            </w:r>
          </w:p>
        </w:tc>
      </w:tr>
      <w:tr w:rsidR="00D32539" w:rsidRPr="002F167A" w14:paraId="767E0291" w14:textId="77777777" w:rsidTr="003A2113">
        <w:trPr>
          <w:trHeight w:val="135"/>
        </w:trPr>
        <w:tc>
          <w:tcPr>
            <w:tcW w:w="2097" w:type="dxa"/>
            <w:vMerge/>
            <w:shd w:val="clear" w:color="auto" w:fill="D9D9D9"/>
          </w:tcPr>
          <w:p w14:paraId="731813C6" w14:textId="77777777" w:rsidR="00D32539" w:rsidRPr="002F167A" w:rsidRDefault="00D32539" w:rsidP="003A2113">
            <w:pPr>
              <w:rPr>
                <w:rFonts w:cs="Arial"/>
                <w:b/>
                <w:bCs/>
              </w:rPr>
            </w:pPr>
          </w:p>
        </w:tc>
        <w:tc>
          <w:tcPr>
            <w:tcW w:w="2439" w:type="dxa"/>
            <w:vMerge/>
            <w:shd w:val="clear" w:color="auto" w:fill="D9D9D9"/>
          </w:tcPr>
          <w:p w14:paraId="7DBB8471" w14:textId="77777777" w:rsidR="00D32539" w:rsidRPr="002F167A" w:rsidRDefault="00D32539" w:rsidP="003A2113">
            <w:pPr>
              <w:rPr>
                <w:rFonts w:cs="Arial"/>
              </w:rPr>
            </w:pPr>
          </w:p>
        </w:tc>
        <w:tc>
          <w:tcPr>
            <w:tcW w:w="3092" w:type="dxa"/>
            <w:shd w:val="clear" w:color="auto" w:fill="D9D9D9"/>
          </w:tcPr>
          <w:p w14:paraId="1DD4EA73" w14:textId="77777777" w:rsidR="00D32539" w:rsidRPr="002F167A" w:rsidRDefault="00D32539" w:rsidP="003A2113">
            <w:pPr>
              <w:rPr>
                <w:rFonts w:cs="Arial"/>
              </w:rPr>
            </w:pPr>
            <w:r w:rsidRPr="002F167A">
              <w:rPr>
                <w:rFonts w:cs="Arial"/>
              </w:rPr>
              <w:t>Completion 2 years’ service</w:t>
            </w:r>
          </w:p>
        </w:tc>
        <w:tc>
          <w:tcPr>
            <w:tcW w:w="1382" w:type="dxa"/>
            <w:shd w:val="clear" w:color="auto" w:fill="D9D9D9"/>
          </w:tcPr>
          <w:p w14:paraId="0C32F9F3" w14:textId="77777777" w:rsidR="00D32539" w:rsidRPr="002F167A" w:rsidRDefault="00D32539" w:rsidP="003A2113">
            <w:pPr>
              <w:jc w:val="center"/>
              <w:rPr>
                <w:rFonts w:cs="Arial"/>
              </w:rPr>
            </w:pPr>
            <w:r w:rsidRPr="002F167A">
              <w:rPr>
                <w:rFonts w:cs="Arial"/>
              </w:rPr>
              <w:t>$77,250</w:t>
            </w:r>
          </w:p>
        </w:tc>
        <w:tc>
          <w:tcPr>
            <w:tcW w:w="1479" w:type="dxa"/>
            <w:shd w:val="clear" w:color="auto" w:fill="D9D9D9"/>
          </w:tcPr>
          <w:p w14:paraId="1AAB8D49" w14:textId="77777777" w:rsidR="00D32539" w:rsidRPr="002F167A" w:rsidRDefault="00D32539" w:rsidP="003A2113">
            <w:pPr>
              <w:jc w:val="center"/>
              <w:rPr>
                <w:rFonts w:cs="Arial"/>
              </w:rPr>
            </w:pPr>
            <w:r w:rsidRPr="002F167A">
              <w:rPr>
                <w:rFonts w:cs="Arial"/>
              </w:rPr>
              <w:t>$79,568</w:t>
            </w:r>
          </w:p>
        </w:tc>
        <w:tc>
          <w:tcPr>
            <w:tcW w:w="1467" w:type="dxa"/>
            <w:shd w:val="clear" w:color="auto" w:fill="D9D9D9"/>
          </w:tcPr>
          <w:p w14:paraId="4257F13A" w14:textId="77777777" w:rsidR="00D32539" w:rsidRPr="002F167A" w:rsidRDefault="00D32539" w:rsidP="003A2113">
            <w:pPr>
              <w:jc w:val="center"/>
              <w:rPr>
                <w:rFonts w:cs="Arial"/>
              </w:rPr>
            </w:pPr>
            <w:r w:rsidRPr="002F167A">
              <w:rPr>
                <w:rFonts w:cs="Arial"/>
              </w:rPr>
              <w:t>$81,955</w:t>
            </w:r>
          </w:p>
        </w:tc>
        <w:tc>
          <w:tcPr>
            <w:tcW w:w="1571" w:type="dxa"/>
            <w:shd w:val="clear" w:color="auto" w:fill="D9D9D9"/>
          </w:tcPr>
          <w:p w14:paraId="42CE1164" w14:textId="77777777" w:rsidR="00D32539" w:rsidRPr="002F167A" w:rsidRDefault="00D32539" w:rsidP="003A2113">
            <w:pPr>
              <w:jc w:val="center"/>
              <w:rPr>
                <w:rFonts w:cs="Arial"/>
              </w:rPr>
            </w:pPr>
            <w:r w:rsidRPr="002F167A">
              <w:rPr>
                <w:rFonts w:cs="Arial"/>
              </w:rPr>
              <w:t>$84,413</w:t>
            </w:r>
          </w:p>
        </w:tc>
      </w:tr>
      <w:tr w:rsidR="00D32539" w:rsidRPr="002F167A" w14:paraId="5727C89B" w14:textId="77777777" w:rsidTr="003A2113">
        <w:trPr>
          <w:trHeight w:val="135"/>
        </w:trPr>
        <w:tc>
          <w:tcPr>
            <w:tcW w:w="2097" w:type="dxa"/>
            <w:vMerge w:val="restart"/>
            <w:shd w:val="clear" w:color="auto" w:fill="auto"/>
          </w:tcPr>
          <w:p w14:paraId="5B355B54" w14:textId="77777777" w:rsidR="00D32539" w:rsidRPr="002F167A" w:rsidRDefault="00D32539" w:rsidP="003A2113">
            <w:pPr>
              <w:rPr>
                <w:rFonts w:cs="Arial"/>
                <w:b/>
                <w:bCs/>
              </w:rPr>
            </w:pPr>
            <w:r w:rsidRPr="002F167A">
              <w:rPr>
                <w:rFonts w:cs="Arial"/>
                <w:b/>
                <w:bCs/>
              </w:rPr>
              <w:t>ECO3.1</w:t>
            </w:r>
          </w:p>
        </w:tc>
        <w:tc>
          <w:tcPr>
            <w:tcW w:w="2439" w:type="dxa"/>
            <w:vMerge w:val="restart"/>
            <w:shd w:val="clear" w:color="auto" w:fill="auto"/>
          </w:tcPr>
          <w:p w14:paraId="28FD79A9" w14:textId="77777777" w:rsidR="00D32539" w:rsidRPr="002F167A" w:rsidRDefault="00D32539" w:rsidP="003A2113">
            <w:pPr>
              <w:rPr>
                <w:rFonts w:cs="Arial"/>
              </w:rPr>
            </w:pPr>
            <w:r w:rsidRPr="002F167A">
              <w:rPr>
                <w:rFonts w:cs="Arial"/>
              </w:rPr>
              <w:t xml:space="preserve">Multi-skilled Senior Call- Taker (4 skills)  </w:t>
            </w:r>
          </w:p>
          <w:p w14:paraId="1F312190" w14:textId="77777777" w:rsidR="00D32539" w:rsidRPr="002F167A" w:rsidRDefault="00D32539" w:rsidP="003A2113">
            <w:pPr>
              <w:rPr>
                <w:rFonts w:cs="Arial"/>
              </w:rPr>
            </w:pPr>
            <w:r w:rsidRPr="002F167A">
              <w:rPr>
                <w:rFonts w:cs="Arial"/>
              </w:rPr>
              <w:t>Call-Taker Workplace Trainer (2 skills) Dispatcher Classroom Sign Off</w:t>
            </w:r>
          </w:p>
        </w:tc>
        <w:tc>
          <w:tcPr>
            <w:tcW w:w="3092" w:type="dxa"/>
            <w:shd w:val="clear" w:color="auto" w:fill="auto"/>
          </w:tcPr>
          <w:p w14:paraId="3AE14AA2" w14:textId="77777777" w:rsidR="00D32539" w:rsidRPr="002F167A" w:rsidRDefault="00D32539" w:rsidP="003A2113">
            <w:pPr>
              <w:rPr>
                <w:rFonts w:cs="Arial"/>
              </w:rPr>
            </w:pPr>
            <w:r w:rsidRPr="002F167A">
              <w:rPr>
                <w:rFonts w:cs="Arial"/>
              </w:rPr>
              <w:t>Minimum</w:t>
            </w:r>
          </w:p>
        </w:tc>
        <w:tc>
          <w:tcPr>
            <w:tcW w:w="1382" w:type="dxa"/>
            <w:shd w:val="clear" w:color="auto" w:fill="auto"/>
          </w:tcPr>
          <w:p w14:paraId="6FF900F7" w14:textId="77777777" w:rsidR="00D32539" w:rsidRPr="002F167A" w:rsidRDefault="00D32539" w:rsidP="003A2113">
            <w:pPr>
              <w:jc w:val="center"/>
              <w:rPr>
                <w:rFonts w:cs="Arial"/>
              </w:rPr>
            </w:pPr>
            <w:r w:rsidRPr="002F167A">
              <w:rPr>
                <w:rFonts w:cs="Arial"/>
              </w:rPr>
              <w:t>$70,040</w:t>
            </w:r>
          </w:p>
        </w:tc>
        <w:tc>
          <w:tcPr>
            <w:tcW w:w="1479" w:type="dxa"/>
            <w:shd w:val="clear" w:color="auto" w:fill="auto"/>
          </w:tcPr>
          <w:p w14:paraId="3EA6F4F3" w14:textId="77777777" w:rsidR="00D32539" w:rsidRPr="002F167A" w:rsidRDefault="00D32539" w:rsidP="003A2113">
            <w:pPr>
              <w:jc w:val="center"/>
              <w:rPr>
                <w:rFonts w:cs="Arial"/>
              </w:rPr>
            </w:pPr>
            <w:r w:rsidRPr="002F167A">
              <w:rPr>
                <w:rFonts w:cs="Arial"/>
              </w:rPr>
              <w:t>$72,141</w:t>
            </w:r>
          </w:p>
        </w:tc>
        <w:tc>
          <w:tcPr>
            <w:tcW w:w="1467" w:type="dxa"/>
            <w:shd w:val="clear" w:color="auto" w:fill="auto"/>
          </w:tcPr>
          <w:p w14:paraId="260FD370" w14:textId="77777777" w:rsidR="00D32539" w:rsidRPr="002F167A" w:rsidRDefault="00D32539" w:rsidP="003A2113">
            <w:pPr>
              <w:jc w:val="center"/>
              <w:rPr>
                <w:rFonts w:cs="Arial"/>
              </w:rPr>
            </w:pPr>
            <w:r w:rsidRPr="002F167A">
              <w:rPr>
                <w:rFonts w:cs="Arial"/>
              </w:rPr>
              <w:t>$74,305</w:t>
            </w:r>
          </w:p>
        </w:tc>
        <w:tc>
          <w:tcPr>
            <w:tcW w:w="1571" w:type="dxa"/>
            <w:shd w:val="clear" w:color="auto" w:fill="auto"/>
          </w:tcPr>
          <w:p w14:paraId="482F3C44" w14:textId="77777777" w:rsidR="00D32539" w:rsidRPr="002F167A" w:rsidRDefault="00D32539" w:rsidP="003A2113">
            <w:pPr>
              <w:jc w:val="center"/>
              <w:rPr>
                <w:rFonts w:cs="Arial"/>
              </w:rPr>
            </w:pPr>
            <w:r w:rsidRPr="002F167A">
              <w:rPr>
                <w:rFonts w:cs="Arial"/>
              </w:rPr>
              <w:t>$76,535</w:t>
            </w:r>
          </w:p>
        </w:tc>
      </w:tr>
      <w:tr w:rsidR="00D32539" w:rsidRPr="002F167A" w14:paraId="12F20373" w14:textId="77777777" w:rsidTr="003A2113">
        <w:trPr>
          <w:trHeight w:val="135"/>
        </w:trPr>
        <w:tc>
          <w:tcPr>
            <w:tcW w:w="2097" w:type="dxa"/>
            <w:vMerge/>
            <w:shd w:val="clear" w:color="auto" w:fill="auto"/>
          </w:tcPr>
          <w:p w14:paraId="2C47BC39" w14:textId="77777777" w:rsidR="00D32539" w:rsidRPr="002F167A" w:rsidRDefault="00D32539" w:rsidP="003A2113">
            <w:pPr>
              <w:rPr>
                <w:rFonts w:cs="Arial"/>
                <w:b/>
                <w:bCs/>
              </w:rPr>
            </w:pPr>
          </w:p>
        </w:tc>
        <w:tc>
          <w:tcPr>
            <w:tcW w:w="2439" w:type="dxa"/>
            <w:vMerge/>
            <w:shd w:val="clear" w:color="auto" w:fill="auto"/>
          </w:tcPr>
          <w:p w14:paraId="570CAF59" w14:textId="77777777" w:rsidR="00D32539" w:rsidRPr="002F167A" w:rsidRDefault="00D32539" w:rsidP="003A2113">
            <w:pPr>
              <w:rPr>
                <w:rFonts w:cs="Arial"/>
              </w:rPr>
            </w:pPr>
          </w:p>
        </w:tc>
        <w:tc>
          <w:tcPr>
            <w:tcW w:w="3092" w:type="dxa"/>
            <w:shd w:val="clear" w:color="auto" w:fill="auto"/>
          </w:tcPr>
          <w:p w14:paraId="1CAFBE9A" w14:textId="77777777" w:rsidR="00D32539" w:rsidRPr="002F167A" w:rsidRDefault="00D32539" w:rsidP="003A2113">
            <w:pPr>
              <w:rPr>
                <w:rFonts w:cs="Arial"/>
              </w:rPr>
            </w:pPr>
            <w:r w:rsidRPr="002F167A">
              <w:rPr>
                <w:rFonts w:cs="Arial"/>
              </w:rPr>
              <w:t>Completion 2 years’ service</w:t>
            </w:r>
          </w:p>
        </w:tc>
        <w:tc>
          <w:tcPr>
            <w:tcW w:w="1382" w:type="dxa"/>
            <w:shd w:val="clear" w:color="auto" w:fill="auto"/>
          </w:tcPr>
          <w:p w14:paraId="1D2FE88C" w14:textId="77777777" w:rsidR="00D32539" w:rsidRPr="002F167A" w:rsidRDefault="00D32539" w:rsidP="003A2113">
            <w:pPr>
              <w:jc w:val="center"/>
              <w:rPr>
                <w:rFonts w:cs="Arial"/>
              </w:rPr>
            </w:pPr>
            <w:r w:rsidRPr="002F167A">
              <w:rPr>
                <w:rFonts w:cs="Arial"/>
              </w:rPr>
              <w:t>$76,220</w:t>
            </w:r>
          </w:p>
        </w:tc>
        <w:tc>
          <w:tcPr>
            <w:tcW w:w="1479" w:type="dxa"/>
            <w:shd w:val="clear" w:color="auto" w:fill="auto"/>
          </w:tcPr>
          <w:p w14:paraId="51F90B17" w14:textId="77777777" w:rsidR="00D32539" w:rsidRPr="002F167A" w:rsidRDefault="00D32539" w:rsidP="003A2113">
            <w:pPr>
              <w:jc w:val="center"/>
              <w:rPr>
                <w:rFonts w:cs="Arial"/>
              </w:rPr>
            </w:pPr>
            <w:r w:rsidRPr="002F167A">
              <w:rPr>
                <w:rFonts w:cs="Arial"/>
              </w:rPr>
              <w:t>$78,507</w:t>
            </w:r>
          </w:p>
        </w:tc>
        <w:tc>
          <w:tcPr>
            <w:tcW w:w="1467" w:type="dxa"/>
            <w:shd w:val="clear" w:color="auto" w:fill="auto"/>
          </w:tcPr>
          <w:p w14:paraId="5A2B4F17" w14:textId="77777777" w:rsidR="00D32539" w:rsidRPr="002F167A" w:rsidRDefault="00D32539" w:rsidP="003A2113">
            <w:pPr>
              <w:jc w:val="center"/>
              <w:rPr>
                <w:rFonts w:cs="Arial"/>
              </w:rPr>
            </w:pPr>
            <w:r w:rsidRPr="002F167A">
              <w:rPr>
                <w:rFonts w:cs="Arial"/>
              </w:rPr>
              <w:t>$80,862</w:t>
            </w:r>
          </w:p>
        </w:tc>
        <w:tc>
          <w:tcPr>
            <w:tcW w:w="1571" w:type="dxa"/>
            <w:shd w:val="clear" w:color="auto" w:fill="auto"/>
          </w:tcPr>
          <w:p w14:paraId="4A86081C" w14:textId="77777777" w:rsidR="00D32539" w:rsidRPr="002F167A" w:rsidRDefault="00D32539" w:rsidP="003A2113">
            <w:pPr>
              <w:jc w:val="center"/>
              <w:rPr>
                <w:rFonts w:cs="Arial"/>
              </w:rPr>
            </w:pPr>
            <w:r w:rsidRPr="002F167A">
              <w:rPr>
                <w:rFonts w:cs="Arial"/>
              </w:rPr>
              <w:t>$83,288</w:t>
            </w:r>
          </w:p>
        </w:tc>
      </w:tr>
      <w:tr w:rsidR="00D32539" w:rsidRPr="002F167A" w14:paraId="4AE68C89" w14:textId="77777777" w:rsidTr="003A2113">
        <w:trPr>
          <w:trHeight w:val="135"/>
        </w:trPr>
        <w:tc>
          <w:tcPr>
            <w:tcW w:w="2097" w:type="dxa"/>
            <w:vMerge w:val="restart"/>
            <w:shd w:val="clear" w:color="auto" w:fill="D9D9D9"/>
          </w:tcPr>
          <w:p w14:paraId="697B0E1E" w14:textId="77777777" w:rsidR="00D32539" w:rsidRPr="002F167A" w:rsidRDefault="00D32539" w:rsidP="003A2113">
            <w:pPr>
              <w:rPr>
                <w:rFonts w:cs="Arial"/>
                <w:b/>
                <w:bCs/>
              </w:rPr>
            </w:pPr>
            <w:r w:rsidRPr="002F167A">
              <w:rPr>
                <w:rFonts w:cs="Arial"/>
                <w:b/>
                <w:bCs/>
              </w:rPr>
              <w:t>ECO3.2</w:t>
            </w:r>
          </w:p>
        </w:tc>
        <w:tc>
          <w:tcPr>
            <w:tcW w:w="2439" w:type="dxa"/>
            <w:vMerge w:val="restart"/>
            <w:shd w:val="clear" w:color="auto" w:fill="D9D9D9"/>
          </w:tcPr>
          <w:p w14:paraId="30D98FB5" w14:textId="77777777" w:rsidR="00D32539" w:rsidRPr="002F167A" w:rsidRDefault="00D32539" w:rsidP="003A2113">
            <w:pPr>
              <w:rPr>
                <w:rFonts w:cs="Arial"/>
              </w:rPr>
            </w:pPr>
            <w:r w:rsidRPr="002F167A">
              <w:rPr>
                <w:rFonts w:cs="Arial"/>
              </w:rPr>
              <w:t>Call-Taker Workplace Trainer Multi-skill 1 (3 skills)</w:t>
            </w:r>
          </w:p>
        </w:tc>
        <w:tc>
          <w:tcPr>
            <w:tcW w:w="3092" w:type="dxa"/>
            <w:shd w:val="clear" w:color="auto" w:fill="D9D9D9"/>
          </w:tcPr>
          <w:p w14:paraId="256AE16E"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1057082A" w14:textId="77777777" w:rsidR="00D32539" w:rsidRPr="002F167A" w:rsidRDefault="00D32539" w:rsidP="003A2113">
            <w:pPr>
              <w:jc w:val="center"/>
              <w:rPr>
                <w:rFonts w:cs="Arial"/>
              </w:rPr>
            </w:pPr>
            <w:r w:rsidRPr="002F167A">
              <w:rPr>
                <w:rFonts w:cs="Arial"/>
              </w:rPr>
              <w:t>$72,100</w:t>
            </w:r>
          </w:p>
        </w:tc>
        <w:tc>
          <w:tcPr>
            <w:tcW w:w="1479" w:type="dxa"/>
            <w:shd w:val="clear" w:color="auto" w:fill="D9D9D9"/>
          </w:tcPr>
          <w:p w14:paraId="75E0E681" w14:textId="77777777" w:rsidR="00D32539" w:rsidRPr="002F167A" w:rsidRDefault="00D32539" w:rsidP="003A2113">
            <w:pPr>
              <w:jc w:val="center"/>
              <w:rPr>
                <w:rFonts w:cs="Arial"/>
              </w:rPr>
            </w:pPr>
            <w:r w:rsidRPr="002F167A">
              <w:rPr>
                <w:rFonts w:cs="Arial"/>
              </w:rPr>
              <w:t>$74,263</w:t>
            </w:r>
          </w:p>
        </w:tc>
        <w:tc>
          <w:tcPr>
            <w:tcW w:w="1467" w:type="dxa"/>
            <w:shd w:val="clear" w:color="auto" w:fill="D9D9D9"/>
          </w:tcPr>
          <w:p w14:paraId="4FF7EC5B" w14:textId="77777777" w:rsidR="00D32539" w:rsidRPr="002F167A" w:rsidRDefault="00D32539" w:rsidP="003A2113">
            <w:pPr>
              <w:jc w:val="center"/>
              <w:rPr>
                <w:rFonts w:cs="Arial"/>
              </w:rPr>
            </w:pPr>
            <w:r w:rsidRPr="002F167A">
              <w:rPr>
                <w:rFonts w:cs="Arial"/>
              </w:rPr>
              <w:t>$76,491</w:t>
            </w:r>
          </w:p>
        </w:tc>
        <w:tc>
          <w:tcPr>
            <w:tcW w:w="1571" w:type="dxa"/>
            <w:shd w:val="clear" w:color="auto" w:fill="D9D9D9"/>
          </w:tcPr>
          <w:p w14:paraId="753344E2" w14:textId="77777777" w:rsidR="00D32539" w:rsidRPr="002F167A" w:rsidRDefault="00D32539" w:rsidP="003A2113">
            <w:pPr>
              <w:jc w:val="center"/>
              <w:rPr>
                <w:rFonts w:cs="Arial"/>
              </w:rPr>
            </w:pPr>
            <w:r w:rsidRPr="002F167A">
              <w:rPr>
                <w:rFonts w:cs="Arial"/>
              </w:rPr>
              <w:t>$78,786</w:t>
            </w:r>
          </w:p>
        </w:tc>
      </w:tr>
      <w:tr w:rsidR="00D32539" w:rsidRPr="002F167A" w14:paraId="25CAD2E5" w14:textId="77777777" w:rsidTr="003A2113">
        <w:trPr>
          <w:trHeight w:val="135"/>
        </w:trPr>
        <w:tc>
          <w:tcPr>
            <w:tcW w:w="2097" w:type="dxa"/>
            <w:vMerge/>
            <w:shd w:val="clear" w:color="auto" w:fill="D9D9D9"/>
          </w:tcPr>
          <w:p w14:paraId="09AA361F" w14:textId="77777777" w:rsidR="00D32539" w:rsidRPr="002F167A" w:rsidRDefault="00D32539" w:rsidP="003A2113">
            <w:pPr>
              <w:rPr>
                <w:rFonts w:cs="Arial"/>
                <w:b/>
                <w:bCs/>
              </w:rPr>
            </w:pPr>
          </w:p>
        </w:tc>
        <w:tc>
          <w:tcPr>
            <w:tcW w:w="2439" w:type="dxa"/>
            <w:vMerge/>
            <w:shd w:val="clear" w:color="auto" w:fill="D9D9D9"/>
          </w:tcPr>
          <w:p w14:paraId="61EAE846" w14:textId="77777777" w:rsidR="00D32539" w:rsidRPr="002F167A" w:rsidRDefault="00D32539" w:rsidP="003A2113">
            <w:pPr>
              <w:rPr>
                <w:rFonts w:cs="Arial"/>
              </w:rPr>
            </w:pPr>
          </w:p>
        </w:tc>
        <w:tc>
          <w:tcPr>
            <w:tcW w:w="3092" w:type="dxa"/>
            <w:shd w:val="clear" w:color="auto" w:fill="D9D9D9"/>
          </w:tcPr>
          <w:p w14:paraId="0BDDBB4C" w14:textId="77777777" w:rsidR="00D32539" w:rsidRPr="002F167A" w:rsidRDefault="00D32539" w:rsidP="003A2113">
            <w:pPr>
              <w:rPr>
                <w:rFonts w:cs="Arial"/>
              </w:rPr>
            </w:pPr>
            <w:r w:rsidRPr="002F167A">
              <w:rPr>
                <w:rFonts w:cs="Arial"/>
              </w:rPr>
              <w:t>Completion 2 years’ service</w:t>
            </w:r>
          </w:p>
        </w:tc>
        <w:tc>
          <w:tcPr>
            <w:tcW w:w="1382" w:type="dxa"/>
            <w:shd w:val="clear" w:color="auto" w:fill="D9D9D9"/>
          </w:tcPr>
          <w:p w14:paraId="5466FB5F" w14:textId="77777777" w:rsidR="00D32539" w:rsidRPr="002F167A" w:rsidRDefault="00D32539" w:rsidP="003A2113">
            <w:pPr>
              <w:jc w:val="center"/>
              <w:rPr>
                <w:rFonts w:cs="Arial"/>
              </w:rPr>
            </w:pPr>
            <w:r w:rsidRPr="002F167A">
              <w:rPr>
                <w:rFonts w:cs="Arial"/>
              </w:rPr>
              <w:t>$77,250</w:t>
            </w:r>
          </w:p>
        </w:tc>
        <w:tc>
          <w:tcPr>
            <w:tcW w:w="1479" w:type="dxa"/>
            <w:shd w:val="clear" w:color="auto" w:fill="D9D9D9"/>
          </w:tcPr>
          <w:p w14:paraId="0DC63E29" w14:textId="77777777" w:rsidR="00D32539" w:rsidRPr="002F167A" w:rsidRDefault="00D32539" w:rsidP="003A2113">
            <w:pPr>
              <w:jc w:val="center"/>
              <w:rPr>
                <w:rFonts w:cs="Arial"/>
              </w:rPr>
            </w:pPr>
            <w:r w:rsidRPr="002F167A">
              <w:rPr>
                <w:rFonts w:cs="Arial"/>
              </w:rPr>
              <w:t>$79,568</w:t>
            </w:r>
          </w:p>
        </w:tc>
        <w:tc>
          <w:tcPr>
            <w:tcW w:w="1467" w:type="dxa"/>
            <w:shd w:val="clear" w:color="auto" w:fill="D9D9D9"/>
          </w:tcPr>
          <w:p w14:paraId="094B6BC9" w14:textId="77777777" w:rsidR="00D32539" w:rsidRPr="002F167A" w:rsidRDefault="00D32539" w:rsidP="003A2113">
            <w:pPr>
              <w:jc w:val="center"/>
              <w:rPr>
                <w:rFonts w:cs="Arial"/>
              </w:rPr>
            </w:pPr>
            <w:r w:rsidRPr="002F167A">
              <w:rPr>
                <w:rFonts w:cs="Arial"/>
              </w:rPr>
              <w:t>$81,955</w:t>
            </w:r>
          </w:p>
        </w:tc>
        <w:tc>
          <w:tcPr>
            <w:tcW w:w="1571" w:type="dxa"/>
            <w:shd w:val="clear" w:color="auto" w:fill="D9D9D9"/>
          </w:tcPr>
          <w:p w14:paraId="2D72BD09" w14:textId="77777777" w:rsidR="00D32539" w:rsidRPr="002F167A" w:rsidRDefault="00D32539" w:rsidP="003A2113">
            <w:pPr>
              <w:jc w:val="center"/>
              <w:rPr>
                <w:rFonts w:cs="Arial"/>
              </w:rPr>
            </w:pPr>
            <w:r w:rsidRPr="002F167A">
              <w:rPr>
                <w:rFonts w:cs="Arial"/>
              </w:rPr>
              <w:t>$84,413</w:t>
            </w:r>
          </w:p>
        </w:tc>
      </w:tr>
      <w:tr w:rsidR="00D32539" w:rsidRPr="002F167A" w14:paraId="223CEEB7" w14:textId="77777777" w:rsidTr="003A2113">
        <w:trPr>
          <w:trHeight w:val="90"/>
        </w:trPr>
        <w:tc>
          <w:tcPr>
            <w:tcW w:w="2097" w:type="dxa"/>
            <w:vMerge w:val="restart"/>
            <w:shd w:val="clear" w:color="auto" w:fill="auto"/>
          </w:tcPr>
          <w:p w14:paraId="71095FC0" w14:textId="77777777" w:rsidR="00D32539" w:rsidRPr="002F167A" w:rsidRDefault="00D32539" w:rsidP="003A2113">
            <w:pPr>
              <w:rPr>
                <w:rFonts w:cs="Arial"/>
                <w:b/>
                <w:bCs/>
              </w:rPr>
            </w:pPr>
            <w:r w:rsidRPr="002F167A">
              <w:rPr>
                <w:rFonts w:cs="Arial"/>
                <w:b/>
                <w:bCs/>
              </w:rPr>
              <w:t>ECO3.3</w:t>
            </w:r>
          </w:p>
        </w:tc>
        <w:tc>
          <w:tcPr>
            <w:tcW w:w="2439" w:type="dxa"/>
            <w:vMerge w:val="restart"/>
            <w:shd w:val="clear" w:color="auto" w:fill="auto"/>
          </w:tcPr>
          <w:p w14:paraId="0FAB2A4F" w14:textId="77777777" w:rsidR="00D32539" w:rsidRPr="002F167A" w:rsidRDefault="00D32539" w:rsidP="003A2113">
            <w:pPr>
              <w:rPr>
                <w:rFonts w:cs="Arial"/>
              </w:rPr>
            </w:pPr>
            <w:r w:rsidRPr="002F167A">
              <w:rPr>
                <w:rFonts w:cs="Arial"/>
              </w:rPr>
              <w:t>Dispatcher Consolidated (3 skills)</w:t>
            </w:r>
          </w:p>
        </w:tc>
        <w:tc>
          <w:tcPr>
            <w:tcW w:w="3092" w:type="dxa"/>
            <w:shd w:val="clear" w:color="auto" w:fill="auto"/>
          </w:tcPr>
          <w:p w14:paraId="3482DF5C" w14:textId="77777777" w:rsidR="00D32539" w:rsidRPr="002F167A" w:rsidRDefault="00D32539" w:rsidP="003A2113">
            <w:pPr>
              <w:rPr>
                <w:rFonts w:cs="Arial"/>
              </w:rPr>
            </w:pPr>
            <w:r w:rsidRPr="002F167A">
              <w:rPr>
                <w:rFonts w:cs="Arial"/>
              </w:rPr>
              <w:t>Minimum</w:t>
            </w:r>
          </w:p>
        </w:tc>
        <w:tc>
          <w:tcPr>
            <w:tcW w:w="1382" w:type="dxa"/>
            <w:shd w:val="clear" w:color="auto" w:fill="auto"/>
          </w:tcPr>
          <w:p w14:paraId="1BBF8AEA" w14:textId="77777777" w:rsidR="00D32539" w:rsidRPr="002F167A" w:rsidRDefault="00D32539" w:rsidP="003A2113">
            <w:pPr>
              <w:jc w:val="center"/>
              <w:rPr>
                <w:rFonts w:cs="Arial"/>
              </w:rPr>
            </w:pPr>
            <w:r w:rsidRPr="002F167A">
              <w:rPr>
                <w:rFonts w:cs="Arial"/>
              </w:rPr>
              <w:t>$67,980</w:t>
            </w:r>
          </w:p>
        </w:tc>
        <w:tc>
          <w:tcPr>
            <w:tcW w:w="1479" w:type="dxa"/>
            <w:shd w:val="clear" w:color="auto" w:fill="auto"/>
          </w:tcPr>
          <w:p w14:paraId="1E40F938" w14:textId="77777777" w:rsidR="00D32539" w:rsidRPr="002F167A" w:rsidRDefault="00D32539" w:rsidP="003A2113">
            <w:pPr>
              <w:jc w:val="center"/>
              <w:rPr>
                <w:rFonts w:cs="Arial"/>
              </w:rPr>
            </w:pPr>
            <w:r w:rsidRPr="002F167A">
              <w:rPr>
                <w:rFonts w:cs="Arial"/>
              </w:rPr>
              <w:t>$70,019</w:t>
            </w:r>
          </w:p>
        </w:tc>
        <w:tc>
          <w:tcPr>
            <w:tcW w:w="1467" w:type="dxa"/>
            <w:shd w:val="clear" w:color="auto" w:fill="auto"/>
          </w:tcPr>
          <w:p w14:paraId="3DA59463" w14:textId="77777777" w:rsidR="00D32539" w:rsidRPr="002F167A" w:rsidRDefault="00D32539" w:rsidP="003A2113">
            <w:pPr>
              <w:jc w:val="center"/>
              <w:rPr>
                <w:rFonts w:cs="Arial"/>
              </w:rPr>
            </w:pPr>
            <w:r w:rsidRPr="002F167A">
              <w:rPr>
                <w:rFonts w:cs="Arial"/>
              </w:rPr>
              <w:t>$72,120</w:t>
            </w:r>
          </w:p>
        </w:tc>
        <w:tc>
          <w:tcPr>
            <w:tcW w:w="1571" w:type="dxa"/>
            <w:shd w:val="clear" w:color="auto" w:fill="auto"/>
          </w:tcPr>
          <w:p w14:paraId="143A78E7" w14:textId="77777777" w:rsidR="00D32539" w:rsidRPr="002F167A" w:rsidRDefault="00D32539" w:rsidP="003A2113">
            <w:pPr>
              <w:jc w:val="center"/>
              <w:rPr>
                <w:rFonts w:cs="Arial"/>
              </w:rPr>
            </w:pPr>
            <w:r w:rsidRPr="002F167A">
              <w:rPr>
                <w:rFonts w:cs="Arial"/>
              </w:rPr>
              <w:t>$74,284</w:t>
            </w:r>
          </w:p>
        </w:tc>
      </w:tr>
      <w:tr w:rsidR="00D32539" w:rsidRPr="002F167A" w14:paraId="7C278096" w14:textId="77777777" w:rsidTr="003A2113">
        <w:trPr>
          <w:trHeight w:val="90"/>
        </w:trPr>
        <w:tc>
          <w:tcPr>
            <w:tcW w:w="2097" w:type="dxa"/>
            <w:vMerge/>
            <w:shd w:val="clear" w:color="auto" w:fill="auto"/>
          </w:tcPr>
          <w:p w14:paraId="169EB02F" w14:textId="77777777" w:rsidR="00D32539" w:rsidRPr="002F167A" w:rsidRDefault="00D32539" w:rsidP="003A2113">
            <w:pPr>
              <w:rPr>
                <w:rFonts w:cs="Arial"/>
                <w:b/>
                <w:bCs/>
              </w:rPr>
            </w:pPr>
          </w:p>
        </w:tc>
        <w:tc>
          <w:tcPr>
            <w:tcW w:w="2439" w:type="dxa"/>
            <w:vMerge/>
            <w:shd w:val="clear" w:color="auto" w:fill="auto"/>
          </w:tcPr>
          <w:p w14:paraId="60D9BC69" w14:textId="77777777" w:rsidR="00D32539" w:rsidRPr="002F167A" w:rsidRDefault="00D32539" w:rsidP="003A2113">
            <w:pPr>
              <w:rPr>
                <w:rFonts w:cs="Arial"/>
              </w:rPr>
            </w:pPr>
          </w:p>
        </w:tc>
        <w:tc>
          <w:tcPr>
            <w:tcW w:w="3092" w:type="dxa"/>
            <w:shd w:val="clear" w:color="auto" w:fill="auto"/>
          </w:tcPr>
          <w:p w14:paraId="1C1DF0F9" w14:textId="77777777" w:rsidR="00D32539" w:rsidRPr="002F167A" w:rsidRDefault="00D32539" w:rsidP="003A2113">
            <w:pPr>
              <w:rPr>
                <w:rFonts w:cs="Arial"/>
              </w:rPr>
            </w:pPr>
            <w:r w:rsidRPr="002F167A">
              <w:rPr>
                <w:rFonts w:cs="Arial"/>
              </w:rPr>
              <w:t>Completion 1 years’ service at ECO3 and above</w:t>
            </w:r>
          </w:p>
        </w:tc>
        <w:tc>
          <w:tcPr>
            <w:tcW w:w="1382" w:type="dxa"/>
            <w:shd w:val="clear" w:color="auto" w:fill="auto"/>
          </w:tcPr>
          <w:p w14:paraId="43B2385B" w14:textId="77777777" w:rsidR="00D32539" w:rsidRPr="002F167A" w:rsidRDefault="00D32539" w:rsidP="003A2113">
            <w:pPr>
              <w:jc w:val="center"/>
              <w:rPr>
                <w:rFonts w:cs="Arial"/>
              </w:rPr>
            </w:pPr>
            <w:r w:rsidRPr="002F167A">
              <w:rPr>
                <w:rFonts w:cs="Arial"/>
              </w:rPr>
              <w:t>$75,190</w:t>
            </w:r>
          </w:p>
        </w:tc>
        <w:tc>
          <w:tcPr>
            <w:tcW w:w="1479" w:type="dxa"/>
            <w:shd w:val="clear" w:color="auto" w:fill="auto"/>
          </w:tcPr>
          <w:p w14:paraId="2728C1DE" w14:textId="77777777" w:rsidR="00D32539" w:rsidRPr="002F167A" w:rsidRDefault="00D32539" w:rsidP="003A2113">
            <w:pPr>
              <w:jc w:val="center"/>
              <w:rPr>
                <w:rFonts w:cs="Arial"/>
              </w:rPr>
            </w:pPr>
            <w:r w:rsidRPr="002F167A">
              <w:rPr>
                <w:rFonts w:cs="Arial"/>
              </w:rPr>
              <w:t>$77,446</w:t>
            </w:r>
          </w:p>
        </w:tc>
        <w:tc>
          <w:tcPr>
            <w:tcW w:w="1467" w:type="dxa"/>
            <w:shd w:val="clear" w:color="auto" w:fill="auto"/>
          </w:tcPr>
          <w:p w14:paraId="61A22E13" w14:textId="77777777" w:rsidR="00D32539" w:rsidRPr="002F167A" w:rsidRDefault="00D32539" w:rsidP="003A2113">
            <w:pPr>
              <w:jc w:val="center"/>
              <w:rPr>
                <w:rFonts w:cs="Arial"/>
              </w:rPr>
            </w:pPr>
            <w:r w:rsidRPr="002F167A">
              <w:rPr>
                <w:rFonts w:cs="Arial"/>
              </w:rPr>
              <w:t>$79,769</w:t>
            </w:r>
          </w:p>
        </w:tc>
        <w:tc>
          <w:tcPr>
            <w:tcW w:w="1571" w:type="dxa"/>
            <w:shd w:val="clear" w:color="auto" w:fill="auto"/>
          </w:tcPr>
          <w:p w14:paraId="25CE733C" w14:textId="77777777" w:rsidR="00D32539" w:rsidRPr="002F167A" w:rsidRDefault="00D32539" w:rsidP="003A2113">
            <w:pPr>
              <w:jc w:val="center"/>
              <w:rPr>
                <w:rFonts w:cs="Arial"/>
              </w:rPr>
            </w:pPr>
            <w:r w:rsidRPr="002F167A">
              <w:rPr>
                <w:rFonts w:cs="Arial"/>
              </w:rPr>
              <w:t>$82,162</w:t>
            </w:r>
          </w:p>
        </w:tc>
      </w:tr>
      <w:tr w:rsidR="00D32539" w:rsidRPr="002F167A" w14:paraId="104DCBEC" w14:textId="77777777" w:rsidTr="003A2113">
        <w:trPr>
          <w:trHeight w:val="90"/>
        </w:trPr>
        <w:tc>
          <w:tcPr>
            <w:tcW w:w="2097" w:type="dxa"/>
            <w:vMerge/>
            <w:shd w:val="clear" w:color="auto" w:fill="auto"/>
          </w:tcPr>
          <w:p w14:paraId="127CF8C0" w14:textId="77777777" w:rsidR="00D32539" w:rsidRPr="002F167A" w:rsidRDefault="00D32539" w:rsidP="003A2113">
            <w:pPr>
              <w:rPr>
                <w:rFonts w:cs="Arial"/>
                <w:b/>
                <w:bCs/>
              </w:rPr>
            </w:pPr>
          </w:p>
        </w:tc>
        <w:tc>
          <w:tcPr>
            <w:tcW w:w="2439" w:type="dxa"/>
            <w:vMerge/>
            <w:shd w:val="clear" w:color="auto" w:fill="auto"/>
          </w:tcPr>
          <w:p w14:paraId="5F5F93C6" w14:textId="77777777" w:rsidR="00D32539" w:rsidRPr="002F167A" w:rsidRDefault="00D32539" w:rsidP="003A2113">
            <w:pPr>
              <w:rPr>
                <w:rFonts w:cs="Arial"/>
              </w:rPr>
            </w:pPr>
          </w:p>
        </w:tc>
        <w:tc>
          <w:tcPr>
            <w:tcW w:w="3092" w:type="dxa"/>
            <w:shd w:val="clear" w:color="auto" w:fill="auto"/>
          </w:tcPr>
          <w:p w14:paraId="70B4EB58" w14:textId="77777777" w:rsidR="00D32539" w:rsidRPr="002F167A" w:rsidRDefault="00D32539" w:rsidP="003A2113">
            <w:pPr>
              <w:rPr>
                <w:rFonts w:cs="Arial"/>
              </w:rPr>
            </w:pPr>
            <w:r w:rsidRPr="002F167A">
              <w:rPr>
                <w:rFonts w:cs="Arial"/>
              </w:rPr>
              <w:t>Completion 2 years’ service at ECO3 and above</w:t>
            </w:r>
          </w:p>
          <w:p w14:paraId="67B575B1" w14:textId="77777777" w:rsidR="00D32539" w:rsidRPr="002F167A" w:rsidRDefault="00D32539" w:rsidP="003A2113">
            <w:pPr>
              <w:rPr>
                <w:rFonts w:cs="Arial"/>
              </w:rPr>
            </w:pPr>
          </w:p>
        </w:tc>
        <w:tc>
          <w:tcPr>
            <w:tcW w:w="1382" w:type="dxa"/>
            <w:shd w:val="clear" w:color="auto" w:fill="auto"/>
          </w:tcPr>
          <w:p w14:paraId="377108B4" w14:textId="77777777" w:rsidR="00D32539" w:rsidRPr="002F167A" w:rsidRDefault="00D32539" w:rsidP="003A2113">
            <w:pPr>
              <w:jc w:val="center"/>
              <w:rPr>
                <w:rFonts w:cs="Arial"/>
              </w:rPr>
            </w:pPr>
            <w:r w:rsidRPr="002F167A">
              <w:rPr>
                <w:rFonts w:cs="Arial"/>
              </w:rPr>
              <w:t>$78,280</w:t>
            </w:r>
          </w:p>
        </w:tc>
        <w:tc>
          <w:tcPr>
            <w:tcW w:w="1479" w:type="dxa"/>
            <w:shd w:val="clear" w:color="auto" w:fill="auto"/>
          </w:tcPr>
          <w:p w14:paraId="0667AF78" w14:textId="77777777" w:rsidR="00D32539" w:rsidRPr="002F167A" w:rsidRDefault="00D32539" w:rsidP="003A2113">
            <w:pPr>
              <w:jc w:val="center"/>
              <w:rPr>
                <w:rFonts w:cs="Arial"/>
              </w:rPr>
            </w:pPr>
            <w:r w:rsidRPr="002F167A">
              <w:rPr>
                <w:rFonts w:cs="Arial"/>
              </w:rPr>
              <w:t>$80,628</w:t>
            </w:r>
          </w:p>
        </w:tc>
        <w:tc>
          <w:tcPr>
            <w:tcW w:w="1467" w:type="dxa"/>
            <w:shd w:val="clear" w:color="auto" w:fill="auto"/>
          </w:tcPr>
          <w:p w14:paraId="52C34C69" w14:textId="77777777" w:rsidR="00D32539" w:rsidRPr="002F167A" w:rsidRDefault="00D32539" w:rsidP="003A2113">
            <w:pPr>
              <w:jc w:val="center"/>
              <w:rPr>
                <w:rFonts w:cs="Arial"/>
              </w:rPr>
            </w:pPr>
            <w:r w:rsidRPr="002F167A">
              <w:rPr>
                <w:rFonts w:cs="Arial"/>
              </w:rPr>
              <w:t>$83,047</w:t>
            </w:r>
          </w:p>
        </w:tc>
        <w:tc>
          <w:tcPr>
            <w:tcW w:w="1571" w:type="dxa"/>
            <w:shd w:val="clear" w:color="auto" w:fill="auto"/>
          </w:tcPr>
          <w:p w14:paraId="29572C5E" w14:textId="77777777" w:rsidR="00D32539" w:rsidRPr="002F167A" w:rsidRDefault="00D32539" w:rsidP="003A2113">
            <w:pPr>
              <w:jc w:val="center"/>
              <w:rPr>
                <w:rFonts w:cs="Arial"/>
              </w:rPr>
            </w:pPr>
            <w:r w:rsidRPr="002F167A">
              <w:rPr>
                <w:rFonts w:cs="Arial"/>
              </w:rPr>
              <w:t>$85,539</w:t>
            </w:r>
          </w:p>
        </w:tc>
      </w:tr>
      <w:tr w:rsidR="00D32539" w:rsidRPr="002F167A" w14:paraId="7206A324" w14:textId="77777777" w:rsidTr="003A2113">
        <w:trPr>
          <w:trHeight w:val="90"/>
        </w:trPr>
        <w:tc>
          <w:tcPr>
            <w:tcW w:w="2097" w:type="dxa"/>
            <w:vMerge w:val="restart"/>
            <w:shd w:val="clear" w:color="auto" w:fill="D9D9D9"/>
          </w:tcPr>
          <w:p w14:paraId="1394D1F0" w14:textId="77777777" w:rsidR="00D32539" w:rsidRPr="002F167A" w:rsidRDefault="00D32539" w:rsidP="003A2113">
            <w:pPr>
              <w:rPr>
                <w:rFonts w:cs="Arial"/>
                <w:b/>
                <w:bCs/>
              </w:rPr>
            </w:pPr>
            <w:r w:rsidRPr="002F167A">
              <w:rPr>
                <w:rFonts w:cs="Arial"/>
                <w:b/>
                <w:bCs/>
              </w:rPr>
              <w:t>ECO4.1</w:t>
            </w:r>
          </w:p>
        </w:tc>
        <w:tc>
          <w:tcPr>
            <w:tcW w:w="2439" w:type="dxa"/>
            <w:vMerge w:val="restart"/>
            <w:shd w:val="clear" w:color="auto" w:fill="D9D9D9"/>
          </w:tcPr>
          <w:p w14:paraId="4F469650" w14:textId="77777777" w:rsidR="00D32539" w:rsidRPr="002F167A" w:rsidRDefault="00D32539" w:rsidP="003A2113">
            <w:pPr>
              <w:rPr>
                <w:rFonts w:cs="Arial"/>
              </w:rPr>
            </w:pPr>
            <w:r w:rsidRPr="002F167A">
              <w:rPr>
                <w:rFonts w:cs="Arial"/>
              </w:rPr>
              <w:t xml:space="preserve">Call-Taker Workplace Trainer Multi-skill 2 (4 skills) </w:t>
            </w:r>
          </w:p>
          <w:p w14:paraId="620168C1" w14:textId="77777777" w:rsidR="00D32539" w:rsidRPr="002F167A" w:rsidRDefault="00D32539" w:rsidP="003A2113">
            <w:pPr>
              <w:rPr>
                <w:rFonts w:cs="Arial"/>
              </w:rPr>
            </w:pPr>
            <w:r w:rsidRPr="002F167A">
              <w:rPr>
                <w:rFonts w:cs="Arial"/>
              </w:rPr>
              <w:t>Dispatcher Multi-skill 1 (4 skills)</w:t>
            </w:r>
          </w:p>
        </w:tc>
        <w:tc>
          <w:tcPr>
            <w:tcW w:w="3092" w:type="dxa"/>
            <w:shd w:val="clear" w:color="auto" w:fill="D9D9D9"/>
          </w:tcPr>
          <w:p w14:paraId="6B1CB151"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46CB5E45" w14:textId="77777777" w:rsidR="00D32539" w:rsidRPr="002F167A" w:rsidRDefault="00D32539" w:rsidP="003A2113">
            <w:pPr>
              <w:jc w:val="center"/>
              <w:rPr>
                <w:rFonts w:cs="Arial"/>
              </w:rPr>
            </w:pPr>
            <w:r w:rsidRPr="002F167A">
              <w:rPr>
                <w:rFonts w:cs="Arial"/>
              </w:rPr>
              <w:t>$74,160</w:t>
            </w:r>
          </w:p>
        </w:tc>
        <w:tc>
          <w:tcPr>
            <w:tcW w:w="1479" w:type="dxa"/>
            <w:shd w:val="clear" w:color="auto" w:fill="D9D9D9"/>
          </w:tcPr>
          <w:p w14:paraId="02EC6200" w14:textId="77777777" w:rsidR="00D32539" w:rsidRPr="002F167A" w:rsidRDefault="00D32539" w:rsidP="003A2113">
            <w:pPr>
              <w:jc w:val="center"/>
              <w:rPr>
                <w:rFonts w:cs="Arial"/>
              </w:rPr>
            </w:pPr>
            <w:r w:rsidRPr="002F167A">
              <w:rPr>
                <w:rFonts w:cs="Arial"/>
              </w:rPr>
              <w:t>$76,385</w:t>
            </w:r>
          </w:p>
        </w:tc>
        <w:tc>
          <w:tcPr>
            <w:tcW w:w="1467" w:type="dxa"/>
            <w:shd w:val="clear" w:color="auto" w:fill="D9D9D9"/>
          </w:tcPr>
          <w:p w14:paraId="417840D0" w14:textId="77777777" w:rsidR="00D32539" w:rsidRPr="002F167A" w:rsidRDefault="00D32539" w:rsidP="003A2113">
            <w:pPr>
              <w:jc w:val="center"/>
              <w:rPr>
                <w:rFonts w:cs="Arial"/>
              </w:rPr>
            </w:pPr>
            <w:r w:rsidRPr="002F167A">
              <w:rPr>
                <w:rFonts w:cs="Arial"/>
              </w:rPr>
              <w:t>$78,676</w:t>
            </w:r>
          </w:p>
        </w:tc>
        <w:tc>
          <w:tcPr>
            <w:tcW w:w="1571" w:type="dxa"/>
            <w:shd w:val="clear" w:color="auto" w:fill="D9D9D9"/>
          </w:tcPr>
          <w:p w14:paraId="3D5B48DA" w14:textId="77777777" w:rsidR="00D32539" w:rsidRPr="002F167A" w:rsidRDefault="00D32539" w:rsidP="003A2113">
            <w:pPr>
              <w:jc w:val="center"/>
              <w:rPr>
                <w:rFonts w:cs="Arial"/>
              </w:rPr>
            </w:pPr>
            <w:r w:rsidRPr="002F167A">
              <w:rPr>
                <w:rFonts w:cs="Arial"/>
              </w:rPr>
              <w:t>$81,037</w:t>
            </w:r>
          </w:p>
        </w:tc>
      </w:tr>
      <w:tr w:rsidR="00D32539" w:rsidRPr="002F167A" w14:paraId="6BA411F3" w14:textId="77777777" w:rsidTr="003A2113">
        <w:trPr>
          <w:trHeight w:val="90"/>
        </w:trPr>
        <w:tc>
          <w:tcPr>
            <w:tcW w:w="2097" w:type="dxa"/>
            <w:vMerge/>
            <w:shd w:val="clear" w:color="auto" w:fill="D9D9D9"/>
          </w:tcPr>
          <w:p w14:paraId="03AD9504" w14:textId="77777777" w:rsidR="00D32539" w:rsidRPr="002F167A" w:rsidRDefault="00D32539" w:rsidP="003A2113">
            <w:pPr>
              <w:rPr>
                <w:rFonts w:cs="Arial"/>
                <w:b/>
                <w:bCs/>
              </w:rPr>
            </w:pPr>
          </w:p>
        </w:tc>
        <w:tc>
          <w:tcPr>
            <w:tcW w:w="2439" w:type="dxa"/>
            <w:vMerge/>
            <w:shd w:val="clear" w:color="auto" w:fill="D9D9D9"/>
          </w:tcPr>
          <w:p w14:paraId="353A7486" w14:textId="77777777" w:rsidR="00D32539" w:rsidRPr="002F167A" w:rsidRDefault="00D32539" w:rsidP="003A2113">
            <w:pPr>
              <w:rPr>
                <w:rFonts w:cs="Arial"/>
              </w:rPr>
            </w:pPr>
          </w:p>
        </w:tc>
        <w:tc>
          <w:tcPr>
            <w:tcW w:w="3092" w:type="dxa"/>
            <w:shd w:val="clear" w:color="auto" w:fill="D9D9D9"/>
          </w:tcPr>
          <w:p w14:paraId="1E9509C1" w14:textId="77777777" w:rsidR="00D32539" w:rsidRPr="002F167A" w:rsidRDefault="00D32539" w:rsidP="003A2113">
            <w:pPr>
              <w:rPr>
                <w:rFonts w:cs="Arial"/>
              </w:rPr>
            </w:pPr>
            <w:r w:rsidRPr="002F167A">
              <w:rPr>
                <w:rFonts w:cs="Arial"/>
              </w:rPr>
              <w:t>Completion 1 years’ service at ECO3 and above</w:t>
            </w:r>
          </w:p>
        </w:tc>
        <w:tc>
          <w:tcPr>
            <w:tcW w:w="1382" w:type="dxa"/>
            <w:shd w:val="clear" w:color="auto" w:fill="D9D9D9"/>
          </w:tcPr>
          <w:p w14:paraId="56A3F91E" w14:textId="77777777" w:rsidR="00D32539" w:rsidRPr="002F167A" w:rsidRDefault="00D32539" w:rsidP="003A2113">
            <w:pPr>
              <w:jc w:val="center"/>
              <w:rPr>
                <w:rFonts w:cs="Arial"/>
              </w:rPr>
            </w:pPr>
            <w:r w:rsidRPr="002F167A">
              <w:rPr>
                <w:rFonts w:cs="Arial"/>
              </w:rPr>
              <w:t>$77,250</w:t>
            </w:r>
          </w:p>
        </w:tc>
        <w:tc>
          <w:tcPr>
            <w:tcW w:w="1479" w:type="dxa"/>
            <w:shd w:val="clear" w:color="auto" w:fill="D9D9D9"/>
          </w:tcPr>
          <w:p w14:paraId="6B98E317" w14:textId="77777777" w:rsidR="00D32539" w:rsidRPr="002F167A" w:rsidRDefault="00D32539" w:rsidP="003A2113">
            <w:pPr>
              <w:jc w:val="center"/>
              <w:rPr>
                <w:rFonts w:cs="Arial"/>
              </w:rPr>
            </w:pPr>
            <w:r w:rsidRPr="002F167A">
              <w:rPr>
                <w:rFonts w:cs="Arial"/>
              </w:rPr>
              <w:t>$79,568</w:t>
            </w:r>
          </w:p>
        </w:tc>
        <w:tc>
          <w:tcPr>
            <w:tcW w:w="1467" w:type="dxa"/>
            <w:shd w:val="clear" w:color="auto" w:fill="D9D9D9"/>
          </w:tcPr>
          <w:p w14:paraId="634CD879" w14:textId="77777777" w:rsidR="00D32539" w:rsidRPr="002F167A" w:rsidRDefault="00D32539" w:rsidP="003A2113">
            <w:pPr>
              <w:jc w:val="center"/>
              <w:rPr>
                <w:rFonts w:cs="Arial"/>
              </w:rPr>
            </w:pPr>
            <w:r w:rsidRPr="002F167A">
              <w:rPr>
                <w:rFonts w:cs="Arial"/>
              </w:rPr>
              <w:t>$81,955</w:t>
            </w:r>
          </w:p>
        </w:tc>
        <w:tc>
          <w:tcPr>
            <w:tcW w:w="1571" w:type="dxa"/>
            <w:shd w:val="clear" w:color="auto" w:fill="D9D9D9"/>
          </w:tcPr>
          <w:p w14:paraId="1619822F" w14:textId="77777777" w:rsidR="00D32539" w:rsidRPr="002F167A" w:rsidRDefault="00D32539" w:rsidP="003A2113">
            <w:pPr>
              <w:jc w:val="center"/>
              <w:rPr>
                <w:rFonts w:cs="Arial"/>
              </w:rPr>
            </w:pPr>
            <w:r w:rsidRPr="002F167A">
              <w:rPr>
                <w:rFonts w:cs="Arial"/>
              </w:rPr>
              <w:t>$84,413</w:t>
            </w:r>
          </w:p>
        </w:tc>
      </w:tr>
      <w:tr w:rsidR="00D32539" w:rsidRPr="002F167A" w14:paraId="33FF1AB8" w14:textId="77777777" w:rsidTr="003A2113">
        <w:trPr>
          <w:trHeight w:val="90"/>
        </w:trPr>
        <w:tc>
          <w:tcPr>
            <w:tcW w:w="2097" w:type="dxa"/>
            <w:vMerge/>
            <w:shd w:val="clear" w:color="auto" w:fill="D9D9D9"/>
          </w:tcPr>
          <w:p w14:paraId="10517F0E" w14:textId="77777777" w:rsidR="00D32539" w:rsidRPr="002F167A" w:rsidRDefault="00D32539" w:rsidP="003A2113">
            <w:pPr>
              <w:rPr>
                <w:rFonts w:cs="Arial"/>
                <w:b/>
                <w:bCs/>
              </w:rPr>
            </w:pPr>
          </w:p>
        </w:tc>
        <w:tc>
          <w:tcPr>
            <w:tcW w:w="2439" w:type="dxa"/>
            <w:vMerge/>
            <w:shd w:val="clear" w:color="auto" w:fill="D9D9D9"/>
          </w:tcPr>
          <w:p w14:paraId="21840598" w14:textId="77777777" w:rsidR="00D32539" w:rsidRPr="002F167A" w:rsidRDefault="00D32539" w:rsidP="003A2113">
            <w:pPr>
              <w:rPr>
                <w:rFonts w:cs="Arial"/>
              </w:rPr>
            </w:pPr>
          </w:p>
        </w:tc>
        <w:tc>
          <w:tcPr>
            <w:tcW w:w="3092" w:type="dxa"/>
            <w:shd w:val="clear" w:color="auto" w:fill="D9D9D9"/>
          </w:tcPr>
          <w:p w14:paraId="60D752F6" w14:textId="77777777" w:rsidR="00D32539" w:rsidRPr="002F167A" w:rsidRDefault="00D32539" w:rsidP="003A2113">
            <w:pPr>
              <w:rPr>
                <w:rFonts w:cs="Arial"/>
              </w:rPr>
            </w:pPr>
            <w:r w:rsidRPr="002F167A">
              <w:rPr>
                <w:rFonts w:cs="Arial"/>
              </w:rPr>
              <w:t>Completion 2 years’ service at ECO3 and above</w:t>
            </w:r>
          </w:p>
        </w:tc>
        <w:tc>
          <w:tcPr>
            <w:tcW w:w="1382" w:type="dxa"/>
            <w:shd w:val="clear" w:color="auto" w:fill="D9D9D9"/>
          </w:tcPr>
          <w:p w14:paraId="3F9690CB" w14:textId="77777777" w:rsidR="00D32539" w:rsidRPr="002F167A" w:rsidRDefault="00D32539" w:rsidP="003A2113">
            <w:pPr>
              <w:jc w:val="center"/>
              <w:rPr>
                <w:rFonts w:cs="Arial"/>
              </w:rPr>
            </w:pPr>
            <w:r w:rsidRPr="002F167A">
              <w:rPr>
                <w:rFonts w:cs="Arial"/>
              </w:rPr>
              <w:t>$80,855</w:t>
            </w:r>
          </w:p>
        </w:tc>
        <w:tc>
          <w:tcPr>
            <w:tcW w:w="1479" w:type="dxa"/>
            <w:shd w:val="clear" w:color="auto" w:fill="D9D9D9"/>
          </w:tcPr>
          <w:p w14:paraId="0E3D8508" w14:textId="77777777" w:rsidR="00D32539" w:rsidRPr="002F167A" w:rsidRDefault="00D32539" w:rsidP="003A2113">
            <w:pPr>
              <w:jc w:val="center"/>
              <w:rPr>
                <w:rFonts w:cs="Arial"/>
              </w:rPr>
            </w:pPr>
            <w:r w:rsidRPr="002F167A">
              <w:rPr>
                <w:rFonts w:cs="Arial"/>
              </w:rPr>
              <w:t>$83,281</w:t>
            </w:r>
          </w:p>
        </w:tc>
        <w:tc>
          <w:tcPr>
            <w:tcW w:w="1467" w:type="dxa"/>
            <w:shd w:val="clear" w:color="auto" w:fill="D9D9D9"/>
          </w:tcPr>
          <w:p w14:paraId="692529BE" w14:textId="77777777" w:rsidR="00D32539" w:rsidRPr="002F167A" w:rsidRDefault="00D32539" w:rsidP="003A2113">
            <w:pPr>
              <w:jc w:val="center"/>
              <w:rPr>
                <w:rFonts w:cs="Arial"/>
              </w:rPr>
            </w:pPr>
            <w:r w:rsidRPr="002F167A">
              <w:rPr>
                <w:rFonts w:cs="Arial"/>
              </w:rPr>
              <w:t>$85,779</w:t>
            </w:r>
          </w:p>
        </w:tc>
        <w:tc>
          <w:tcPr>
            <w:tcW w:w="1571" w:type="dxa"/>
            <w:shd w:val="clear" w:color="auto" w:fill="D9D9D9"/>
          </w:tcPr>
          <w:p w14:paraId="51BF53CF" w14:textId="77777777" w:rsidR="00D32539" w:rsidRPr="002F167A" w:rsidRDefault="00D32539" w:rsidP="003A2113">
            <w:pPr>
              <w:jc w:val="center"/>
              <w:rPr>
                <w:rFonts w:cs="Arial"/>
              </w:rPr>
            </w:pPr>
            <w:r w:rsidRPr="002F167A">
              <w:rPr>
                <w:rFonts w:cs="Arial"/>
              </w:rPr>
              <w:t>$88,352</w:t>
            </w:r>
          </w:p>
        </w:tc>
      </w:tr>
      <w:tr w:rsidR="00D32539" w:rsidRPr="002F167A" w14:paraId="54DE53BB" w14:textId="77777777" w:rsidTr="003A2113">
        <w:trPr>
          <w:trHeight w:val="90"/>
        </w:trPr>
        <w:tc>
          <w:tcPr>
            <w:tcW w:w="2097" w:type="dxa"/>
            <w:vMerge w:val="restart"/>
            <w:shd w:val="clear" w:color="auto" w:fill="auto"/>
          </w:tcPr>
          <w:p w14:paraId="5CB0DB9C" w14:textId="77777777" w:rsidR="00D32539" w:rsidRPr="002F167A" w:rsidRDefault="00D32539" w:rsidP="003A2113">
            <w:pPr>
              <w:rPr>
                <w:rFonts w:cs="Arial"/>
                <w:b/>
                <w:bCs/>
              </w:rPr>
            </w:pPr>
            <w:r w:rsidRPr="002F167A">
              <w:rPr>
                <w:rFonts w:cs="Arial"/>
                <w:b/>
                <w:bCs/>
              </w:rPr>
              <w:t>ECO4.2</w:t>
            </w:r>
          </w:p>
        </w:tc>
        <w:tc>
          <w:tcPr>
            <w:tcW w:w="2439" w:type="dxa"/>
            <w:vMerge w:val="restart"/>
            <w:shd w:val="clear" w:color="auto" w:fill="auto"/>
          </w:tcPr>
          <w:p w14:paraId="07E5D68D" w14:textId="77777777" w:rsidR="00D32539" w:rsidRPr="002F167A" w:rsidRDefault="00D32539" w:rsidP="003A2113">
            <w:pPr>
              <w:rPr>
                <w:rFonts w:cs="Arial"/>
              </w:rPr>
            </w:pPr>
            <w:r w:rsidRPr="002F167A">
              <w:rPr>
                <w:rFonts w:cs="Arial"/>
              </w:rPr>
              <w:t xml:space="preserve">Call-Taker Workplace Trainer Multi-skill 3 (5 skills) </w:t>
            </w:r>
          </w:p>
          <w:p w14:paraId="1764A1C3" w14:textId="77777777" w:rsidR="00D32539" w:rsidRPr="002F167A" w:rsidRDefault="00D32539" w:rsidP="003A2113">
            <w:pPr>
              <w:rPr>
                <w:rFonts w:cs="Arial"/>
              </w:rPr>
            </w:pPr>
            <w:r w:rsidRPr="002F167A">
              <w:rPr>
                <w:rFonts w:cs="Arial"/>
              </w:rPr>
              <w:t xml:space="preserve">Dispatcher Multi-skill 2 (5 skills)  </w:t>
            </w:r>
          </w:p>
          <w:p w14:paraId="0A9E74B5" w14:textId="77777777" w:rsidR="00D32539" w:rsidRPr="002F167A" w:rsidRDefault="00D32539" w:rsidP="003A2113">
            <w:pPr>
              <w:rPr>
                <w:rFonts w:cs="Arial"/>
              </w:rPr>
            </w:pPr>
            <w:r w:rsidRPr="002F167A">
              <w:rPr>
                <w:rFonts w:cs="Arial"/>
              </w:rPr>
              <w:t xml:space="preserve">Dispatcher Workplace Trainer in Training  </w:t>
            </w:r>
          </w:p>
          <w:p w14:paraId="7BF00670" w14:textId="77777777" w:rsidR="00D32539" w:rsidRPr="002F167A" w:rsidRDefault="00D32539" w:rsidP="003A2113">
            <w:pPr>
              <w:rPr>
                <w:rFonts w:cs="Arial"/>
              </w:rPr>
            </w:pPr>
            <w:r w:rsidRPr="002F167A">
              <w:rPr>
                <w:rFonts w:cs="Arial"/>
              </w:rPr>
              <w:t>Senior Dispatcher</w:t>
            </w:r>
          </w:p>
        </w:tc>
        <w:tc>
          <w:tcPr>
            <w:tcW w:w="3092" w:type="dxa"/>
            <w:shd w:val="clear" w:color="auto" w:fill="auto"/>
          </w:tcPr>
          <w:p w14:paraId="4233E9DA" w14:textId="77777777" w:rsidR="00D32539" w:rsidRPr="002F167A" w:rsidRDefault="00D32539" w:rsidP="003A2113">
            <w:pPr>
              <w:rPr>
                <w:rFonts w:cs="Arial"/>
              </w:rPr>
            </w:pPr>
            <w:r w:rsidRPr="002F167A">
              <w:rPr>
                <w:rFonts w:cs="Arial"/>
              </w:rPr>
              <w:t>Minimum</w:t>
            </w:r>
          </w:p>
        </w:tc>
        <w:tc>
          <w:tcPr>
            <w:tcW w:w="1382" w:type="dxa"/>
            <w:shd w:val="clear" w:color="auto" w:fill="auto"/>
          </w:tcPr>
          <w:p w14:paraId="5C9F3114" w14:textId="77777777" w:rsidR="00D32539" w:rsidRPr="002F167A" w:rsidRDefault="00D32539" w:rsidP="003A2113">
            <w:pPr>
              <w:jc w:val="center"/>
              <w:rPr>
                <w:rFonts w:cs="Arial"/>
              </w:rPr>
            </w:pPr>
            <w:r w:rsidRPr="002F167A">
              <w:rPr>
                <w:rFonts w:cs="Arial"/>
              </w:rPr>
              <w:t>$76,220</w:t>
            </w:r>
          </w:p>
        </w:tc>
        <w:tc>
          <w:tcPr>
            <w:tcW w:w="1479" w:type="dxa"/>
            <w:shd w:val="clear" w:color="auto" w:fill="auto"/>
          </w:tcPr>
          <w:p w14:paraId="622AA0C8" w14:textId="77777777" w:rsidR="00D32539" w:rsidRPr="002F167A" w:rsidRDefault="00D32539" w:rsidP="003A2113">
            <w:pPr>
              <w:jc w:val="center"/>
              <w:rPr>
                <w:rFonts w:cs="Arial"/>
              </w:rPr>
            </w:pPr>
            <w:r w:rsidRPr="002F167A">
              <w:rPr>
                <w:rFonts w:cs="Arial"/>
              </w:rPr>
              <w:t>$78,507</w:t>
            </w:r>
          </w:p>
        </w:tc>
        <w:tc>
          <w:tcPr>
            <w:tcW w:w="1467" w:type="dxa"/>
            <w:shd w:val="clear" w:color="auto" w:fill="auto"/>
          </w:tcPr>
          <w:p w14:paraId="186714AA" w14:textId="77777777" w:rsidR="00D32539" w:rsidRPr="002F167A" w:rsidRDefault="00D32539" w:rsidP="003A2113">
            <w:pPr>
              <w:jc w:val="center"/>
              <w:rPr>
                <w:rFonts w:cs="Arial"/>
              </w:rPr>
            </w:pPr>
            <w:r w:rsidRPr="002F167A">
              <w:rPr>
                <w:rFonts w:cs="Arial"/>
              </w:rPr>
              <w:t>$80,862</w:t>
            </w:r>
          </w:p>
        </w:tc>
        <w:tc>
          <w:tcPr>
            <w:tcW w:w="1571" w:type="dxa"/>
            <w:shd w:val="clear" w:color="auto" w:fill="auto"/>
          </w:tcPr>
          <w:p w14:paraId="459088D6" w14:textId="77777777" w:rsidR="00D32539" w:rsidRPr="002F167A" w:rsidRDefault="00D32539" w:rsidP="003A2113">
            <w:pPr>
              <w:jc w:val="center"/>
              <w:rPr>
                <w:rFonts w:cs="Arial"/>
              </w:rPr>
            </w:pPr>
            <w:r w:rsidRPr="002F167A">
              <w:rPr>
                <w:rFonts w:cs="Arial"/>
              </w:rPr>
              <w:t>$83,288</w:t>
            </w:r>
          </w:p>
        </w:tc>
      </w:tr>
      <w:tr w:rsidR="00D32539" w:rsidRPr="002F167A" w14:paraId="77501BA1" w14:textId="77777777" w:rsidTr="003A2113">
        <w:trPr>
          <w:trHeight w:val="90"/>
        </w:trPr>
        <w:tc>
          <w:tcPr>
            <w:tcW w:w="2097" w:type="dxa"/>
            <w:vMerge/>
            <w:shd w:val="clear" w:color="auto" w:fill="auto"/>
          </w:tcPr>
          <w:p w14:paraId="703F0C8A" w14:textId="77777777" w:rsidR="00D32539" w:rsidRPr="002F167A" w:rsidRDefault="00D32539" w:rsidP="003A2113">
            <w:pPr>
              <w:rPr>
                <w:rFonts w:cs="Arial"/>
                <w:b/>
                <w:bCs/>
              </w:rPr>
            </w:pPr>
          </w:p>
        </w:tc>
        <w:tc>
          <w:tcPr>
            <w:tcW w:w="2439" w:type="dxa"/>
            <w:vMerge/>
            <w:shd w:val="clear" w:color="auto" w:fill="auto"/>
          </w:tcPr>
          <w:p w14:paraId="3DD101A5" w14:textId="77777777" w:rsidR="00D32539" w:rsidRPr="002F167A" w:rsidRDefault="00D32539" w:rsidP="003A2113">
            <w:pPr>
              <w:rPr>
                <w:rFonts w:cs="Arial"/>
              </w:rPr>
            </w:pPr>
          </w:p>
        </w:tc>
        <w:tc>
          <w:tcPr>
            <w:tcW w:w="3092" w:type="dxa"/>
            <w:shd w:val="clear" w:color="auto" w:fill="auto"/>
          </w:tcPr>
          <w:p w14:paraId="1638E5FE" w14:textId="77777777" w:rsidR="00D32539" w:rsidRPr="002F167A" w:rsidRDefault="00D32539" w:rsidP="003A2113">
            <w:pPr>
              <w:rPr>
                <w:rFonts w:cs="Arial"/>
              </w:rPr>
            </w:pPr>
            <w:r w:rsidRPr="002F167A">
              <w:rPr>
                <w:rFonts w:cs="Arial"/>
              </w:rPr>
              <w:t>Completion 1 years’ service at ECO3 and above</w:t>
            </w:r>
          </w:p>
        </w:tc>
        <w:tc>
          <w:tcPr>
            <w:tcW w:w="1382" w:type="dxa"/>
            <w:shd w:val="clear" w:color="auto" w:fill="auto"/>
          </w:tcPr>
          <w:p w14:paraId="1FDC0CF4" w14:textId="77777777" w:rsidR="00D32539" w:rsidRPr="002F167A" w:rsidRDefault="00D32539" w:rsidP="003A2113">
            <w:pPr>
              <w:jc w:val="center"/>
              <w:rPr>
                <w:rFonts w:cs="Arial"/>
              </w:rPr>
            </w:pPr>
            <w:r w:rsidRPr="002F167A">
              <w:rPr>
                <w:rFonts w:cs="Arial"/>
              </w:rPr>
              <w:t>$79,825</w:t>
            </w:r>
          </w:p>
        </w:tc>
        <w:tc>
          <w:tcPr>
            <w:tcW w:w="1479" w:type="dxa"/>
            <w:shd w:val="clear" w:color="auto" w:fill="auto"/>
          </w:tcPr>
          <w:p w14:paraId="57E9B1A6" w14:textId="77777777" w:rsidR="00D32539" w:rsidRPr="002F167A" w:rsidRDefault="00D32539" w:rsidP="003A2113">
            <w:pPr>
              <w:jc w:val="center"/>
              <w:rPr>
                <w:rFonts w:cs="Arial"/>
              </w:rPr>
            </w:pPr>
            <w:r w:rsidRPr="002F167A">
              <w:rPr>
                <w:rFonts w:cs="Arial"/>
              </w:rPr>
              <w:t>$82,220</w:t>
            </w:r>
          </w:p>
        </w:tc>
        <w:tc>
          <w:tcPr>
            <w:tcW w:w="1467" w:type="dxa"/>
            <w:shd w:val="clear" w:color="auto" w:fill="auto"/>
          </w:tcPr>
          <w:p w14:paraId="3B51124F" w14:textId="77777777" w:rsidR="00D32539" w:rsidRPr="002F167A" w:rsidRDefault="00D32539" w:rsidP="003A2113">
            <w:pPr>
              <w:jc w:val="center"/>
              <w:rPr>
                <w:rFonts w:cs="Arial"/>
              </w:rPr>
            </w:pPr>
            <w:r w:rsidRPr="002F167A">
              <w:rPr>
                <w:rFonts w:cs="Arial"/>
              </w:rPr>
              <w:t>$84,686</w:t>
            </w:r>
          </w:p>
        </w:tc>
        <w:tc>
          <w:tcPr>
            <w:tcW w:w="1571" w:type="dxa"/>
            <w:shd w:val="clear" w:color="auto" w:fill="auto"/>
          </w:tcPr>
          <w:p w14:paraId="303834D8" w14:textId="77777777" w:rsidR="00D32539" w:rsidRPr="002F167A" w:rsidRDefault="00D32539" w:rsidP="003A2113">
            <w:pPr>
              <w:jc w:val="center"/>
              <w:rPr>
                <w:rFonts w:cs="Arial"/>
              </w:rPr>
            </w:pPr>
            <w:r w:rsidRPr="002F167A">
              <w:rPr>
                <w:rFonts w:cs="Arial"/>
              </w:rPr>
              <w:t>$87,227</w:t>
            </w:r>
          </w:p>
        </w:tc>
      </w:tr>
      <w:tr w:rsidR="00D32539" w:rsidRPr="002F167A" w14:paraId="1799C5F5" w14:textId="77777777" w:rsidTr="003A2113">
        <w:trPr>
          <w:trHeight w:val="90"/>
        </w:trPr>
        <w:tc>
          <w:tcPr>
            <w:tcW w:w="2097" w:type="dxa"/>
            <w:vMerge/>
            <w:shd w:val="clear" w:color="auto" w:fill="auto"/>
          </w:tcPr>
          <w:p w14:paraId="5740F589" w14:textId="77777777" w:rsidR="00D32539" w:rsidRPr="002F167A" w:rsidRDefault="00D32539" w:rsidP="003A2113">
            <w:pPr>
              <w:rPr>
                <w:rFonts w:cs="Arial"/>
                <w:b/>
                <w:bCs/>
              </w:rPr>
            </w:pPr>
          </w:p>
        </w:tc>
        <w:tc>
          <w:tcPr>
            <w:tcW w:w="2439" w:type="dxa"/>
            <w:vMerge/>
            <w:shd w:val="clear" w:color="auto" w:fill="auto"/>
          </w:tcPr>
          <w:p w14:paraId="721860F5" w14:textId="77777777" w:rsidR="00D32539" w:rsidRPr="002F167A" w:rsidRDefault="00D32539" w:rsidP="003A2113">
            <w:pPr>
              <w:rPr>
                <w:rFonts w:cs="Arial"/>
              </w:rPr>
            </w:pPr>
          </w:p>
        </w:tc>
        <w:tc>
          <w:tcPr>
            <w:tcW w:w="3092" w:type="dxa"/>
            <w:shd w:val="clear" w:color="auto" w:fill="auto"/>
          </w:tcPr>
          <w:p w14:paraId="2C4C8F31" w14:textId="77777777" w:rsidR="00D32539" w:rsidRPr="002F167A" w:rsidRDefault="00D32539" w:rsidP="003A2113">
            <w:pPr>
              <w:rPr>
                <w:rFonts w:cs="Arial"/>
              </w:rPr>
            </w:pPr>
            <w:r w:rsidRPr="002F167A">
              <w:rPr>
                <w:rFonts w:cs="Arial"/>
              </w:rPr>
              <w:t>Completion 2 years’ service at ECO3 and above</w:t>
            </w:r>
          </w:p>
        </w:tc>
        <w:tc>
          <w:tcPr>
            <w:tcW w:w="1382" w:type="dxa"/>
            <w:shd w:val="clear" w:color="auto" w:fill="auto"/>
          </w:tcPr>
          <w:p w14:paraId="101E0BC4" w14:textId="77777777" w:rsidR="00D32539" w:rsidRPr="002F167A" w:rsidRDefault="00D32539" w:rsidP="003A2113">
            <w:pPr>
              <w:jc w:val="center"/>
              <w:rPr>
                <w:rFonts w:cs="Arial"/>
              </w:rPr>
            </w:pPr>
            <w:r w:rsidRPr="002F167A">
              <w:rPr>
                <w:rFonts w:cs="Arial"/>
              </w:rPr>
              <w:t>$83,430</w:t>
            </w:r>
          </w:p>
        </w:tc>
        <w:tc>
          <w:tcPr>
            <w:tcW w:w="1479" w:type="dxa"/>
            <w:shd w:val="clear" w:color="auto" w:fill="auto"/>
          </w:tcPr>
          <w:p w14:paraId="6BB6242F" w14:textId="77777777" w:rsidR="00D32539" w:rsidRPr="002F167A" w:rsidRDefault="00D32539" w:rsidP="003A2113">
            <w:pPr>
              <w:jc w:val="center"/>
              <w:rPr>
                <w:rFonts w:cs="Arial"/>
              </w:rPr>
            </w:pPr>
            <w:r w:rsidRPr="002F167A">
              <w:rPr>
                <w:rFonts w:cs="Arial"/>
              </w:rPr>
              <w:t>$85,933</w:t>
            </w:r>
          </w:p>
        </w:tc>
        <w:tc>
          <w:tcPr>
            <w:tcW w:w="1467" w:type="dxa"/>
            <w:shd w:val="clear" w:color="auto" w:fill="auto"/>
          </w:tcPr>
          <w:p w14:paraId="459711F0" w14:textId="77777777" w:rsidR="00D32539" w:rsidRPr="002F167A" w:rsidRDefault="00D32539" w:rsidP="003A2113">
            <w:pPr>
              <w:jc w:val="center"/>
              <w:rPr>
                <w:rFonts w:cs="Arial"/>
              </w:rPr>
            </w:pPr>
            <w:r w:rsidRPr="002F167A">
              <w:rPr>
                <w:rFonts w:cs="Arial"/>
              </w:rPr>
              <w:t>$88,511</w:t>
            </w:r>
          </w:p>
        </w:tc>
        <w:tc>
          <w:tcPr>
            <w:tcW w:w="1571" w:type="dxa"/>
            <w:shd w:val="clear" w:color="auto" w:fill="auto"/>
          </w:tcPr>
          <w:p w14:paraId="4F980F8F" w14:textId="77777777" w:rsidR="00D32539" w:rsidRPr="002F167A" w:rsidRDefault="00D32539" w:rsidP="003A2113">
            <w:pPr>
              <w:jc w:val="center"/>
              <w:rPr>
                <w:rFonts w:cs="Arial"/>
              </w:rPr>
            </w:pPr>
            <w:r w:rsidRPr="002F167A">
              <w:rPr>
                <w:rFonts w:cs="Arial"/>
              </w:rPr>
              <w:t>$91,166</w:t>
            </w:r>
          </w:p>
        </w:tc>
      </w:tr>
      <w:tr w:rsidR="00D32539" w:rsidRPr="002F167A" w14:paraId="39786000" w14:textId="77777777" w:rsidTr="003A2113">
        <w:trPr>
          <w:trHeight w:val="90"/>
        </w:trPr>
        <w:tc>
          <w:tcPr>
            <w:tcW w:w="2097" w:type="dxa"/>
            <w:vMerge w:val="restart"/>
            <w:shd w:val="clear" w:color="auto" w:fill="D9D9D9"/>
          </w:tcPr>
          <w:p w14:paraId="014BF5CA" w14:textId="77777777" w:rsidR="00D32539" w:rsidRPr="002F167A" w:rsidRDefault="00D32539" w:rsidP="003A2113">
            <w:pPr>
              <w:rPr>
                <w:rFonts w:cs="Arial"/>
                <w:b/>
                <w:bCs/>
              </w:rPr>
            </w:pPr>
            <w:r w:rsidRPr="002F167A">
              <w:rPr>
                <w:rFonts w:cs="Arial"/>
                <w:b/>
                <w:bCs/>
              </w:rPr>
              <w:t>ECO4.3</w:t>
            </w:r>
          </w:p>
        </w:tc>
        <w:tc>
          <w:tcPr>
            <w:tcW w:w="2439" w:type="dxa"/>
            <w:vMerge w:val="restart"/>
            <w:shd w:val="clear" w:color="auto" w:fill="D9D9D9"/>
          </w:tcPr>
          <w:p w14:paraId="5A20F92F" w14:textId="77777777" w:rsidR="00D32539" w:rsidRPr="002F167A" w:rsidRDefault="00D32539" w:rsidP="003A2113">
            <w:pPr>
              <w:rPr>
                <w:rFonts w:cs="Arial"/>
              </w:rPr>
            </w:pPr>
            <w:r w:rsidRPr="002F167A">
              <w:rPr>
                <w:rFonts w:cs="Arial"/>
              </w:rPr>
              <w:t xml:space="preserve">Call-Taker Workplace Trainer Multi-skill 4 (6 skills)  </w:t>
            </w:r>
          </w:p>
          <w:p w14:paraId="3E045FC2" w14:textId="77777777" w:rsidR="00D32539" w:rsidRPr="002F167A" w:rsidRDefault="00D32539" w:rsidP="003A2113">
            <w:pPr>
              <w:rPr>
                <w:rFonts w:cs="Arial"/>
              </w:rPr>
            </w:pPr>
            <w:r w:rsidRPr="002F167A">
              <w:rPr>
                <w:rFonts w:cs="Arial"/>
              </w:rPr>
              <w:t>Dispatcher 6 skills</w:t>
            </w:r>
          </w:p>
        </w:tc>
        <w:tc>
          <w:tcPr>
            <w:tcW w:w="3092" w:type="dxa"/>
            <w:shd w:val="clear" w:color="auto" w:fill="D9D9D9"/>
          </w:tcPr>
          <w:p w14:paraId="48DA790E"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0062F74A" w14:textId="77777777" w:rsidR="00D32539" w:rsidRPr="002F167A" w:rsidRDefault="00D32539" w:rsidP="003A2113">
            <w:pPr>
              <w:jc w:val="center"/>
              <w:rPr>
                <w:rFonts w:cs="Arial"/>
              </w:rPr>
            </w:pPr>
            <w:r w:rsidRPr="002F167A">
              <w:rPr>
                <w:rFonts w:cs="Arial"/>
              </w:rPr>
              <w:t>$78,280</w:t>
            </w:r>
          </w:p>
        </w:tc>
        <w:tc>
          <w:tcPr>
            <w:tcW w:w="1479" w:type="dxa"/>
            <w:shd w:val="clear" w:color="auto" w:fill="D9D9D9"/>
          </w:tcPr>
          <w:p w14:paraId="6FB58641" w14:textId="77777777" w:rsidR="00D32539" w:rsidRPr="002F167A" w:rsidRDefault="00D32539" w:rsidP="003A2113">
            <w:pPr>
              <w:jc w:val="center"/>
              <w:rPr>
                <w:rFonts w:cs="Arial"/>
              </w:rPr>
            </w:pPr>
            <w:r w:rsidRPr="002F167A">
              <w:rPr>
                <w:rFonts w:cs="Arial"/>
              </w:rPr>
              <w:t>$80,628</w:t>
            </w:r>
          </w:p>
        </w:tc>
        <w:tc>
          <w:tcPr>
            <w:tcW w:w="1467" w:type="dxa"/>
            <w:shd w:val="clear" w:color="auto" w:fill="D9D9D9"/>
          </w:tcPr>
          <w:p w14:paraId="21EC6A8C" w14:textId="77777777" w:rsidR="00D32539" w:rsidRPr="002F167A" w:rsidRDefault="00D32539" w:rsidP="003A2113">
            <w:pPr>
              <w:jc w:val="center"/>
              <w:rPr>
                <w:rFonts w:cs="Arial"/>
              </w:rPr>
            </w:pPr>
            <w:r w:rsidRPr="002F167A">
              <w:rPr>
                <w:rFonts w:cs="Arial"/>
              </w:rPr>
              <w:t>$83,047</w:t>
            </w:r>
          </w:p>
        </w:tc>
        <w:tc>
          <w:tcPr>
            <w:tcW w:w="1571" w:type="dxa"/>
            <w:shd w:val="clear" w:color="auto" w:fill="D9D9D9"/>
          </w:tcPr>
          <w:p w14:paraId="05C03330" w14:textId="77777777" w:rsidR="00D32539" w:rsidRPr="002F167A" w:rsidRDefault="00D32539" w:rsidP="003A2113">
            <w:pPr>
              <w:jc w:val="center"/>
              <w:rPr>
                <w:rFonts w:cs="Arial"/>
              </w:rPr>
            </w:pPr>
            <w:r w:rsidRPr="002F167A">
              <w:rPr>
                <w:rFonts w:cs="Arial"/>
              </w:rPr>
              <w:t>$85,539</w:t>
            </w:r>
          </w:p>
        </w:tc>
      </w:tr>
      <w:tr w:rsidR="00D32539" w:rsidRPr="002F167A" w14:paraId="6D1C301A" w14:textId="77777777" w:rsidTr="003A2113">
        <w:trPr>
          <w:trHeight w:val="90"/>
        </w:trPr>
        <w:tc>
          <w:tcPr>
            <w:tcW w:w="2097" w:type="dxa"/>
            <w:vMerge/>
            <w:shd w:val="clear" w:color="auto" w:fill="D9D9D9"/>
          </w:tcPr>
          <w:p w14:paraId="5A07B63E" w14:textId="77777777" w:rsidR="00D32539" w:rsidRPr="002F167A" w:rsidRDefault="00D32539" w:rsidP="003A2113">
            <w:pPr>
              <w:rPr>
                <w:rFonts w:cs="Arial"/>
                <w:b/>
                <w:bCs/>
              </w:rPr>
            </w:pPr>
          </w:p>
        </w:tc>
        <w:tc>
          <w:tcPr>
            <w:tcW w:w="2439" w:type="dxa"/>
            <w:vMerge/>
            <w:shd w:val="clear" w:color="auto" w:fill="D9D9D9"/>
          </w:tcPr>
          <w:p w14:paraId="74E744FB" w14:textId="77777777" w:rsidR="00D32539" w:rsidRPr="002F167A" w:rsidRDefault="00D32539" w:rsidP="003A2113">
            <w:pPr>
              <w:rPr>
                <w:rFonts w:cs="Arial"/>
              </w:rPr>
            </w:pPr>
          </w:p>
        </w:tc>
        <w:tc>
          <w:tcPr>
            <w:tcW w:w="3092" w:type="dxa"/>
            <w:shd w:val="clear" w:color="auto" w:fill="D9D9D9"/>
          </w:tcPr>
          <w:p w14:paraId="674E56EE" w14:textId="77777777" w:rsidR="00D32539" w:rsidRPr="002F167A" w:rsidRDefault="00D32539" w:rsidP="003A2113">
            <w:pPr>
              <w:rPr>
                <w:rFonts w:cs="Arial"/>
              </w:rPr>
            </w:pPr>
            <w:r w:rsidRPr="002F167A">
              <w:rPr>
                <w:rFonts w:cs="Arial"/>
              </w:rPr>
              <w:t>Completion 1 years’ service at ECO3 and above</w:t>
            </w:r>
          </w:p>
        </w:tc>
        <w:tc>
          <w:tcPr>
            <w:tcW w:w="1382" w:type="dxa"/>
            <w:shd w:val="clear" w:color="auto" w:fill="D9D9D9"/>
          </w:tcPr>
          <w:p w14:paraId="4369CB24" w14:textId="77777777" w:rsidR="00D32539" w:rsidRPr="002F167A" w:rsidRDefault="00D32539" w:rsidP="003A2113">
            <w:pPr>
              <w:jc w:val="center"/>
              <w:rPr>
                <w:rFonts w:cs="Arial"/>
              </w:rPr>
            </w:pPr>
            <w:r w:rsidRPr="002F167A">
              <w:rPr>
                <w:rFonts w:cs="Arial"/>
              </w:rPr>
              <w:t>$82,400</w:t>
            </w:r>
          </w:p>
        </w:tc>
        <w:tc>
          <w:tcPr>
            <w:tcW w:w="1479" w:type="dxa"/>
            <w:shd w:val="clear" w:color="auto" w:fill="D9D9D9"/>
          </w:tcPr>
          <w:p w14:paraId="4CA30662" w14:textId="77777777" w:rsidR="00D32539" w:rsidRPr="002F167A" w:rsidRDefault="00D32539" w:rsidP="003A2113">
            <w:pPr>
              <w:jc w:val="center"/>
              <w:rPr>
                <w:rFonts w:cs="Arial"/>
              </w:rPr>
            </w:pPr>
            <w:r w:rsidRPr="002F167A">
              <w:rPr>
                <w:rFonts w:cs="Arial"/>
              </w:rPr>
              <w:t>$84,872</w:t>
            </w:r>
          </w:p>
        </w:tc>
        <w:tc>
          <w:tcPr>
            <w:tcW w:w="1467" w:type="dxa"/>
            <w:shd w:val="clear" w:color="auto" w:fill="D9D9D9"/>
          </w:tcPr>
          <w:p w14:paraId="2538C36E" w14:textId="77777777" w:rsidR="00D32539" w:rsidRPr="002F167A" w:rsidRDefault="00D32539" w:rsidP="003A2113">
            <w:pPr>
              <w:jc w:val="center"/>
              <w:rPr>
                <w:rFonts w:cs="Arial"/>
              </w:rPr>
            </w:pPr>
            <w:r w:rsidRPr="002F167A">
              <w:rPr>
                <w:rFonts w:cs="Arial"/>
              </w:rPr>
              <w:t>$87,418</w:t>
            </w:r>
          </w:p>
        </w:tc>
        <w:tc>
          <w:tcPr>
            <w:tcW w:w="1571" w:type="dxa"/>
            <w:shd w:val="clear" w:color="auto" w:fill="D9D9D9"/>
          </w:tcPr>
          <w:p w14:paraId="0DAE2709" w14:textId="77777777" w:rsidR="00D32539" w:rsidRPr="002F167A" w:rsidRDefault="00D32539" w:rsidP="003A2113">
            <w:pPr>
              <w:jc w:val="center"/>
              <w:rPr>
                <w:rFonts w:cs="Arial"/>
              </w:rPr>
            </w:pPr>
            <w:r w:rsidRPr="002F167A">
              <w:rPr>
                <w:rFonts w:cs="Arial"/>
              </w:rPr>
              <w:t>$90,041</w:t>
            </w:r>
          </w:p>
        </w:tc>
      </w:tr>
      <w:tr w:rsidR="00D32539" w:rsidRPr="002F167A" w14:paraId="719CAF12" w14:textId="77777777" w:rsidTr="003A2113">
        <w:trPr>
          <w:trHeight w:val="90"/>
        </w:trPr>
        <w:tc>
          <w:tcPr>
            <w:tcW w:w="2097" w:type="dxa"/>
            <w:vMerge/>
            <w:shd w:val="clear" w:color="auto" w:fill="D9D9D9"/>
          </w:tcPr>
          <w:p w14:paraId="6D6E393F" w14:textId="77777777" w:rsidR="00D32539" w:rsidRPr="002F167A" w:rsidRDefault="00D32539" w:rsidP="003A2113">
            <w:pPr>
              <w:rPr>
                <w:rFonts w:cs="Arial"/>
                <w:b/>
                <w:bCs/>
              </w:rPr>
            </w:pPr>
          </w:p>
        </w:tc>
        <w:tc>
          <w:tcPr>
            <w:tcW w:w="2439" w:type="dxa"/>
            <w:vMerge/>
            <w:shd w:val="clear" w:color="auto" w:fill="D9D9D9"/>
          </w:tcPr>
          <w:p w14:paraId="389723FE" w14:textId="77777777" w:rsidR="00D32539" w:rsidRPr="002F167A" w:rsidRDefault="00D32539" w:rsidP="003A2113">
            <w:pPr>
              <w:rPr>
                <w:rFonts w:cs="Arial"/>
              </w:rPr>
            </w:pPr>
          </w:p>
        </w:tc>
        <w:tc>
          <w:tcPr>
            <w:tcW w:w="3092" w:type="dxa"/>
            <w:shd w:val="clear" w:color="auto" w:fill="D9D9D9"/>
          </w:tcPr>
          <w:p w14:paraId="194C95BA" w14:textId="77777777" w:rsidR="00D32539" w:rsidRPr="002F167A" w:rsidRDefault="00D32539" w:rsidP="003A2113">
            <w:pPr>
              <w:rPr>
                <w:rFonts w:cs="Arial"/>
              </w:rPr>
            </w:pPr>
            <w:r w:rsidRPr="002F167A">
              <w:rPr>
                <w:rFonts w:cs="Arial"/>
              </w:rPr>
              <w:t>Completion 2 years’ service at ECO3 and above</w:t>
            </w:r>
          </w:p>
        </w:tc>
        <w:tc>
          <w:tcPr>
            <w:tcW w:w="1382" w:type="dxa"/>
            <w:shd w:val="clear" w:color="auto" w:fill="D9D9D9"/>
          </w:tcPr>
          <w:p w14:paraId="2A18BADE" w14:textId="77777777" w:rsidR="00D32539" w:rsidRPr="002F167A" w:rsidRDefault="00D32539" w:rsidP="003A2113">
            <w:pPr>
              <w:jc w:val="center"/>
              <w:rPr>
                <w:rFonts w:cs="Arial"/>
              </w:rPr>
            </w:pPr>
            <w:r w:rsidRPr="002F167A">
              <w:rPr>
                <w:rFonts w:cs="Arial"/>
              </w:rPr>
              <w:t>$86,520</w:t>
            </w:r>
          </w:p>
        </w:tc>
        <w:tc>
          <w:tcPr>
            <w:tcW w:w="1479" w:type="dxa"/>
            <w:shd w:val="clear" w:color="auto" w:fill="D9D9D9"/>
          </w:tcPr>
          <w:p w14:paraId="11C59644" w14:textId="77777777" w:rsidR="00D32539" w:rsidRPr="002F167A" w:rsidRDefault="00D32539" w:rsidP="003A2113">
            <w:pPr>
              <w:jc w:val="center"/>
              <w:rPr>
                <w:rFonts w:cs="Arial"/>
              </w:rPr>
            </w:pPr>
            <w:r w:rsidRPr="002F167A">
              <w:rPr>
                <w:rFonts w:cs="Arial"/>
              </w:rPr>
              <w:t>$89,116</w:t>
            </w:r>
          </w:p>
        </w:tc>
        <w:tc>
          <w:tcPr>
            <w:tcW w:w="1467" w:type="dxa"/>
            <w:shd w:val="clear" w:color="auto" w:fill="D9D9D9"/>
          </w:tcPr>
          <w:p w14:paraId="64226A58" w14:textId="77777777" w:rsidR="00D32539" w:rsidRPr="002F167A" w:rsidRDefault="00D32539" w:rsidP="003A2113">
            <w:pPr>
              <w:jc w:val="center"/>
              <w:rPr>
                <w:rFonts w:cs="Arial"/>
              </w:rPr>
            </w:pPr>
            <w:r w:rsidRPr="002F167A">
              <w:rPr>
                <w:rFonts w:cs="Arial"/>
              </w:rPr>
              <w:t>$91,789</w:t>
            </w:r>
          </w:p>
        </w:tc>
        <w:tc>
          <w:tcPr>
            <w:tcW w:w="1571" w:type="dxa"/>
            <w:shd w:val="clear" w:color="auto" w:fill="D9D9D9"/>
          </w:tcPr>
          <w:p w14:paraId="1756A24A" w14:textId="77777777" w:rsidR="00D32539" w:rsidRPr="002F167A" w:rsidRDefault="00D32539" w:rsidP="003A2113">
            <w:pPr>
              <w:jc w:val="center"/>
              <w:rPr>
                <w:rFonts w:cs="Arial"/>
              </w:rPr>
            </w:pPr>
            <w:r w:rsidRPr="002F167A">
              <w:rPr>
                <w:rFonts w:cs="Arial"/>
              </w:rPr>
              <w:t>$94,543</w:t>
            </w:r>
          </w:p>
        </w:tc>
      </w:tr>
      <w:tr w:rsidR="00D32539" w:rsidRPr="002F167A" w14:paraId="7E91A665" w14:textId="77777777" w:rsidTr="003A2113">
        <w:trPr>
          <w:trHeight w:val="90"/>
        </w:trPr>
        <w:tc>
          <w:tcPr>
            <w:tcW w:w="2097" w:type="dxa"/>
            <w:vMerge w:val="restart"/>
            <w:shd w:val="clear" w:color="auto" w:fill="auto"/>
          </w:tcPr>
          <w:p w14:paraId="22F53C9A" w14:textId="77777777" w:rsidR="00D32539" w:rsidRPr="002F167A" w:rsidRDefault="00D32539" w:rsidP="003A2113">
            <w:pPr>
              <w:rPr>
                <w:rFonts w:cs="Arial"/>
                <w:b/>
                <w:bCs/>
              </w:rPr>
            </w:pPr>
            <w:r w:rsidRPr="002F167A">
              <w:rPr>
                <w:rFonts w:cs="Arial"/>
                <w:b/>
                <w:bCs/>
              </w:rPr>
              <w:t>ECO4.4</w:t>
            </w:r>
          </w:p>
        </w:tc>
        <w:tc>
          <w:tcPr>
            <w:tcW w:w="2439" w:type="dxa"/>
            <w:vMerge w:val="restart"/>
            <w:shd w:val="clear" w:color="auto" w:fill="auto"/>
          </w:tcPr>
          <w:p w14:paraId="3522AB8D" w14:textId="77777777" w:rsidR="00D32539" w:rsidRPr="002F167A" w:rsidRDefault="00D32539" w:rsidP="003A2113">
            <w:pPr>
              <w:rPr>
                <w:rFonts w:cs="Arial"/>
              </w:rPr>
            </w:pPr>
            <w:r w:rsidRPr="002F167A">
              <w:rPr>
                <w:rFonts w:cs="Arial"/>
              </w:rPr>
              <w:t xml:space="preserve">Dispatcher Multi-skill 4 (7 skills) </w:t>
            </w:r>
          </w:p>
          <w:p w14:paraId="0E1BFE44" w14:textId="77777777" w:rsidR="00D32539" w:rsidRPr="002F167A" w:rsidRDefault="00D32539" w:rsidP="003A2113">
            <w:pPr>
              <w:rPr>
                <w:rFonts w:cs="Arial"/>
              </w:rPr>
            </w:pPr>
            <w:r w:rsidRPr="002F167A">
              <w:rPr>
                <w:rFonts w:cs="Arial"/>
              </w:rPr>
              <w:t>Multi-skilled Senior Dispatcher</w:t>
            </w:r>
          </w:p>
          <w:p w14:paraId="62F63976" w14:textId="77777777" w:rsidR="00D32539" w:rsidRPr="002F167A" w:rsidRDefault="00D32539" w:rsidP="003A2113">
            <w:pPr>
              <w:rPr>
                <w:rFonts w:cs="Arial"/>
              </w:rPr>
            </w:pPr>
          </w:p>
        </w:tc>
        <w:tc>
          <w:tcPr>
            <w:tcW w:w="3092" w:type="dxa"/>
            <w:shd w:val="clear" w:color="auto" w:fill="auto"/>
          </w:tcPr>
          <w:p w14:paraId="1B075E01" w14:textId="77777777" w:rsidR="00D32539" w:rsidRPr="002F167A" w:rsidRDefault="00D32539" w:rsidP="003A2113">
            <w:pPr>
              <w:rPr>
                <w:rFonts w:cs="Arial"/>
              </w:rPr>
            </w:pPr>
            <w:r w:rsidRPr="002F167A">
              <w:rPr>
                <w:rFonts w:cs="Arial"/>
              </w:rPr>
              <w:t>Minimum</w:t>
            </w:r>
          </w:p>
        </w:tc>
        <w:tc>
          <w:tcPr>
            <w:tcW w:w="1382" w:type="dxa"/>
            <w:shd w:val="clear" w:color="auto" w:fill="auto"/>
          </w:tcPr>
          <w:p w14:paraId="04AE02B1" w14:textId="77777777" w:rsidR="00D32539" w:rsidRPr="002F167A" w:rsidRDefault="00D32539" w:rsidP="003A2113">
            <w:pPr>
              <w:jc w:val="center"/>
              <w:rPr>
                <w:rFonts w:cs="Arial"/>
              </w:rPr>
            </w:pPr>
            <w:r w:rsidRPr="002F167A">
              <w:rPr>
                <w:rFonts w:cs="Arial"/>
              </w:rPr>
              <w:t>$81,370</w:t>
            </w:r>
          </w:p>
        </w:tc>
        <w:tc>
          <w:tcPr>
            <w:tcW w:w="1479" w:type="dxa"/>
            <w:shd w:val="clear" w:color="auto" w:fill="auto"/>
          </w:tcPr>
          <w:p w14:paraId="22A9E7DD" w14:textId="77777777" w:rsidR="00D32539" w:rsidRPr="002F167A" w:rsidRDefault="00D32539" w:rsidP="003A2113">
            <w:pPr>
              <w:jc w:val="center"/>
              <w:rPr>
                <w:rFonts w:cs="Arial"/>
              </w:rPr>
            </w:pPr>
            <w:r w:rsidRPr="002F167A">
              <w:rPr>
                <w:rFonts w:cs="Arial"/>
              </w:rPr>
              <w:t>$83,811</w:t>
            </w:r>
          </w:p>
        </w:tc>
        <w:tc>
          <w:tcPr>
            <w:tcW w:w="1467" w:type="dxa"/>
            <w:shd w:val="clear" w:color="auto" w:fill="auto"/>
          </w:tcPr>
          <w:p w14:paraId="6B30DF86" w14:textId="77777777" w:rsidR="00D32539" w:rsidRPr="002F167A" w:rsidRDefault="00D32539" w:rsidP="003A2113">
            <w:pPr>
              <w:jc w:val="center"/>
              <w:rPr>
                <w:rFonts w:cs="Arial"/>
              </w:rPr>
            </w:pPr>
            <w:r w:rsidRPr="002F167A">
              <w:rPr>
                <w:rFonts w:cs="Arial"/>
              </w:rPr>
              <w:t>$86,325</w:t>
            </w:r>
          </w:p>
        </w:tc>
        <w:tc>
          <w:tcPr>
            <w:tcW w:w="1571" w:type="dxa"/>
            <w:shd w:val="clear" w:color="auto" w:fill="auto"/>
          </w:tcPr>
          <w:p w14:paraId="4CFC1A81" w14:textId="77777777" w:rsidR="00D32539" w:rsidRPr="002F167A" w:rsidRDefault="00D32539" w:rsidP="003A2113">
            <w:pPr>
              <w:jc w:val="center"/>
              <w:rPr>
                <w:rFonts w:cs="Arial"/>
              </w:rPr>
            </w:pPr>
            <w:r w:rsidRPr="002F167A">
              <w:rPr>
                <w:rFonts w:cs="Arial"/>
              </w:rPr>
              <w:t>$88,915</w:t>
            </w:r>
          </w:p>
        </w:tc>
      </w:tr>
      <w:tr w:rsidR="00D32539" w:rsidRPr="002F167A" w14:paraId="46D6BEC6" w14:textId="77777777" w:rsidTr="003A2113">
        <w:trPr>
          <w:trHeight w:val="90"/>
        </w:trPr>
        <w:tc>
          <w:tcPr>
            <w:tcW w:w="2097" w:type="dxa"/>
            <w:vMerge/>
            <w:shd w:val="clear" w:color="auto" w:fill="auto"/>
          </w:tcPr>
          <w:p w14:paraId="34A9613C" w14:textId="77777777" w:rsidR="00D32539" w:rsidRPr="002F167A" w:rsidRDefault="00D32539" w:rsidP="003A2113">
            <w:pPr>
              <w:rPr>
                <w:rFonts w:cs="Arial"/>
                <w:b/>
                <w:bCs/>
              </w:rPr>
            </w:pPr>
          </w:p>
        </w:tc>
        <w:tc>
          <w:tcPr>
            <w:tcW w:w="2439" w:type="dxa"/>
            <w:vMerge/>
            <w:shd w:val="clear" w:color="auto" w:fill="auto"/>
          </w:tcPr>
          <w:p w14:paraId="61040E0A" w14:textId="77777777" w:rsidR="00D32539" w:rsidRPr="002F167A" w:rsidRDefault="00D32539" w:rsidP="003A2113">
            <w:pPr>
              <w:rPr>
                <w:rFonts w:cs="Arial"/>
              </w:rPr>
            </w:pPr>
          </w:p>
        </w:tc>
        <w:tc>
          <w:tcPr>
            <w:tcW w:w="3092" w:type="dxa"/>
            <w:shd w:val="clear" w:color="auto" w:fill="auto"/>
          </w:tcPr>
          <w:p w14:paraId="739B8E44" w14:textId="77777777" w:rsidR="00D32539" w:rsidRPr="002F167A" w:rsidRDefault="00D32539" w:rsidP="003A2113">
            <w:pPr>
              <w:rPr>
                <w:rFonts w:cs="Arial"/>
              </w:rPr>
            </w:pPr>
            <w:r w:rsidRPr="002F167A">
              <w:rPr>
                <w:rFonts w:cs="Arial"/>
              </w:rPr>
              <w:t>Completion 1 years’ service at ECO3 and above</w:t>
            </w:r>
          </w:p>
        </w:tc>
        <w:tc>
          <w:tcPr>
            <w:tcW w:w="1382" w:type="dxa"/>
            <w:shd w:val="clear" w:color="auto" w:fill="auto"/>
          </w:tcPr>
          <w:p w14:paraId="31ADB17A" w14:textId="77777777" w:rsidR="00D32539" w:rsidRPr="002F167A" w:rsidRDefault="00D32539" w:rsidP="003A2113">
            <w:pPr>
              <w:jc w:val="center"/>
              <w:rPr>
                <w:rFonts w:cs="Arial"/>
              </w:rPr>
            </w:pPr>
            <w:r w:rsidRPr="002F167A">
              <w:rPr>
                <w:rFonts w:cs="Arial"/>
              </w:rPr>
              <w:t>$85,490</w:t>
            </w:r>
          </w:p>
        </w:tc>
        <w:tc>
          <w:tcPr>
            <w:tcW w:w="1479" w:type="dxa"/>
            <w:shd w:val="clear" w:color="auto" w:fill="auto"/>
          </w:tcPr>
          <w:p w14:paraId="6F7E6903" w14:textId="77777777" w:rsidR="00D32539" w:rsidRPr="002F167A" w:rsidRDefault="00D32539" w:rsidP="003A2113">
            <w:pPr>
              <w:jc w:val="center"/>
              <w:rPr>
                <w:rFonts w:cs="Arial"/>
              </w:rPr>
            </w:pPr>
            <w:r w:rsidRPr="002F167A">
              <w:rPr>
                <w:rFonts w:cs="Arial"/>
              </w:rPr>
              <w:t>$88,055</w:t>
            </w:r>
          </w:p>
        </w:tc>
        <w:tc>
          <w:tcPr>
            <w:tcW w:w="1467" w:type="dxa"/>
            <w:shd w:val="clear" w:color="auto" w:fill="auto"/>
          </w:tcPr>
          <w:p w14:paraId="5F8F942B" w14:textId="77777777" w:rsidR="00D32539" w:rsidRPr="002F167A" w:rsidRDefault="00D32539" w:rsidP="003A2113">
            <w:pPr>
              <w:jc w:val="center"/>
              <w:rPr>
                <w:rFonts w:cs="Arial"/>
              </w:rPr>
            </w:pPr>
            <w:r w:rsidRPr="002F167A">
              <w:rPr>
                <w:rFonts w:cs="Arial"/>
              </w:rPr>
              <w:t>$90,696</w:t>
            </w:r>
          </w:p>
        </w:tc>
        <w:tc>
          <w:tcPr>
            <w:tcW w:w="1571" w:type="dxa"/>
            <w:shd w:val="clear" w:color="auto" w:fill="auto"/>
          </w:tcPr>
          <w:p w14:paraId="22342E08" w14:textId="77777777" w:rsidR="00D32539" w:rsidRPr="002F167A" w:rsidRDefault="00D32539" w:rsidP="003A2113">
            <w:pPr>
              <w:jc w:val="center"/>
              <w:rPr>
                <w:rFonts w:cs="Arial"/>
              </w:rPr>
            </w:pPr>
            <w:r w:rsidRPr="002F167A">
              <w:rPr>
                <w:rFonts w:cs="Arial"/>
              </w:rPr>
              <w:t>$93,417</w:t>
            </w:r>
          </w:p>
        </w:tc>
      </w:tr>
      <w:tr w:rsidR="00D32539" w:rsidRPr="002F167A" w14:paraId="7997D355" w14:textId="77777777" w:rsidTr="003A2113">
        <w:trPr>
          <w:trHeight w:val="90"/>
        </w:trPr>
        <w:tc>
          <w:tcPr>
            <w:tcW w:w="2097" w:type="dxa"/>
            <w:vMerge/>
            <w:shd w:val="clear" w:color="auto" w:fill="auto"/>
          </w:tcPr>
          <w:p w14:paraId="376191EA" w14:textId="77777777" w:rsidR="00D32539" w:rsidRPr="002F167A" w:rsidRDefault="00D32539" w:rsidP="003A2113">
            <w:pPr>
              <w:rPr>
                <w:rFonts w:cs="Arial"/>
                <w:b/>
                <w:bCs/>
              </w:rPr>
            </w:pPr>
          </w:p>
        </w:tc>
        <w:tc>
          <w:tcPr>
            <w:tcW w:w="2439" w:type="dxa"/>
            <w:vMerge/>
            <w:shd w:val="clear" w:color="auto" w:fill="auto"/>
          </w:tcPr>
          <w:p w14:paraId="35278BA2" w14:textId="77777777" w:rsidR="00D32539" w:rsidRPr="002F167A" w:rsidRDefault="00D32539" w:rsidP="003A2113">
            <w:pPr>
              <w:rPr>
                <w:rFonts w:cs="Arial"/>
              </w:rPr>
            </w:pPr>
          </w:p>
        </w:tc>
        <w:tc>
          <w:tcPr>
            <w:tcW w:w="3092" w:type="dxa"/>
            <w:shd w:val="clear" w:color="auto" w:fill="auto"/>
          </w:tcPr>
          <w:p w14:paraId="4924A695" w14:textId="77777777" w:rsidR="00D32539" w:rsidRPr="002F167A" w:rsidRDefault="00D32539" w:rsidP="003A2113">
            <w:pPr>
              <w:rPr>
                <w:rFonts w:cs="Arial"/>
              </w:rPr>
            </w:pPr>
            <w:r w:rsidRPr="002F167A">
              <w:rPr>
                <w:rFonts w:cs="Arial"/>
              </w:rPr>
              <w:t>Completion 2 years’ service at ECO3 and above</w:t>
            </w:r>
          </w:p>
        </w:tc>
        <w:tc>
          <w:tcPr>
            <w:tcW w:w="1382" w:type="dxa"/>
            <w:shd w:val="clear" w:color="auto" w:fill="auto"/>
          </w:tcPr>
          <w:p w14:paraId="1E178F14" w14:textId="77777777" w:rsidR="00D32539" w:rsidRPr="002F167A" w:rsidRDefault="00D32539" w:rsidP="003A2113">
            <w:pPr>
              <w:jc w:val="center"/>
              <w:rPr>
                <w:rFonts w:cs="Arial"/>
              </w:rPr>
            </w:pPr>
            <w:r w:rsidRPr="002F167A">
              <w:rPr>
                <w:rFonts w:cs="Arial"/>
              </w:rPr>
              <w:t>$89,095</w:t>
            </w:r>
          </w:p>
        </w:tc>
        <w:tc>
          <w:tcPr>
            <w:tcW w:w="1479" w:type="dxa"/>
            <w:shd w:val="clear" w:color="auto" w:fill="auto"/>
          </w:tcPr>
          <w:p w14:paraId="08D8A9CB" w14:textId="77777777" w:rsidR="00D32539" w:rsidRPr="002F167A" w:rsidRDefault="00D32539" w:rsidP="003A2113">
            <w:pPr>
              <w:jc w:val="center"/>
              <w:rPr>
                <w:rFonts w:cs="Arial"/>
              </w:rPr>
            </w:pPr>
            <w:r w:rsidRPr="002F167A">
              <w:rPr>
                <w:rFonts w:cs="Arial"/>
              </w:rPr>
              <w:t>$91,768</w:t>
            </w:r>
          </w:p>
        </w:tc>
        <w:tc>
          <w:tcPr>
            <w:tcW w:w="1467" w:type="dxa"/>
            <w:shd w:val="clear" w:color="auto" w:fill="auto"/>
          </w:tcPr>
          <w:p w14:paraId="7AF674B5" w14:textId="77777777" w:rsidR="00D32539" w:rsidRPr="002F167A" w:rsidRDefault="00D32539" w:rsidP="003A2113">
            <w:pPr>
              <w:jc w:val="center"/>
              <w:rPr>
                <w:rFonts w:cs="Arial"/>
              </w:rPr>
            </w:pPr>
            <w:r w:rsidRPr="002F167A">
              <w:rPr>
                <w:rFonts w:cs="Arial"/>
              </w:rPr>
              <w:t>$94,521</w:t>
            </w:r>
          </w:p>
        </w:tc>
        <w:tc>
          <w:tcPr>
            <w:tcW w:w="1571" w:type="dxa"/>
            <w:shd w:val="clear" w:color="auto" w:fill="auto"/>
          </w:tcPr>
          <w:p w14:paraId="5BE84B26" w14:textId="77777777" w:rsidR="00D32539" w:rsidRPr="002F167A" w:rsidRDefault="00D32539" w:rsidP="003A2113">
            <w:pPr>
              <w:jc w:val="center"/>
              <w:rPr>
                <w:rFonts w:cs="Arial"/>
              </w:rPr>
            </w:pPr>
            <w:r w:rsidRPr="002F167A">
              <w:rPr>
                <w:rFonts w:cs="Arial"/>
              </w:rPr>
              <w:t>$97,357</w:t>
            </w:r>
          </w:p>
        </w:tc>
      </w:tr>
      <w:tr w:rsidR="00D32539" w:rsidRPr="002F167A" w14:paraId="7123000D" w14:textId="77777777" w:rsidTr="003A2113">
        <w:trPr>
          <w:trHeight w:val="90"/>
        </w:trPr>
        <w:tc>
          <w:tcPr>
            <w:tcW w:w="2097" w:type="dxa"/>
            <w:vMerge w:val="restart"/>
            <w:shd w:val="clear" w:color="auto" w:fill="D9D9D9"/>
          </w:tcPr>
          <w:p w14:paraId="50935E9C" w14:textId="77777777" w:rsidR="00D32539" w:rsidRPr="002F167A" w:rsidRDefault="00D32539" w:rsidP="003A2113">
            <w:pPr>
              <w:rPr>
                <w:rFonts w:cs="Arial"/>
                <w:b/>
                <w:bCs/>
              </w:rPr>
            </w:pPr>
            <w:r w:rsidRPr="002F167A">
              <w:rPr>
                <w:rFonts w:cs="Arial"/>
                <w:b/>
                <w:bCs/>
              </w:rPr>
              <w:t>ECO5.1</w:t>
            </w:r>
          </w:p>
        </w:tc>
        <w:tc>
          <w:tcPr>
            <w:tcW w:w="2439" w:type="dxa"/>
            <w:vMerge w:val="restart"/>
            <w:shd w:val="clear" w:color="auto" w:fill="D9D9D9"/>
          </w:tcPr>
          <w:p w14:paraId="40A174E4" w14:textId="77777777" w:rsidR="00D32539" w:rsidRPr="002F167A" w:rsidRDefault="00D32539" w:rsidP="003A2113">
            <w:pPr>
              <w:rPr>
                <w:rFonts w:cs="Arial"/>
              </w:rPr>
            </w:pPr>
            <w:r w:rsidRPr="002F167A">
              <w:rPr>
                <w:rFonts w:cs="Arial"/>
              </w:rPr>
              <w:t>Dispatcher Multi-skill 5 (8 skills)</w:t>
            </w:r>
          </w:p>
          <w:p w14:paraId="0D0E3017" w14:textId="77777777" w:rsidR="00D32539" w:rsidRPr="002F167A" w:rsidRDefault="00D32539" w:rsidP="003A2113">
            <w:pPr>
              <w:rPr>
                <w:rFonts w:cs="Arial"/>
              </w:rPr>
            </w:pPr>
            <w:r w:rsidRPr="002F167A">
              <w:rPr>
                <w:rFonts w:cs="Arial"/>
              </w:rPr>
              <w:t>Dispatcher qualified Workplace Trainer</w:t>
            </w:r>
          </w:p>
        </w:tc>
        <w:tc>
          <w:tcPr>
            <w:tcW w:w="3092" w:type="dxa"/>
            <w:shd w:val="clear" w:color="auto" w:fill="D9D9D9"/>
          </w:tcPr>
          <w:p w14:paraId="74578CFD"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5DC8AD4F" w14:textId="77777777" w:rsidR="00D32539" w:rsidRPr="002F167A" w:rsidRDefault="00D32539" w:rsidP="003A2113">
            <w:pPr>
              <w:jc w:val="center"/>
              <w:rPr>
                <w:rFonts w:cs="Arial"/>
              </w:rPr>
            </w:pPr>
            <w:r w:rsidRPr="002F167A">
              <w:rPr>
                <w:rFonts w:cs="Arial"/>
              </w:rPr>
              <w:t>$82,400</w:t>
            </w:r>
          </w:p>
        </w:tc>
        <w:tc>
          <w:tcPr>
            <w:tcW w:w="1479" w:type="dxa"/>
            <w:shd w:val="clear" w:color="auto" w:fill="D9D9D9"/>
          </w:tcPr>
          <w:p w14:paraId="76ADA303" w14:textId="77777777" w:rsidR="00D32539" w:rsidRPr="002F167A" w:rsidRDefault="00D32539" w:rsidP="003A2113">
            <w:pPr>
              <w:jc w:val="center"/>
              <w:rPr>
                <w:rFonts w:cs="Arial"/>
              </w:rPr>
            </w:pPr>
            <w:r w:rsidRPr="002F167A">
              <w:rPr>
                <w:rFonts w:cs="Arial"/>
              </w:rPr>
              <w:t>$84,872</w:t>
            </w:r>
          </w:p>
        </w:tc>
        <w:tc>
          <w:tcPr>
            <w:tcW w:w="1467" w:type="dxa"/>
            <w:shd w:val="clear" w:color="auto" w:fill="D9D9D9"/>
          </w:tcPr>
          <w:p w14:paraId="7E5398D5" w14:textId="77777777" w:rsidR="00D32539" w:rsidRPr="002F167A" w:rsidRDefault="00D32539" w:rsidP="003A2113">
            <w:pPr>
              <w:jc w:val="center"/>
              <w:rPr>
                <w:rFonts w:cs="Arial"/>
              </w:rPr>
            </w:pPr>
            <w:r w:rsidRPr="002F167A">
              <w:rPr>
                <w:rFonts w:cs="Arial"/>
              </w:rPr>
              <w:t>$87,418</w:t>
            </w:r>
          </w:p>
        </w:tc>
        <w:tc>
          <w:tcPr>
            <w:tcW w:w="1571" w:type="dxa"/>
            <w:shd w:val="clear" w:color="auto" w:fill="D9D9D9"/>
          </w:tcPr>
          <w:p w14:paraId="681B0F33" w14:textId="77777777" w:rsidR="00D32539" w:rsidRPr="002F167A" w:rsidRDefault="00D32539" w:rsidP="003A2113">
            <w:pPr>
              <w:jc w:val="center"/>
              <w:rPr>
                <w:rFonts w:cs="Arial"/>
              </w:rPr>
            </w:pPr>
            <w:r w:rsidRPr="002F167A">
              <w:rPr>
                <w:rFonts w:cs="Arial"/>
              </w:rPr>
              <w:t>$90,041</w:t>
            </w:r>
          </w:p>
        </w:tc>
      </w:tr>
      <w:tr w:rsidR="00D32539" w:rsidRPr="002F167A" w14:paraId="79A35139" w14:textId="77777777" w:rsidTr="003A2113">
        <w:trPr>
          <w:trHeight w:val="90"/>
        </w:trPr>
        <w:tc>
          <w:tcPr>
            <w:tcW w:w="2097" w:type="dxa"/>
            <w:vMerge/>
            <w:shd w:val="clear" w:color="auto" w:fill="D9D9D9"/>
          </w:tcPr>
          <w:p w14:paraId="66C5DB78" w14:textId="77777777" w:rsidR="00D32539" w:rsidRPr="002F167A" w:rsidRDefault="00D32539" w:rsidP="003A2113">
            <w:pPr>
              <w:rPr>
                <w:rFonts w:cs="Arial"/>
                <w:b/>
                <w:bCs/>
              </w:rPr>
            </w:pPr>
          </w:p>
        </w:tc>
        <w:tc>
          <w:tcPr>
            <w:tcW w:w="2439" w:type="dxa"/>
            <w:vMerge/>
            <w:shd w:val="clear" w:color="auto" w:fill="D9D9D9"/>
          </w:tcPr>
          <w:p w14:paraId="4F818866" w14:textId="77777777" w:rsidR="00D32539" w:rsidRPr="002F167A" w:rsidRDefault="00D32539" w:rsidP="003A2113">
            <w:pPr>
              <w:rPr>
                <w:rFonts w:cs="Arial"/>
              </w:rPr>
            </w:pPr>
          </w:p>
        </w:tc>
        <w:tc>
          <w:tcPr>
            <w:tcW w:w="3092" w:type="dxa"/>
            <w:shd w:val="clear" w:color="auto" w:fill="D9D9D9"/>
          </w:tcPr>
          <w:p w14:paraId="375A89EC" w14:textId="77777777" w:rsidR="00D32539" w:rsidRPr="002F167A" w:rsidRDefault="00D32539" w:rsidP="003A2113">
            <w:pPr>
              <w:rPr>
                <w:rFonts w:cs="Arial"/>
              </w:rPr>
            </w:pPr>
            <w:r w:rsidRPr="002F167A">
              <w:rPr>
                <w:rFonts w:cs="Arial"/>
              </w:rPr>
              <w:t>Completion 1 years’ service at ECO5 and above</w:t>
            </w:r>
          </w:p>
        </w:tc>
        <w:tc>
          <w:tcPr>
            <w:tcW w:w="1382" w:type="dxa"/>
            <w:shd w:val="clear" w:color="auto" w:fill="D9D9D9"/>
          </w:tcPr>
          <w:p w14:paraId="2769E68C" w14:textId="77777777" w:rsidR="00D32539" w:rsidRPr="002F167A" w:rsidRDefault="00D32539" w:rsidP="003A2113">
            <w:pPr>
              <w:jc w:val="center"/>
              <w:rPr>
                <w:rFonts w:cs="Arial"/>
              </w:rPr>
            </w:pPr>
            <w:r w:rsidRPr="002F167A">
              <w:rPr>
                <w:rFonts w:cs="Arial"/>
              </w:rPr>
              <w:t>$87,035</w:t>
            </w:r>
          </w:p>
        </w:tc>
        <w:tc>
          <w:tcPr>
            <w:tcW w:w="1479" w:type="dxa"/>
            <w:shd w:val="clear" w:color="auto" w:fill="D9D9D9"/>
          </w:tcPr>
          <w:p w14:paraId="24BE4B19" w14:textId="77777777" w:rsidR="00D32539" w:rsidRPr="002F167A" w:rsidRDefault="00D32539" w:rsidP="003A2113">
            <w:pPr>
              <w:jc w:val="center"/>
              <w:rPr>
                <w:rFonts w:cs="Arial"/>
              </w:rPr>
            </w:pPr>
            <w:r w:rsidRPr="002F167A">
              <w:rPr>
                <w:rFonts w:cs="Arial"/>
              </w:rPr>
              <w:t>$89,646</w:t>
            </w:r>
          </w:p>
        </w:tc>
        <w:tc>
          <w:tcPr>
            <w:tcW w:w="1467" w:type="dxa"/>
            <w:shd w:val="clear" w:color="auto" w:fill="D9D9D9"/>
          </w:tcPr>
          <w:p w14:paraId="3353C770" w14:textId="77777777" w:rsidR="00D32539" w:rsidRPr="002F167A" w:rsidRDefault="00D32539" w:rsidP="003A2113">
            <w:pPr>
              <w:jc w:val="center"/>
              <w:rPr>
                <w:rFonts w:cs="Arial"/>
              </w:rPr>
            </w:pPr>
            <w:r w:rsidRPr="002F167A">
              <w:rPr>
                <w:rFonts w:cs="Arial"/>
              </w:rPr>
              <w:t>$92,335</w:t>
            </w:r>
          </w:p>
        </w:tc>
        <w:tc>
          <w:tcPr>
            <w:tcW w:w="1571" w:type="dxa"/>
            <w:shd w:val="clear" w:color="auto" w:fill="D9D9D9"/>
          </w:tcPr>
          <w:p w14:paraId="3016E6DC" w14:textId="77777777" w:rsidR="00D32539" w:rsidRPr="002F167A" w:rsidRDefault="00D32539" w:rsidP="003A2113">
            <w:pPr>
              <w:jc w:val="center"/>
              <w:rPr>
                <w:rFonts w:cs="Arial"/>
              </w:rPr>
            </w:pPr>
            <w:r w:rsidRPr="002F167A">
              <w:rPr>
                <w:rFonts w:cs="Arial"/>
              </w:rPr>
              <w:t>$95,105</w:t>
            </w:r>
          </w:p>
        </w:tc>
      </w:tr>
      <w:tr w:rsidR="00D32539" w:rsidRPr="002F167A" w14:paraId="3B47B17C" w14:textId="77777777" w:rsidTr="003A2113">
        <w:trPr>
          <w:trHeight w:val="90"/>
        </w:trPr>
        <w:tc>
          <w:tcPr>
            <w:tcW w:w="2097" w:type="dxa"/>
            <w:vMerge/>
            <w:shd w:val="clear" w:color="auto" w:fill="D9D9D9"/>
          </w:tcPr>
          <w:p w14:paraId="096FE69B" w14:textId="77777777" w:rsidR="00D32539" w:rsidRPr="002F167A" w:rsidRDefault="00D32539" w:rsidP="003A2113">
            <w:pPr>
              <w:rPr>
                <w:rFonts w:cs="Arial"/>
                <w:b/>
                <w:bCs/>
              </w:rPr>
            </w:pPr>
          </w:p>
        </w:tc>
        <w:tc>
          <w:tcPr>
            <w:tcW w:w="2439" w:type="dxa"/>
            <w:vMerge/>
            <w:shd w:val="clear" w:color="auto" w:fill="D9D9D9"/>
          </w:tcPr>
          <w:p w14:paraId="24EE7531" w14:textId="77777777" w:rsidR="00D32539" w:rsidRPr="002F167A" w:rsidRDefault="00D32539" w:rsidP="003A2113">
            <w:pPr>
              <w:rPr>
                <w:rFonts w:cs="Arial"/>
              </w:rPr>
            </w:pPr>
          </w:p>
        </w:tc>
        <w:tc>
          <w:tcPr>
            <w:tcW w:w="3092" w:type="dxa"/>
            <w:shd w:val="clear" w:color="auto" w:fill="D9D9D9"/>
          </w:tcPr>
          <w:p w14:paraId="6B12AB12" w14:textId="77777777" w:rsidR="00D32539" w:rsidRPr="002F167A" w:rsidRDefault="00D32539" w:rsidP="003A2113">
            <w:pPr>
              <w:rPr>
                <w:rFonts w:cs="Arial"/>
              </w:rPr>
            </w:pPr>
            <w:r w:rsidRPr="002F167A">
              <w:rPr>
                <w:rFonts w:cs="Arial"/>
              </w:rPr>
              <w:t>Completion 2 years’ service at ECO5 and above</w:t>
            </w:r>
          </w:p>
        </w:tc>
        <w:tc>
          <w:tcPr>
            <w:tcW w:w="1382" w:type="dxa"/>
            <w:shd w:val="clear" w:color="auto" w:fill="D9D9D9"/>
          </w:tcPr>
          <w:p w14:paraId="4639BC50" w14:textId="77777777" w:rsidR="00D32539" w:rsidRPr="002F167A" w:rsidRDefault="00D32539" w:rsidP="003A2113">
            <w:pPr>
              <w:jc w:val="center"/>
              <w:rPr>
                <w:rFonts w:cs="Arial"/>
              </w:rPr>
            </w:pPr>
            <w:r w:rsidRPr="002F167A">
              <w:rPr>
                <w:rFonts w:cs="Arial"/>
              </w:rPr>
              <w:t>$91,670</w:t>
            </w:r>
          </w:p>
        </w:tc>
        <w:tc>
          <w:tcPr>
            <w:tcW w:w="1479" w:type="dxa"/>
            <w:shd w:val="clear" w:color="auto" w:fill="D9D9D9"/>
          </w:tcPr>
          <w:p w14:paraId="2FFA1CC2" w14:textId="77777777" w:rsidR="00D32539" w:rsidRPr="002F167A" w:rsidRDefault="00D32539" w:rsidP="003A2113">
            <w:pPr>
              <w:jc w:val="center"/>
              <w:rPr>
                <w:rFonts w:cs="Arial"/>
              </w:rPr>
            </w:pPr>
            <w:r w:rsidRPr="002F167A">
              <w:rPr>
                <w:rFonts w:cs="Arial"/>
              </w:rPr>
              <w:t>$94,420</w:t>
            </w:r>
          </w:p>
        </w:tc>
        <w:tc>
          <w:tcPr>
            <w:tcW w:w="1467" w:type="dxa"/>
            <w:shd w:val="clear" w:color="auto" w:fill="D9D9D9"/>
          </w:tcPr>
          <w:p w14:paraId="292E1432" w14:textId="77777777" w:rsidR="00D32539" w:rsidRPr="002F167A" w:rsidRDefault="00D32539" w:rsidP="003A2113">
            <w:pPr>
              <w:jc w:val="center"/>
              <w:rPr>
                <w:rFonts w:cs="Arial"/>
              </w:rPr>
            </w:pPr>
            <w:r w:rsidRPr="002F167A">
              <w:rPr>
                <w:rFonts w:cs="Arial"/>
              </w:rPr>
              <w:t>$97,253</w:t>
            </w:r>
          </w:p>
        </w:tc>
        <w:tc>
          <w:tcPr>
            <w:tcW w:w="1571" w:type="dxa"/>
            <w:shd w:val="clear" w:color="auto" w:fill="D9D9D9"/>
          </w:tcPr>
          <w:p w14:paraId="67C99435" w14:textId="77777777" w:rsidR="00D32539" w:rsidRPr="002F167A" w:rsidRDefault="00D32539" w:rsidP="003A2113">
            <w:pPr>
              <w:jc w:val="center"/>
              <w:rPr>
                <w:rFonts w:cs="Arial"/>
              </w:rPr>
            </w:pPr>
            <w:r w:rsidRPr="002F167A">
              <w:rPr>
                <w:rFonts w:cs="Arial"/>
              </w:rPr>
              <w:t>$100,170</w:t>
            </w:r>
          </w:p>
        </w:tc>
      </w:tr>
      <w:tr w:rsidR="00D32539" w:rsidRPr="002F167A" w14:paraId="3825119C" w14:textId="77777777" w:rsidTr="003A2113">
        <w:trPr>
          <w:trHeight w:val="90"/>
        </w:trPr>
        <w:tc>
          <w:tcPr>
            <w:tcW w:w="2097" w:type="dxa"/>
            <w:vMerge w:val="restart"/>
            <w:shd w:val="clear" w:color="auto" w:fill="auto"/>
          </w:tcPr>
          <w:p w14:paraId="4870C208" w14:textId="77777777" w:rsidR="00D32539" w:rsidRPr="002F167A" w:rsidRDefault="00D32539" w:rsidP="003A2113">
            <w:pPr>
              <w:rPr>
                <w:rFonts w:cs="Arial"/>
                <w:b/>
                <w:bCs/>
              </w:rPr>
            </w:pPr>
            <w:r w:rsidRPr="002F167A">
              <w:rPr>
                <w:rFonts w:cs="Arial"/>
                <w:b/>
                <w:bCs/>
              </w:rPr>
              <w:t>ECO5.2</w:t>
            </w:r>
          </w:p>
        </w:tc>
        <w:tc>
          <w:tcPr>
            <w:tcW w:w="2439" w:type="dxa"/>
            <w:vMerge w:val="restart"/>
            <w:shd w:val="clear" w:color="auto" w:fill="auto"/>
          </w:tcPr>
          <w:p w14:paraId="28D07A89" w14:textId="77777777" w:rsidR="00D32539" w:rsidRPr="002F167A" w:rsidRDefault="00D32539" w:rsidP="003A2113">
            <w:pPr>
              <w:rPr>
                <w:rFonts w:cs="Arial"/>
              </w:rPr>
            </w:pPr>
            <w:r w:rsidRPr="002F167A">
              <w:rPr>
                <w:rFonts w:cs="Arial"/>
              </w:rPr>
              <w:t>Dispatcher Multi-skill 6 (9 skills)</w:t>
            </w:r>
          </w:p>
          <w:p w14:paraId="60F99423" w14:textId="77777777" w:rsidR="00D32539" w:rsidRPr="002F167A" w:rsidRDefault="00D32539" w:rsidP="003A2113">
            <w:pPr>
              <w:rPr>
                <w:rFonts w:cs="Arial"/>
              </w:rPr>
            </w:pPr>
            <w:r w:rsidRPr="002F167A">
              <w:rPr>
                <w:rFonts w:cs="Arial"/>
              </w:rPr>
              <w:lastRenderedPageBreak/>
              <w:t>Dispatcher Workplace Trainer Multi-skill 1 (4 skills)</w:t>
            </w:r>
          </w:p>
        </w:tc>
        <w:tc>
          <w:tcPr>
            <w:tcW w:w="3092" w:type="dxa"/>
            <w:shd w:val="clear" w:color="auto" w:fill="auto"/>
          </w:tcPr>
          <w:p w14:paraId="61B4EFA9" w14:textId="77777777" w:rsidR="00D32539" w:rsidRPr="002F167A" w:rsidRDefault="00D32539" w:rsidP="003A2113">
            <w:pPr>
              <w:rPr>
                <w:rFonts w:cs="Arial"/>
              </w:rPr>
            </w:pPr>
            <w:r w:rsidRPr="002F167A">
              <w:rPr>
                <w:rFonts w:cs="Arial"/>
              </w:rPr>
              <w:lastRenderedPageBreak/>
              <w:t>Minimum</w:t>
            </w:r>
          </w:p>
        </w:tc>
        <w:tc>
          <w:tcPr>
            <w:tcW w:w="1382" w:type="dxa"/>
            <w:shd w:val="clear" w:color="auto" w:fill="auto"/>
          </w:tcPr>
          <w:p w14:paraId="755B0447" w14:textId="77777777" w:rsidR="00D32539" w:rsidRPr="002F167A" w:rsidRDefault="00D32539" w:rsidP="003A2113">
            <w:pPr>
              <w:jc w:val="center"/>
              <w:rPr>
                <w:rFonts w:cs="Arial"/>
              </w:rPr>
            </w:pPr>
            <w:r w:rsidRPr="002F167A">
              <w:rPr>
                <w:rFonts w:cs="Arial"/>
              </w:rPr>
              <w:t>$84,460</w:t>
            </w:r>
          </w:p>
        </w:tc>
        <w:tc>
          <w:tcPr>
            <w:tcW w:w="1479" w:type="dxa"/>
            <w:shd w:val="clear" w:color="auto" w:fill="auto"/>
          </w:tcPr>
          <w:p w14:paraId="3FC0087C" w14:textId="77777777" w:rsidR="00D32539" w:rsidRPr="002F167A" w:rsidRDefault="00D32539" w:rsidP="003A2113">
            <w:pPr>
              <w:jc w:val="center"/>
              <w:rPr>
                <w:rFonts w:cs="Arial"/>
              </w:rPr>
            </w:pPr>
            <w:r w:rsidRPr="002F167A">
              <w:rPr>
                <w:rFonts w:cs="Arial"/>
              </w:rPr>
              <w:t>$86,994</w:t>
            </w:r>
          </w:p>
        </w:tc>
        <w:tc>
          <w:tcPr>
            <w:tcW w:w="1467" w:type="dxa"/>
            <w:shd w:val="clear" w:color="auto" w:fill="auto"/>
          </w:tcPr>
          <w:p w14:paraId="45125E14" w14:textId="77777777" w:rsidR="00D32539" w:rsidRPr="002F167A" w:rsidRDefault="00D32539" w:rsidP="003A2113">
            <w:pPr>
              <w:jc w:val="center"/>
              <w:rPr>
                <w:rFonts w:cs="Arial"/>
              </w:rPr>
            </w:pPr>
            <w:r w:rsidRPr="002F167A">
              <w:rPr>
                <w:rFonts w:cs="Arial"/>
              </w:rPr>
              <w:t>$89,604</w:t>
            </w:r>
          </w:p>
        </w:tc>
        <w:tc>
          <w:tcPr>
            <w:tcW w:w="1571" w:type="dxa"/>
            <w:shd w:val="clear" w:color="auto" w:fill="auto"/>
          </w:tcPr>
          <w:p w14:paraId="6CB007B8" w14:textId="77777777" w:rsidR="00D32539" w:rsidRPr="002F167A" w:rsidRDefault="00D32539" w:rsidP="003A2113">
            <w:pPr>
              <w:jc w:val="center"/>
              <w:rPr>
                <w:rFonts w:cs="Arial"/>
              </w:rPr>
            </w:pPr>
            <w:r w:rsidRPr="002F167A">
              <w:rPr>
                <w:rFonts w:cs="Arial"/>
              </w:rPr>
              <w:t>$92,292</w:t>
            </w:r>
          </w:p>
        </w:tc>
      </w:tr>
      <w:tr w:rsidR="00D32539" w:rsidRPr="002F167A" w14:paraId="771DDAA5" w14:textId="77777777" w:rsidTr="003A2113">
        <w:trPr>
          <w:trHeight w:val="90"/>
        </w:trPr>
        <w:tc>
          <w:tcPr>
            <w:tcW w:w="2097" w:type="dxa"/>
            <w:vMerge/>
            <w:shd w:val="clear" w:color="auto" w:fill="auto"/>
          </w:tcPr>
          <w:p w14:paraId="01215994" w14:textId="77777777" w:rsidR="00D32539" w:rsidRPr="002F167A" w:rsidRDefault="00D32539" w:rsidP="003A2113">
            <w:pPr>
              <w:rPr>
                <w:rFonts w:cs="Arial"/>
                <w:b/>
                <w:bCs/>
              </w:rPr>
            </w:pPr>
          </w:p>
        </w:tc>
        <w:tc>
          <w:tcPr>
            <w:tcW w:w="2439" w:type="dxa"/>
            <w:vMerge/>
            <w:shd w:val="clear" w:color="auto" w:fill="auto"/>
          </w:tcPr>
          <w:p w14:paraId="77763650" w14:textId="77777777" w:rsidR="00D32539" w:rsidRPr="002F167A" w:rsidRDefault="00D32539" w:rsidP="003A2113">
            <w:pPr>
              <w:rPr>
                <w:rFonts w:cs="Arial"/>
              </w:rPr>
            </w:pPr>
          </w:p>
        </w:tc>
        <w:tc>
          <w:tcPr>
            <w:tcW w:w="3092" w:type="dxa"/>
            <w:shd w:val="clear" w:color="auto" w:fill="auto"/>
          </w:tcPr>
          <w:p w14:paraId="0D0E9A12" w14:textId="77777777" w:rsidR="00D32539" w:rsidRPr="002F167A" w:rsidRDefault="00D32539" w:rsidP="003A2113">
            <w:pPr>
              <w:rPr>
                <w:rFonts w:cs="Arial"/>
              </w:rPr>
            </w:pPr>
            <w:r w:rsidRPr="002F167A">
              <w:rPr>
                <w:rFonts w:cs="Arial"/>
              </w:rPr>
              <w:t>Completion 1 years’ service at ECO5 and above</w:t>
            </w:r>
          </w:p>
        </w:tc>
        <w:tc>
          <w:tcPr>
            <w:tcW w:w="1382" w:type="dxa"/>
            <w:shd w:val="clear" w:color="auto" w:fill="auto"/>
          </w:tcPr>
          <w:p w14:paraId="04395F10" w14:textId="77777777" w:rsidR="00D32539" w:rsidRPr="002F167A" w:rsidRDefault="00D32539" w:rsidP="003A2113">
            <w:pPr>
              <w:jc w:val="center"/>
              <w:rPr>
                <w:rFonts w:cs="Arial"/>
              </w:rPr>
            </w:pPr>
            <w:r w:rsidRPr="002F167A">
              <w:rPr>
                <w:rFonts w:cs="Arial"/>
              </w:rPr>
              <w:t>$89,095</w:t>
            </w:r>
          </w:p>
        </w:tc>
        <w:tc>
          <w:tcPr>
            <w:tcW w:w="1479" w:type="dxa"/>
            <w:shd w:val="clear" w:color="auto" w:fill="auto"/>
          </w:tcPr>
          <w:p w14:paraId="280096F8" w14:textId="77777777" w:rsidR="00D32539" w:rsidRPr="002F167A" w:rsidRDefault="00D32539" w:rsidP="003A2113">
            <w:pPr>
              <w:jc w:val="center"/>
              <w:rPr>
                <w:rFonts w:cs="Arial"/>
              </w:rPr>
            </w:pPr>
            <w:r w:rsidRPr="002F167A">
              <w:rPr>
                <w:rFonts w:cs="Arial"/>
              </w:rPr>
              <w:t>$91,768</w:t>
            </w:r>
          </w:p>
        </w:tc>
        <w:tc>
          <w:tcPr>
            <w:tcW w:w="1467" w:type="dxa"/>
            <w:shd w:val="clear" w:color="auto" w:fill="auto"/>
          </w:tcPr>
          <w:p w14:paraId="39AC7DBD" w14:textId="77777777" w:rsidR="00D32539" w:rsidRPr="002F167A" w:rsidRDefault="00D32539" w:rsidP="003A2113">
            <w:pPr>
              <w:jc w:val="center"/>
              <w:rPr>
                <w:rFonts w:cs="Arial"/>
              </w:rPr>
            </w:pPr>
            <w:r w:rsidRPr="002F167A">
              <w:rPr>
                <w:rFonts w:cs="Arial"/>
              </w:rPr>
              <w:t>$94,521</w:t>
            </w:r>
          </w:p>
        </w:tc>
        <w:tc>
          <w:tcPr>
            <w:tcW w:w="1571" w:type="dxa"/>
            <w:shd w:val="clear" w:color="auto" w:fill="auto"/>
          </w:tcPr>
          <w:p w14:paraId="296086BD" w14:textId="77777777" w:rsidR="00D32539" w:rsidRPr="002F167A" w:rsidRDefault="00D32539" w:rsidP="003A2113">
            <w:pPr>
              <w:jc w:val="center"/>
              <w:rPr>
                <w:rFonts w:cs="Arial"/>
              </w:rPr>
            </w:pPr>
            <w:r w:rsidRPr="002F167A">
              <w:rPr>
                <w:rFonts w:cs="Arial"/>
              </w:rPr>
              <w:t>$97,357</w:t>
            </w:r>
          </w:p>
        </w:tc>
      </w:tr>
      <w:tr w:rsidR="00D32539" w:rsidRPr="002F167A" w14:paraId="2F66FA85" w14:textId="77777777" w:rsidTr="003A2113">
        <w:trPr>
          <w:trHeight w:val="90"/>
        </w:trPr>
        <w:tc>
          <w:tcPr>
            <w:tcW w:w="2097" w:type="dxa"/>
            <w:vMerge/>
            <w:shd w:val="clear" w:color="auto" w:fill="auto"/>
          </w:tcPr>
          <w:p w14:paraId="4F59F1EA" w14:textId="77777777" w:rsidR="00D32539" w:rsidRPr="002F167A" w:rsidRDefault="00D32539" w:rsidP="003A2113">
            <w:pPr>
              <w:rPr>
                <w:rFonts w:cs="Arial"/>
                <w:b/>
                <w:bCs/>
              </w:rPr>
            </w:pPr>
          </w:p>
        </w:tc>
        <w:tc>
          <w:tcPr>
            <w:tcW w:w="2439" w:type="dxa"/>
            <w:vMerge/>
            <w:shd w:val="clear" w:color="auto" w:fill="auto"/>
          </w:tcPr>
          <w:p w14:paraId="48A26F28" w14:textId="77777777" w:rsidR="00D32539" w:rsidRPr="002F167A" w:rsidRDefault="00D32539" w:rsidP="003A2113">
            <w:pPr>
              <w:rPr>
                <w:rFonts w:cs="Arial"/>
              </w:rPr>
            </w:pPr>
          </w:p>
        </w:tc>
        <w:tc>
          <w:tcPr>
            <w:tcW w:w="3092" w:type="dxa"/>
            <w:shd w:val="clear" w:color="auto" w:fill="auto"/>
          </w:tcPr>
          <w:p w14:paraId="1A8F2082" w14:textId="77777777" w:rsidR="00D32539" w:rsidRPr="002F167A" w:rsidRDefault="00D32539" w:rsidP="003A2113">
            <w:pPr>
              <w:rPr>
                <w:rFonts w:cs="Arial"/>
              </w:rPr>
            </w:pPr>
            <w:r w:rsidRPr="002F167A">
              <w:rPr>
                <w:rFonts w:cs="Arial"/>
              </w:rPr>
              <w:t>Completion 2 years’ service at ECO5 and above</w:t>
            </w:r>
          </w:p>
        </w:tc>
        <w:tc>
          <w:tcPr>
            <w:tcW w:w="1382" w:type="dxa"/>
            <w:shd w:val="clear" w:color="auto" w:fill="auto"/>
          </w:tcPr>
          <w:p w14:paraId="7FDEDFEF" w14:textId="77777777" w:rsidR="00D32539" w:rsidRPr="002F167A" w:rsidRDefault="00D32539" w:rsidP="003A2113">
            <w:pPr>
              <w:jc w:val="center"/>
              <w:rPr>
                <w:rFonts w:cs="Arial"/>
              </w:rPr>
            </w:pPr>
            <w:r w:rsidRPr="002F167A">
              <w:rPr>
                <w:rFonts w:cs="Arial"/>
              </w:rPr>
              <w:t>$94,245</w:t>
            </w:r>
          </w:p>
        </w:tc>
        <w:tc>
          <w:tcPr>
            <w:tcW w:w="1479" w:type="dxa"/>
            <w:shd w:val="clear" w:color="auto" w:fill="auto"/>
          </w:tcPr>
          <w:p w14:paraId="2441C352" w14:textId="77777777" w:rsidR="00D32539" w:rsidRPr="002F167A" w:rsidRDefault="00D32539" w:rsidP="003A2113">
            <w:pPr>
              <w:jc w:val="center"/>
              <w:rPr>
                <w:rFonts w:cs="Arial"/>
              </w:rPr>
            </w:pPr>
            <w:r w:rsidRPr="002F167A">
              <w:rPr>
                <w:rFonts w:cs="Arial"/>
              </w:rPr>
              <w:t>$97,072</w:t>
            </w:r>
          </w:p>
        </w:tc>
        <w:tc>
          <w:tcPr>
            <w:tcW w:w="1467" w:type="dxa"/>
            <w:shd w:val="clear" w:color="auto" w:fill="auto"/>
          </w:tcPr>
          <w:p w14:paraId="09EEDF0F" w14:textId="77777777" w:rsidR="00D32539" w:rsidRPr="002F167A" w:rsidRDefault="00D32539" w:rsidP="003A2113">
            <w:pPr>
              <w:jc w:val="center"/>
              <w:rPr>
                <w:rFonts w:cs="Arial"/>
              </w:rPr>
            </w:pPr>
            <w:r w:rsidRPr="002F167A">
              <w:rPr>
                <w:rFonts w:cs="Arial"/>
              </w:rPr>
              <w:t>$99,985</w:t>
            </w:r>
          </w:p>
        </w:tc>
        <w:tc>
          <w:tcPr>
            <w:tcW w:w="1571" w:type="dxa"/>
            <w:shd w:val="clear" w:color="auto" w:fill="auto"/>
          </w:tcPr>
          <w:p w14:paraId="2BEFF3C1" w14:textId="77777777" w:rsidR="00D32539" w:rsidRPr="002F167A" w:rsidRDefault="00D32539" w:rsidP="003A2113">
            <w:pPr>
              <w:jc w:val="center"/>
              <w:rPr>
                <w:rFonts w:cs="Arial"/>
              </w:rPr>
            </w:pPr>
            <w:r w:rsidRPr="002F167A">
              <w:rPr>
                <w:rFonts w:cs="Arial"/>
              </w:rPr>
              <w:t>$102,984</w:t>
            </w:r>
          </w:p>
        </w:tc>
      </w:tr>
      <w:tr w:rsidR="00D32539" w:rsidRPr="002F167A" w14:paraId="276BCAAF" w14:textId="77777777" w:rsidTr="003A2113">
        <w:trPr>
          <w:trHeight w:val="90"/>
        </w:trPr>
        <w:tc>
          <w:tcPr>
            <w:tcW w:w="2097" w:type="dxa"/>
            <w:vMerge w:val="restart"/>
            <w:shd w:val="clear" w:color="auto" w:fill="D9D9D9"/>
          </w:tcPr>
          <w:p w14:paraId="1CA59E21" w14:textId="77777777" w:rsidR="00D32539" w:rsidRPr="002F167A" w:rsidRDefault="00D32539" w:rsidP="003A2113">
            <w:pPr>
              <w:rPr>
                <w:rFonts w:cs="Arial"/>
                <w:b/>
                <w:bCs/>
              </w:rPr>
            </w:pPr>
            <w:r w:rsidRPr="002F167A">
              <w:rPr>
                <w:rFonts w:cs="Arial"/>
                <w:b/>
                <w:bCs/>
              </w:rPr>
              <w:t>ECO5.3</w:t>
            </w:r>
          </w:p>
        </w:tc>
        <w:tc>
          <w:tcPr>
            <w:tcW w:w="2439" w:type="dxa"/>
            <w:vMerge w:val="restart"/>
            <w:shd w:val="clear" w:color="auto" w:fill="D9D9D9"/>
          </w:tcPr>
          <w:p w14:paraId="18B01B5A" w14:textId="77777777" w:rsidR="00D32539" w:rsidRPr="002F167A" w:rsidRDefault="00D32539" w:rsidP="003A2113">
            <w:pPr>
              <w:rPr>
                <w:rFonts w:cs="Arial"/>
              </w:rPr>
            </w:pPr>
            <w:r w:rsidRPr="002F167A">
              <w:rPr>
                <w:rFonts w:cs="Arial"/>
              </w:rPr>
              <w:t xml:space="preserve">Dispatcher Multi-skill 7 (10 skills) </w:t>
            </w:r>
          </w:p>
          <w:p w14:paraId="37160A7C" w14:textId="77777777" w:rsidR="00D32539" w:rsidRPr="002F167A" w:rsidRDefault="00D32539" w:rsidP="003A2113">
            <w:pPr>
              <w:rPr>
                <w:rFonts w:cs="Arial"/>
              </w:rPr>
            </w:pPr>
            <w:r w:rsidRPr="002F167A">
              <w:rPr>
                <w:rFonts w:cs="Arial"/>
              </w:rPr>
              <w:t>Dispatcher Workplace Trainer Multi-skill 2 (5 skills)</w:t>
            </w:r>
          </w:p>
        </w:tc>
        <w:tc>
          <w:tcPr>
            <w:tcW w:w="3092" w:type="dxa"/>
            <w:shd w:val="clear" w:color="auto" w:fill="D9D9D9"/>
          </w:tcPr>
          <w:p w14:paraId="639D1920"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1CD9D7EA" w14:textId="77777777" w:rsidR="00D32539" w:rsidRPr="002F167A" w:rsidRDefault="00D32539" w:rsidP="003A2113">
            <w:pPr>
              <w:jc w:val="center"/>
              <w:rPr>
                <w:rFonts w:cs="Arial"/>
              </w:rPr>
            </w:pPr>
            <w:r w:rsidRPr="002F167A">
              <w:rPr>
                <w:rFonts w:cs="Arial"/>
              </w:rPr>
              <w:t>$87,035</w:t>
            </w:r>
          </w:p>
        </w:tc>
        <w:tc>
          <w:tcPr>
            <w:tcW w:w="1479" w:type="dxa"/>
            <w:shd w:val="clear" w:color="auto" w:fill="D9D9D9"/>
          </w:tcPr>
          <w:p w14:paraId="6C3CE613" w14:textId="77777777" w:rsidR="00D32539" w:rsidRPr="002F167A" w:rsidRDefault="00D32539" w:rsidP="003A2113">
            <w:pPr>
              <w:jc w:val="center"/>
              <w:rPr>
                <w:rFonts w:cs="Arial"/>
              </w:rPr>
            </w:pPr>
            <w:r w:rsidRPr="002F167A">
              <w:rPr>
                <w:rFonts w:cs="Arial"/>
              </w:rPr>
              <w:t>$89,646</w:t>
            </w:r>
          </w:p>
        </w:tc>
        <w:tc>
          <w:tcPr>
            <w:tcW w:w="1467" w:type="dxa"/>
            <w:shd w:val="clear" w:color="auto" w:fill="D9D9D9"/>
          </w:tcPr>
          <w:p w14:paraId="77535E56" w14:textId="77777777" w:rsidR="00D32539" w:rsidRPr="002F167A" w:rsidRDefault="00D32539" w:rsidP="003A2113">
            <w:pPr>
              <w:jc w:val="center"/>
              <w:rPr>
                <w:rFonts w:cs="Arial"/>
              </w:rPr>
            </w:pPr>
            <w:r w:rsidRPr="002F167A">
              <w:rPr>
                <w:rFonts w:cs="Arial"/>
              </w:rPr>
              <w:t>$92,335</w:t>
            </w:r>
          </w:p>
        </w:tc>
        <w:tc>
          <w:tcPr>
            <w:tcW w:w="1571" w:type="dxa"/>
            <w:shd w:val="clear" w:color="auto" w:fill="D9D9D9"/>
          </w:tcPr>
          <w:p w14:paraId="5456F7C3" w14:textId="77777777" w:rsidR="00D32539" w:rsidRPr="002F167A" w:rsidRDefault="00D32539" w:rsidP="003A2113">
            <w:pPr>
              <w:jc w:val="center"/>
              <w:rPr>
                <w:rFonts w:cs="Arial"/>
              </w:rPr>
            </w:pPr>
            <w:r w:rsidRPr="002F167A">
              <w:rPr>
                <w:rFonts w:cs="Arial"/>
              </w:rPr>
              <w:t>$95,105</w:t>
            </w:r>
          </w:p>
        </w:tc>
      </w:tr>
      <w:tr w:rsidR="00D32539" w:rsidRPr="002F167A" w14:paraId="3870E913" w14:textId="77777777" w:rsidTr="003A2113">
        <w:trPr>
          <w:trHeight w:val="90"/>
        </w:trPr>
        <w:tc>
          <w:tcPr>
            <w:tcW w:w="2097" w:type="dxa"/>
            <w:vMerge/>
            <w:shd w:val="clear" w:color="auto" w:fill="D9D9D9"/>
          </w:tcPr>
          <w:p w14:paraId="6D4B630E" w14:textId="77777777" w:rsidR="00D32539" w:rsidRPr="002F167A" w:rsidRDefault="00D32539" w:rsidP="003A2113">
            <w:pPr>
              <w:rPr>
                <w:rFonts w:cs="Arial"/>
                <w:b/>
                <w:bCs/>
              </w:rPr>
            </w:pPr>
          </w:p>
        </w:tc>
        <w:tc>
          <w:tcPr>
            <w:tcW w:w="2439" w:type="dxa"/>
            <w:vMerge/>
            <w:shd w:val="clear" w:color="auto" w:fill="D9D9D9"/>
          </w:tcPr>
          <w:p w14:paraId="0023F4DE" w14:textId="77777777" w:rsidR="00D32539" w:rsidRPr="002F167A" w:rsidRDefault="00D32539" w:rsidP="003A2113">
            <w:pPr>
              <w:rPr>
                <w:rFonts w:cs="Arial"/>
              </w:rPr>
            </w:pPr>
          </w:p>
        </w:tc>
        <w:tc>
          <w:tcPr>
            <w:tcW w:w="3092" w:type="dxa"/>
            <w:shd w:val="clear" w:color="auto" w:fill="D9D9D9"/>
          </w:tcPr>
          <w:p w14:paraId="7E75A7F6" w14:textId="77777777" w:rsidR="00D32539" w:rsidRPr="002F167A" w:rsidRDefault="00D32539" w:rsidP="003A2113">
            <w:pPr>
              <w:rPr>
                <w:rFonts w:cs="Arial"/>
              </w:rPr>
            </w:pPr>
            <w:r w:rsidRPr="002F167A">
              <w:rPr>
                <w:rFonts w:cs="Arial"/>
              </w:rPr>
              <w:t>Completion 1 years’ service at ECO5 and above</w:t>
            </w:r>
          </w:p>
        </w:tc>
        <w:tc>
          <w:tcPr>
            <w:tcW w:w="1382" w:type="dxa"/>
            <w:shd w:val="clear" w:color="auto" w:fill="D9D9D9"/>
          </w:tcPr>
          <w:p w14:paraId="02B974DE" w14:textId="77777777" w:rsidR="00D32539" w:rsidRPr="002F167A" w:rsidRDefault="00D32539" w:rsidP="003A2113">
            <w:pPr>
              <w:jc w:val="center"/>
              <w:rPr>
                <w:rFonts w:cs="Arial"/>
              </w:rPr>
            </w:pPr>
            <w:r w:rsidRPr="002F167A">
              <w:rPr>
                <w:rFonts w:cs="Arial"/>
              </w:rPr>
              <w:t>$91,155</w:t>
            </w:r>
          </w:p>
        </w:tc>
        <w:tc>
          <w:tcPr>
            <w:tcW w:w="1479" w:type="dxa"/>
            <w:shd w:val="clear" w:color="auto" w:fill="D9D9D9"/>
          </w:tcPr>
          <w:p w14:paraId="1FC52B1D" w14:textId="77777777" w:rsidR="00D32539" w:rsidRPr="002F167A" w:rsidRDefault="00D32539" w:rsidP="003A2113">
            <w:pPr>
              <w:jc w:val="center"/>
              <w:rPr>
                <w:rFonts w:cs="Arial"/>
              </w:rPr>
            </w:pPr>
            <w:r w:rsidRPr="002F167A">
              <w:rPr>
                <w:rFonts w:cs="Arial"/>
              </w:rPr>
              <w:t>$93,890</w:t>
            </w:r>
          </w:p>
        </w:tc>
        <w:tc>
          <w:tcPr>
            <w:tcW w:w="1467" w:type="dxa"/>
            <w:shd w:val="clear" w:color="auto" w:fill="D9D9D9"/>
          </w:tcPr>
          <w:p w14:paraId="6A13AF6F" w14:textId="77777777" w:rsidR="00D32539" w:rsidRPr="002F167A" w:rsidRDefault="00D32539" w:rsidP="003A2113">
            <w:pPr>
              <w:jc w:val="center"/>
              <w:rPr>
                <w:rFonts w:cs="Arial"/>
              </w:rPr>
            </w:pPr>
            <w:r w:rsidRPr="002F167A">
              <w:rPr>
                <w:rFonts w:cs="Arial"/>
              </w:rPr>
              <w:t>$96,706</w:t>
            </w:r>
          </w:p>
        </w:tc>
        <w:tc>
          <w:tcPr>
            <w:tcW w:w="1571" w:type="dxa"/>
            <w:shd w:val="clear" w:color="auto" w:fill="D9D9D9"/>
          </w:tcPr>
          <w:p w14:paraId="103E1323" w14:textId="77777777" w:rsidR="00D32539" w:rsidRPr="002F167A" w:rsidRDefault="00D32539" w:rsidP="003A2113">
            <w:pPr>
              <w:jc w:val="center"/>
              <w:rPr>
                <w:rFonts w:cs="Arial"/>
              </w:rPr>
            </w:pPr>
            <w:r w:rsidRPr="002F167A">
              <w:rPr>
                <w:rFonts w:cs="Arial"/>
              </w:rPr>
              <w:t>$99,608</w:t>
            </w:r>
          </w:p>
        </w:tc>
      </w:tr>
      <w:tr w:rsidR="00D32539" w:rsidRPr="002F167A" w14:paraId="1EC8EC2B" w14:textId="77777777" w:rsidTr="003A2113">
        <w:trPr>
          <w:trHeight w:val="90"/>
        </w:trPr>
        <w:tc>
          <w:tcPr>
            <w:tcW w:w="2097" w:type="dxa"/>
            <w:vMerge/>
            <w:shd w:val="clear" w:color="auto" w:fill="D9D9D9"/>
          </w:tcPr>
          <w:p w14:paraId="5EAA630E" w14:textId="77777777" w:rsidR="00D32539" w:rsidRPr="002F167A" w:rsidRDefault="00D32539" w:rsidP="003A2113">
            <w:pPr>
              <w:rPr>
                <w:rFonts w:cs="Arial"/>
                <w:b/>
                <w:bCs/>
              </w:rPr>
            </w:pPr>
          </w:p>
        </w:tc>
        <w:tc>
          <w:tcPr>
            <w:tcW w:w="2439" w:type="dxa"/>
            <w:vMerge/>
            <w:shd w:val="clear" w:color="auto" w:fill="D9D9D9"/>
          </w:tcPr>
          <w:p w14:paraId="49A6F22B" w14:textId="77777777" w:rsidR="00D32539" w:rsidRPr="002F167A" w:rsidRDefault="00D32539" w:rsidP="003A2113">
            <w:pPr>
              <w:rPr>
                <w:rFonts w:cs="Arial"/>
              </w:rPr>
            </w:pPr>
          </w:p>
        </w:tc>
        <w:tc>
          <w:tcPr>
            <w:tcW w:w="3092" w:type="dxa"/>
            <w:shd w:val="clear" w:color="auto" w:fill="D9D9D9"/>
          </w:tcPr>
          <w:p w14:paraId="24A52C8C" w14:textId="77777777" w:rsidR="00D32539" w:rsidRPr="002F167A" w:rsidRDefault="00D32539" w:rsidP="003A2113">
            <w:pPr>
              <w:rPr>
                <w:rFonts w:cs="Arial"/>
              </w:rPr>
            </w:pPr>
            <w:r w:rsidRPr="002F167A">
              <w:rPr>
                <w:rFonts w:cs="Arial"/>
              </w:rPr>
              <w:t>Completion 2 years’ service at ECO5 and above</w:t>
            </w:r>
          </w:p>
        </w:tc>
        <w:tc>
          <w:tcPr>
            <w:tcW w:w="1382" w:type="dxa"/>
            <w:shd w:val="clear" w:color="auto" w:fill="D9D9D9"/>
          </w:tcPr>
          <w:p w14:paraId="6FAAB0ED" w14:textId="77777777" w:rsidR="00D32539" w:rsidRPr="002F167A" w:rsidRDefault="00D32539" w:rsidP="003A2113">
            <w:pPr>
              <w:jc w:val="center"/>
              <w:rPr>
                <w:rFonts w:cs="Arial"/>
              </w:rPr>
            </w:pPr>
            <w:r w:rsidRPr="002F167A">
              <w:rPr>
                <w:rFonts w:cs="Arial"/>
              </w:rPr>
              <w:t>$95,790</w:t>
            </w:r>
          </w:p>
        </w:tc>
        <w:tc>
          <w:tcPr>
            <w:tcW w:w="1479" w:type="dxa"/>
            <w:shd w:val="clear" w:color="auto" w:fill="D9D9D9"/>
          </w:tcPr>
          <w:p w14:paraId="02526B8A" w14:textId="77777777" w:rsidR="00D32539" w:rsidRPr="002F167A" w:rsidRDefault="00D32539" w:rsidP="003A2113">
            <w:pPr>
              <w:jc w:val="center"/>
              <w:rPr>
                <w:rFonts w:cs="Arial"/>
              </w:rPr>
            </w:pPr>
            <w:r w:rsidRPr="002F167A">
              <w:rPr>
                <w:rFonts w:cs="Arial"/>
              </w:rPr>
              <w:t>$98,664</w:t>
            </w:r>
          </w:p>
        </w:tc>
        <w:tc>
          <w:tcPr>
            <w:tcW w:w="1467" w:type="dxa"/>
            <w:shd w:val="clear" w:color="auto" w:fill="D9D9D9"/>
          </w:tcPr>
          <w:p w14:paraId="2EF42EED" w14:textId="77777777" w:rsidR="00D32539" w:rsidRPr="002F167A" w:rsidRDefault="00D32539" w:rsidP="003A2113">
            <w:pPr>
              <w:jc w:val="center"/>
              <w:rPr>
                <w:rFonts w:cs="Arial"/>
              </w:rPr>
            </w:pPr>
            <w:r w:rsidRPr="002F167A">
              <w:rPr>
                <w:rFonts w:cs="Arial"/>
              </w:rPr>
              <w:t>$101,624</w:t>
            </w:r>
          </w:p>
        </w:tc>
        <w:tc>
          <w:tcPr>
            <w:tcW w:w="1571" w:type="dxa"/>
            <w:shd w:val="clear" w:color="auto" w:fill="D9D9D9"/>
          </w:tcPr>
          <w:p w14:paraId="68B910DD" w14:textId="77777777" w:rsidR="00D32539" w:rsidRPr="002F167A" w:rsidRDefault="00D32539" w:rsidP="003A2113">
            <w:pPr>
              <w:jc w:val="center"/>
              <w:rPr>
                <w:rFonts w:cs="Arial"/>
              </w:rPr>
            </w:pPr>
            <w:r w:rsidRPr="002F167A">
              <w:rPr>
                <w:rFonts w:cs="Arial"/>
              </w:rPr>
              <w:t>$104,672</w:t>
            </w:r>
          </w:p>
        </w:tc>
      </w:tr>
      <w:tr w:rsidR="00D32539" w:rsidRPr="002F167A" w14:paraId="7AE310C0" w14:textId="77777777" w:rsidTr="003A2113">
        <w:trPr>
          <w:trHeight w:val="90"/>
        </w:trPr>
        <w:tc>
          <w:tcPr>
            <w:tcW w:w="2097" w:type="dxa"/>
            <w:vMerge w:val="restart"/>
            <w:shd w:val="clear" w:color="auto" w:fill="auto"/>
          </w:tcPr>
          <w:p w14:paraId="1D18E718" w14:textId="77777777" w:rsidR="00D32539" w:rsidRPr="002F167A" w:rsidRDefault="00D32539" w:rsidP="003A2113">
            <w:pPr>
              <w:rPr>
                <w:rFonts w:cs="Arial"/>
                <w:b/>
                <w:bCs/>
              </w:rPr>
            </w:pPr>
            <w:r w:rsidRPr="002F167A">
              <w:rPr>
                <w:rFonts w:cs="Arial"/>
                <w:b/>
                <w:bCs/>
              </w:rPr>
              <w:t>ECO5.4</w:t>
            </w:r>
          </w:p>
        </w:tc>
        <w:tc>
          <w:tcPr>
            <w:tcW w:w="2439" w:type="dxa"/>
            <w:vMerge w:val="restart"/>
            <w:shd w:val="clear" w:color="auto" w:fill="auto"/>
          </w:tcPr>
          <w:p w14:paraId="5F664368" w14:textId="77777777" w:rsidR="00D32539" w:rsidRPr="002F167A" w:rsidRDefault="00D32539" w:rsidP="003A2113">
            <w:pPr>
              <w:rPr>
                <w:rFonts w:cs="Arial"/>
              </w:rPr>
            </w:pPr>
            <w:r w:rsidRPr="002F167A">
              <w:rPr>
                <w:rFonts w:cs="Arial"/>
              </w:rPr>
              <w:t xml:space="preserve">Dispatcher Multi-skill 8 (11+ skills) </w:t>
            </w:r>
          </w:p>
          <w:p w14:paraId="7134D5C1" w14:textId="77777777" w:rsidR="00D32539" w:rsidRPr="002F167A" w:rsidRDefault="00D32539" w:rsidP="003A2113">
            <w:pPr>
              <w:rPr>
                <w:rFonts w:cs="Arial"/>
              </w:rPr>
            </w:pPr>
            <w:r w:rsidRPr="002F167A">
              <w:rPr>
                <w:rFonts w:cs="Arial"/>
              </w:rPr>
              <w:t>Dispatcher Workplace Trainer Multi-skill 3 (6 skills)</w:t>
            </w:r>
          </w:p>
        </w:tc>
        <w:tc>
          <w:tcPr>
            <w:tcW w:w="3092" w:type="dxa"/>
            <w:shd w:val="clear" w:color="auto" w:fill="auto"/>
          </w:tcPr>
          <w:p w14:paraId="12F93950" w14:textId="77777777" w:rsidR="00D32539" w:rsidRPr="002F167A" w:rsidRDefault="00D32539" w:rsidP="003A2113">
            <w:pPr>
              <w:rPr>
                <w:rFonts w:cs="Arial"/>
              </w:rPr>
            </w:pPr>
            <w:r w:rsidRPr="002F167A">
              <w:rPr>
                <w:rFonts w:cs="Arial"/>
              </w:rPr>
              <w:t>Minimum</w:t>
            </w:r>
          </w:p>
        </w:tc>
        <w:tc>
          <w:tcPr>
            <w:tcW w:w="1382" w:type="dxa"/>
            <w:shd w:val="clear" w:color="auto" w:fill="auto"/>
          </w:tcPr>
          <w:p w14:paraId="7E1870A0" w14:textId="77777777" w:rsidR="00D32539" w:rsidRPr="002F167A" w:rsidRDefault="00D32539" w:rsidP="003A2113">
            <w:pPr>
              <w:jc w:val="center"/>
              <w:rPr>
                <w:rFonts w:cs="Arial"/>
              </w:rPr>
            </w:pPr>
            <w:r w:rsidRPr="002F167A">
              <w:rPr>
                <w:rFonts w:cs="Arial"/>
              </w:rPr>
              <w:t>$89,610</w:t>
            </w:r>
          </w:p>
        </w:tc>
        <w:tc>
          <w:tcPr>
            <w:tcW w:w="1479" w:type="dxa"/>
            <w:shd w:val="clear" w:color="auto" w:fill="auto"/>
          </w:tcPr>
          <w:p w14:paraId="0AA59DAB" w14:textId="77777777" w:rsidR="00D32539" w:rsidRPr="002F167A" w:rsidRDefault="00D32539" w:rsidP="003A2113">
            <w:pPr>
              <w:jc w:val="center"/>
              <w:rPr>
                <w:rFonts w:cs="Arial"/>
              </w:rPr>
            </w:pPr>
            <w:r w:rsidRPr="002F167A">
              <w:rPr>
                <w:rFonts w:cs="Arial"/>
              </w:rPr>
              <w:t>$92,298</w:t>
            </w:r>
          </w:p>
        </w:tc>
        <w:tc>
          <w:tcPr>
            <w:tcW w:w="1467" w:type="dxa"/>
            <w:shd w:val="clear" w:color="auto" w:fill="auto"/>
          </w:tcPr>
          <w:p w14:paraId="0E9E6032" w14:textId="77777777" w:rsidR="00D32539" w:rsidRPr="002F167A" w:rsidRDefault="00D32539" w:rsidP="003A2113">
            <w:pPr>
              <w:jc w:val="center"/>
              <w:rPr>
                <w:rFonts w:cs="Arial"/>
              </w:rPr>
            </w:pPr>
            <w:r w:rsidRPr="002F167A">
              <w:rPr>
                <w:rFonts w:cs="Arial"/>
              </w:rPr>
              <w:t>$95,067</w:t>
            </w:r>
          </w:p>
        </w:tc>
        <w:tc>
          <w:tcPr>
            <w:tcW w:w="1571" w:type="dxa"/>
            <w:shd w:val="clear" w:color="auto" w:fill="auto"/>
          </w:tcPr>
          <w:p w14:paraId="6CDD250B" w14:textId="77777777" w:rsidR="00D32539" w:rsidRPr="002F167A" w:rsidRDefault="00D32539" w:rsidP="003A2113">
            <w:pPr>
              <w:jc w:val="center"/>
              <w:rPr>
                <w:rFonts w:cs="Arial"/>
              </w:rPr>
            </w:pPr>
            <w:r w:rsidRPr="002F167A">
              <w:rPr>
                <w:rFonts w:cs="Arial"/>
              </w:rPr>
              <w:t>$97,919</w:t>
            </w:r>
          </w:p>
        </w:tc>
      </w:tr>
      <w:tr w:rsidR="00D32539" w:rsidRPr="002F167A" w14:paraId="6F7FE0DE" w14:textId="77777777" w:rsidTr="003A2113">
        <w:trPr>
          <w:trHeight w:val="90"/>
        </w:trPr>
        <w:tc>
          <w:tcPr>
            <w:tcW w:w="2097" w:type="dxa"/>
            <w:vMerge/>
            <w:shd w:val="clear" w:color="auto" w:fill="auto"/>
          </w:tcPr>
          <w:p w14:paraId="74069C65" w14:textId="77777777" w:rsidR="00D32539" w:rsidRPr="002F167A" w:rsidRDefault="00D32539" w:rsidP="003A2113">
            <w:pPr>
              <w:rPr>
                <w:rFonts w:cs="Arial"/>
                <w:b/>
                <w:bCs/>
              </w:rPr>
            </w:pPr>
          </w:p>
        </w:tc>
        <w:tc>
          <w:tcPr>
            <w:tcW w:w="2439" w:type="dxa"/>
            <w:vMerge/>
            <w:shd w:val="clear" w:color="auto" w:fill="auto"/>
          </w:tcPr>
          <w:p w14:paraId="3CAAB844" w14:textId="77777777" w:rsidR="00D32539" w:rsidRPr="002F167A" w:rsidRDefault="00D32539" w:rsidP="003A2113">
            <w:pPr>
              <w:rPr>
                <w:rFonts w:cs="Arial"/>
              </w:rPr>
            </w:pPr>
          </w:p>
        </w:tc>
        <w:tc>
          <w:tcPr>
            <w:tcW w:w="3092" w:type="dxa"/>
            <w:shd w:val="clear" w:color="auto" w:fill="auto"/>
          </w:tcPr>
          <w:p w14:paraId="7C6BDFFE" w14:textId="77777777" w:rsidR="00D32539" w:rsidRPr="002F167A" w:rsidRDefault="00D32539" w:rsidP="003A2113">
            <w:pPr>
              <w:rPr>
                <w:rFonts w:cs="Arial"/>
              </w:rPr>
            </w:pPr>
            <w:r w:rsidRPr="002F167A">
              <w:rPr>
                <w:rFonts w:cs="Arial"/>
              </w:rPr>
              <w:t>Completion 1 years’ service at ECO5 and above</w:t>
            </w:r>
          </w:p>
        </w:tc>
        <w:tc>
          <w:tcPr>
            <w:tcW w:w="1382" w:type="dxa"/>
            <w:shd w:val="clear" w:color="auto" w:fill="auto"/>
          </w:tcPr>
          <w:p w14:paraId="517D0490" w14:textId="77777777" w:rsidR="00D32539" w:rsidRPr="002F167A" w:rsidRDefault="00D32539" w:rsidP="003A2113">
            <w:pPr>
              <w:jc w:val="center"/>
              <w:rPr>
                <w:rFonts w:cs="Arial"/>
              </w:rPr>
            </w:pPr>
            <w:r w:rsidRPr="002F167A">
              <w:rPr>
                <w:rFonts w:cs="Arial"/>
              </w:rPr>
              <w:t>$92,700</w:t>
            </w:r>
          </w:p>
        </w:tc>
        <w:tc>
          <w:tcPr>
            <w:tcW w:w="1479" w:type="dxa"/>
            <w:shd w:val="clear" w:color="auto" w:fill="auto"/>
          </w:tcPr>
          <w:p w14:paraId="4424FABA" w14:textId="77777777" w:rsidR="00D32539" w:rsidRPr="002F167A" w:rsidRDefault="00D32539" w:rsidP="003A2113">
            <w:pPr>
              <w:jc w:val="center"/>
              <w:rPr>
                <w:rFonts w:cs="Arial"/>
              </w:rPr>
            </w:pPr>
            <w:r w:rsidRPr="002F167A">
              <w:rPr>
                <w:rFonts w:cs="Arial"/>
              </w:rPr>
              <w:t>$95,481</w:t>
            </w:r>
          </w:p>
        </w:tc>
        <w:tc>
          <w:tcPr>
            <w:tcW w:w="1467" w:type="dxa"/>
            <w:shd w:val="clear" w:color="auto" w:fill="auto"/>
          </w:tcPr>
          <w:p w14:paraId="59B3996B" w14:textId="77777777" w:rsidR="00D32539" w:rsidRPr="002F167A" w:rsidRDefault="00D32539" w:rsidP="003A2113">
            <w:pPr>
              <w:jc w:val="center"/>
              <w:rPr>
                <w:rFonts w:cs="Arial"/>
              </w:rPr>
            </w:pPr>
            <w:r w:rsidRPr="002F167A">
              <w:rPr>
                <w:rFonts w:cs="Arial"/>
              </w:rPr>
              <w:t>$98,345</w:t>
            </w:r>
          </w:p>
        </w:tc>
        <w:tc>
          <w:tcPr>
            <w:tcW w:w="1571" w:type="dxa"/>
            <w:shd w:val="clear" w:color="auto" w:fill="auto"/>
          </w:tcPr>
          <w:p w14:paraId="5A1194A2" w14:textId="77777777" w:rsidR="00D32539" w:rsidRPr="002F167A" w:rsidRDefault="00D32539" w:rsidP="003A2113">
            <w:pPr>
              <w:jc w:val="center"/>
              <w:rPr>
                <w:rFonts w:cs="Arial"/>
              </w:rPr>
            </w:pPr>
            <w:r w:rsidRPr="002F167A">
              <w:rPr>
                <w:rFonts w:cs="Arial"/>
              </w:rPr>
              <w:t>$101,296</w:t>
            </w:r>
          </w:p>
        </w:tc>
      </w:tr>
      <w:tr w:rsidR="00D32539" w:rsidRPr="002F167A" w14:paraId="078DC815" w14:textId="77777777" w:rsidTr="003A2113">
        <w:trPr>
          <w:trHeight w:val="90"/>
        </w:trPr>
        <w:tc>
          <w:tcPr>
            <w:tcW w:w="2097" w:type="dxa"/>
            <w:vMerge/>
            <w:shd w:val="clear" w:color="auto" w:fill="auto"/>
          </w:tcPr>
          <w:p w14:paraId="17E29292" w14:textId="77777777" w:rsidR="00D32539" w:rsidRPr="002F167A" w:rsidRDefault="00D32539" w:rsidP="003A2113">
            <w:pPr>
              <w:rPr>
                <w:rFonts w:cs="Arial"/>
                <w:b/>
                <w:bCs/>
              </w:rPr>
            </w:pPr>
          </w:p>
        </w:tc>
        <w:tc>
          <w:tcPr>
            <w:tcW w:w="2439" w:type="dxa"/>
            <w:vMerge/>
            <w:shd w:val="clear" w:color="auto" w:fill="auto"/>
          </w:tcPr>
          <w:p w14:paraId="6A1DB07F" w14:textId="77777777" w:rsidR="00D32539" w:rsidRPr="002F167A" w:rsidRDefault="00D32539" w:rsidP="003A2113">
            <w:pPr>
              <w:rPr>
                <w:rFonts w:cs="Arial"/>
              </w:rPr>
            </w:pPr>
          </w:p>
        </w:tc>
        <w:tc>
          <w:tcPr>
            <w:tcW w:w="3092" w:type="dxa"/>
            <w:shd w:val="clear" w:color="auto" w:fill="auto"/>
          </w:tcPr>
          <w:p w14:paraId="1008E097" w14:textId="77777777" w:rsidR="00D32539" w:rsidRPr="002F167A" w:rsidRDefault="00D32539" w:rsidP="003A2113">
            <w:pPr>
              <w:rPr>
                <w:rFonts w:cs="Arial"/>
              </w:rPr>
            </w:pPr>
            <w:r w:rsidRPr="002F167A">
              <w:rPr>
                <w:rFonts w:cs="Arial"/>
              </w:rPr>
              <w:t>Completion 2 years’ service at ECO5 and above</w:t>
            </w:r>
          </w:p>
        </w:tc>
        <w:tc>
          <w:tcPr>
            <w:tcW w:w="1382" w:type="dxa"/>
            <w:shd w:val="clear" w:color="auto" w:fill="auto"/>
          </w:tcPr>
          <w:p w14:paraId="3F9CBC46" w14:textId="77777777" w:rsidR="00D32539" w:rsidRPr="002F167A" w:rsidRDefault="00D32539" w:rsidP="003A2113">
            <w:pPr>
              <w:jc w:val="center"/>
              <w:rPr>
                <w:rFonts w:cs="Arial"/>
              </w:rPr>
            </w:pPr>
            <w:r w:rsidRPr="002F167A">
              <w:rPr>
                <w:rFonts w:cs="Arial"/>
              </w:rPr>
              <w:t>$96,305</w:t>
            </w:r>
          </w:p>
        </w:tc>
        <w:tc>
          <w:tcPr>
            <w:tcW w:w="1479" w:type="dxa"/>
            <w:shd w:val="clear" w:color="auto" w:fill="auto"/>
          </w:tcPr>
          <w:p w14:paraId="7AEFA4D7" w14:textId="77777777" w:rsidR="00D32539" w:rsidRPr="002F167A" w:rsidRDefault="00D32539" w:rsidP="003A2113">
            <w:pPr>
              <w:jc w:val="center"/>
              <w:rPr>
                <w:rFonts w:cs="Arial"/>
              </w:rPr>
            </w:pPr>
            <w:r w:rsidRPr="002F167A">
              <w:rPr>
                <w:rFonts w:cs="Arial"/>
              </w:rPr>
              <w:t>$99,194</w:t>
            </w:r>
          </w:p>
        </w:tc>
        <w:tc>
          <w:tcPr>
            <w:tcW w:w="1467" w:type="dxa"/>
            <w:shd w:val="clear" w:color="auto" w:fill="auto"/>
          </w:tcPr>
          <w:p w14:paraId="5693BD05" w14:textId="77777777" w:rsidR="00D32539" w:rsidRPr="002F167A" w:rsidRDefault="00D32539" w:rsidP="003A2113">
            <w:pPr>
              <w:jc w:val="center"/>
              <w:rPr>
                <w:rFonts w:cs="Arial"/>
              </w:rPr>
            </w:pPr>
            <w:r w:rsidRPr="002F167A">
              <w:rPr>
                <w:rFonts w:cs="Arial"/>
              </w:rPr>
              <w:t>$102,170</w:t>
            </w:r>
          </w:p>
        </w:tc>
        <w:tc>
          <w:tcPr>
            <w:tcW w:w="1571" w:type="dxa"/>
            <w:shd w:val="clear" w:color="auto" w:fill="auto"/>
          </w:tcPr>
          <w:p w14:paraId="7CC75ED3" w14:textId="77777777" w:rsidR="00D32539" w:rsidRPr="002F167A" w:rsidRDefault="00D32539" w:rsidP="003A2113">
            <w:pPr>
              <w:jc w:val="center"/>
              <w:rPr>
                <w:rFonts w:cs="Arial"/>
              </w:rPr>
            </w:pPr>
            <w:r w:rsidRPr="002F167A">
              <w:rPr>
                <w:rFonts w:cs="Arial"/>
              </w:rPr>
              <w:t>$105,235</w:t>
            </w:r>
          </w:p>
        </w:tc>
      </w:tr>
      <w:tr w:rsidR="00D32539" w:rsidRPr="002F167A" w14:paraId="6F294D4E" w14:textId="77777777" w:rsidTr="003A2113">
        <w:trPr>
          <w:trHeight w:val="90"/>
        </w:trPr>
        <w:tc>
          <w:tcPr>
            <w:tcW w:w="2097" w:type="dxa"/>
            <w:vMerge w:val="restart"/>
            <w:shd w:val="clear" w:color="auto" w:fill="D9D9D9"/>
          </w:tcPr>
          <w:p w14:paraId="654171D1" w14:textId="77777777" w:rsidR="00D32539" w:rsidRPr="002F167A" w:rsidRDefault="00D32539" w:rsidP="003A2113">
            <w:pPr>
              <w:rPr>
                <w:rFonts w:cs="Arial"/>
                <w:b/>
                <w:bCs/>
              </w:rPr>
            </w:pPr>
            <w:r w:rsidRPr="002F167A">
              <w:rPr>
                <w:rFonts w:cs="Arial"/>
                <w:b/>
                <w:bCs/>
              </w:rPr>
              <w:t>ECO5.5</w:t>
            </w:r>
          </w:p>
        </w:tc>
        <w:tc>
          <w:tcPr>
            <w:tcW w:w="2439" w:type="dxa"/>
            <w:vMerge w:val="restart"/>
            <w:shd w:val="clear" w:color="auto" w:fill="D9D9D9"/>
          </w:tcPr>
          <w:p w14:paraId="1AB854DE" w14:textId="77777777" w:rsidR="00D32539" w:rsidRPr="002F167A" w:rsidRDefault="00D32539" w:rsidP="003A2113">
            <w:pPr>
              <w:rPr>
                <w:rFonts w:cs="Arial"/>
              </w:rPr>
            </w:pPr>
            <w:r w:rsidRPr="002F167A">
              <w:rPr>
                <w:rFonts w:cs="Arial"/>
              </w:rPr>
              <w:t>Dispatcher Workplace Trainer Multi-skill 4 (7 skills)</w:t>
            </w:r>
          </w:p>
        </w:tc>
        <w:tc>
          <w:tcPr>
            <w:tcW w:w="3092" w:type="dxa"/>
            <w:shd w:val="clear" w:color="auto" w:fill="D9D9D9"/>
          </w:tcPr>
          <w:p w14:paraId="2C9C7861"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09C2EFC4" w14:textId="77777777" w:rsidR="00D32539" w:rsidRPr="002F167A" w:rsidRDefault="00D32539" w:rsidP="003A2113">
            <w:pPr>
              <w:jc w:val="center"/>
              <w:rPr>
                <w:rFonts w:cs="Arial"/>
              </w:rPr>
            </w:pPr>
            <w:r w:rsidRPr="002F167A">
              <w:rPr>
                <w:rFonts w:cs="Arial"/>
              </w:rPr>
              <w:t>$91,670</w:t>
            </w:r>
          </w:p>
        </w:tc>
        <w:tc>
          <w:tcPr>
            <w:tcW w:w="1479" w:type="dxa"/>
            <w:shd w:val="clear" w:color="auto" w:fill="D9D9D9"/>
          </w:tcPr>
          <w:p w14:paraId="1674F378" w14:textId="77777777" w:rsidR="00D32539" w:rsidRPr="002F167A" w:rsidRDefault="00D32539" w:rsidP="003A2113">
            <w:pPr>
              <w:jc w:val="center"/>
              <w:rPr>
                <w:rFonts w:cs="Arial"/>
              </w:rPr>
            </w:pPr>
            <w:r w:rsidRPr="002F167A">
              <w:rPr>
                <w:rFonts w:cs="Arial"/>
              </w:rPr>
              <w:t>$94,420</w:t>
            </w:r>
          </w:p>
        </w:tc>
        <w:tc>
          <w:tcPr>
            <w:tcW w:w="1467" w:type="dxa"/>
            <w:shd w:val="clear" w:color="auto" w:fill="D9D9D9"/>
          </w:tcPr>
          <w:p w14:paraId="1FACFE17" w14:textId="77777777" w:rsidR="00D32539" w:rsidRPr="002F167A" w:rsidRDefault="00D32539" w:rsidP="003A2113">
            <w:pPr>
              <w:jc w:val="center"/>
              <w:rPr>
                <w:rFonts w:cs="Arial"/>
              </w:rPr>
            </w:pPr>
            <w:r w:rsidRPr="002F167A">
              <w:rPr>
                <w:rFonts w:cs="Arial"/>
              </w:rPr>
              <w:t>$97,253</w:t>
            </w:r>
          </w:p>
        </w:tc>
        <w:tc>
          <w:tcPr>
            <w:tcW w:w="1571" w:type="dxa"/>
            <w:shd w:val="clear" w:color="auto" w:fill="D9D9D9"/>
          </w:tcPr>
          <w:p w14:paraId="4A9C745F" w14:textId="77777777" w:rsidR="00D32539" w:rsidRPr="002F167A" w:rsidRDefault="00D32539" w:rsidP="003A2113">
            <w:pPr>
              <w:jc w:val="center"/>
              <w:rPr>
                <w:rFonts w:cs="Arial"/>
              </w:rPr>
            </w:pPr>
            <w:r w:rsidRPr="002F167A">
              <w:rPr>
                <w:rFonts w:cs="Arial"/>
              </w:rPr>
              <w:t>$100,170</w:t>
            </w:r>
          </w:p>
        </w:tc>
      </w:tr>
      <w:tr w:rsidR="00D32539" w:rsidRPr="002F167A" w14:paraId="5E624208" w14:textId="77777777" w:rsidTr="003A2113">
        <w:trPr>
          <w:trHeight w:val="90"/>
        </w:trPr>
        <w:tc>
          <w:tcPr>
            <w:tcW w:w="2097" w:type="dxa"/>
            <w:vMerge/>
            <w:shd w:val="clear" w:color="auto" w:fill="D9D9D9"/>
          </w:tcPr>
          <w:p w14:paraId="1E879FA6" w14:textId="77777777" w:rsidR="00D32539" w:rsidRPr="002F167A" w:rsidRDefault="00D32539" w:rsidP="003A2113">
            <w:pPr>
              <w:rPr>
                <w:rFonts w:cs="Arial"/>
                <w:b/>
                <w:bCs/>
              </w:rPr>
            </w:pPr>
          </w:p>
        </w:tc>
        <w:tc>
          <w:tcPr>
            <w:tcW w:w="2439" w:type="dxa"/>
            <w:vMerge/>
            <w:shd w:val="clear" w:color="auto" w:fill="D9D9D9"/>
          </w:tcPr>
          <w:p w14:paraId="540475F3" w14:textId="77777777" w:rsidR="00D32539" w:rsidRPr="002F167A" w:rsidRDefault="00D32539" w:rsidP="003A2113">
            <w:pPr>
              <w:rPr>
                <w:rFonts w:cs="Arial"/>
              </w:rPr>
            </w:pPr>
          </w:p>
        </w:tc>
        <w:tc>
          <w:tcPr>
            <w:tcW w:w="3092" w:type="dxa"/>
            <w:shd w:val="clear" w:color="auto" w:fill="D9D9D9"/>
          </w:tcPr>
          <w:p w14:paraId="4A2DD287" w14:textId="77777777" w:rsidR="00D32539" w:rsidRPr="002F167A" w:rsidRDefault="00D32539" w:rsidP="003A2113">
            <w:pPr>
              <w:rPr>
                <w:rFonts w:cs="Arial"/>
              </w:rPr>
            </w:pPr>
            <w:r w:rsidRPr="002F167A">
              <w:rPr>
                <w:rFonts w:cs="Arial"/>
              </w:rPr>
              <w:t>Completion 1 years’ service at ECO5 and above</w:t>
            </w:r>
          </w:p>
        </w:tc>
        <w:tc>
          <w:tcPr>
            <w:tcW w:w="1382" w:type="dxa"/>
            <w:shd w:val="clear" w:color="auto" w:fill="D9D9D9"/>
          </w:tcPr>
          <w:p w14:paraId="5AF26A6B" w14:textId="77777777" w:rsidR="00D32539" w:rsidRPr="002F167A" w:rsidRDefault="00D32539" w:rsidP="003A2113">
            <w:pPr>
              <w:jc w:val="center"/>
              <w:rPr>
                <w:rFonts w:cs="Arial"/>
              </w:rPr>
            </w:pPr>
            <w:r w:rsidRPr="002F167A">
              <w:rPr>
                <w:rFonts w:cs="Arial"/>
              </w:rPr>
              <w:t>$94,245</w:t>
            </w:r>
          </w:p>
        </w:tc>
        <w:tc>
          <w:tcPr>
            <w:tcW w:w="1479" w:type="dxa"/>
            <w:shd w:val="clear" w:color="auto" w:fill="D9D9D9"/>
          </w:tcPr>
          <w:p w14:paraId="20E981DC" w14:textId="77777777" w:rsidR="00D32539" w:rsidRPr="002F167A" w:rsidRDefault="00D32539" w:rsidP="003A2113">
            <w:pPr>
              <w:jc w:val="center"/>
              <w:rPr>
                <w:rFonts w:cs="Arial"/>
              </w:rPr>
            </w:pPr>
            <w:r w:rsidRPr="002F167A">
              <w:rPr>
                <w:rFonts w:cs="Arial"/>
              </w:rPr>
              <w:t>$97,072</w:t>
            </w:r>
          </w:p>
        </w:tc>
        <w:tc>
          <w:tcPr>
            <w:tcW w:w="1467" w:type="dxa"/>
            <w:shd w:val="clear" w:color="auto" w:fill="D9D9D9"/>
          </w:tcPr>
          <w:p w14:paraId="3927997B" w14:textId="77777777" w:rsidR="00D32539" w:rsidRPr="002F167A" w:rsidRDefault="00D32539" w:rsidP="003A2113">
            <w:pPr>
              <w:jc w:val="center"/>
              <w:rPr>
                <w:rFonts w:cs="Arial"/>
              </w:rPr>
            </w:pPr>
            <w:r w:rsidRPr="002F167A">
              <w:rPr>
                <w:rFonts w:cs="Arial"/>
              </w:rPr>
              <w:t>$99,985</w:t>
            </w:r>
          </w:p>
        </w:tc>
        <w:tc>
          <w:tcPr>
            <w:tcW w:w="1571" w:type="dxa"/>
            <w:shd w:val="clear" w:color="auto" w:fill="D9D9D9"/>
          </w:tcPr>
          <w:p w14:paraId="3F37E53E" w14:textId="77777777" w:rsidR="00D32539" w:rsidRPr="002F167A" w:rsidRDefault="00D32539" w:rsidP="003A2113">
            <w:pPr>
              <w:jc w:val="center"/>
              <w:rPr>
                <w:rFonts w:cs="Arial"/>
              </w:rPr>
            </w:pPr>
            <w:r w:rsidRPr="002F167A">
              <w:rPr>
                <w:rFonts w:cs="Arial"/>
              </w:rPr>
              <w:t>$102,984</w:t>
            </w:r>
          </w:p>
        </w:tc>
      </w:tr>
      <w:tr w:rsidR="00D32539" w:rsidRPr="002F167A" w14:paraId="6D0496FA" w14:textId="77777777" w:rsidTr="003A2113">
        <w:trPr>
          <w:trHeight w:val="90"/>
        </w:trPr>
        <w:tc>
          <w:tcPr>
            <w:tcW w:w="2097" w:type="dxa"/>
            <w:vMerge/>
            <w:shd w:val="clear" w:color="auto" w:fill="D9D9D9"/>
          </w:tcPr>
          <w:p w14:paraId="7A8C03D2" w14:textId="77777777" w:rsidR="00D32539" w:rsidRPr="002F167A" w:rsidRDefault="00D32539" w:rsidP="003A2113">
            <w:pPr>
              <w:rPr>
                <w:rFonts w:cs="Arial"/>
                <w:b/>
                <w:bCs/>
              </w:rPr>
            </w:pPr>
          </w:p>
        </w:tc>
        <w:tc>
          <w:tcPr>
            <w:tcW w:w="2439" w:type="dxa"/>
            <w:vMerge/>
            <w:shd w:val="clear" w:color="auto" w:fill="D9D9D9"/>
          </w:tcPr>
          <w:p w14:paraId="687B841A" w14:textId="77777777" w:rsidR="00D32539" w:rsidRPr="002F167A" w:rsidRDefault="00D32539" w:rsidP="003A2113">
            <w:pPr>
              <w:rPr>
                <w:rFonts w:cs="Arial"/>
              </w:rPr>
            </w:pPr>
          </w:p>
        </w:tc>
        <w:tc>
          <w:tcPr>
            <w:tcW w:w="3092" w:type="dxa"/>
            <w:shd w:val="clear" w:color="auto" w:fill="D9D9D9"/>
          </w:tcPr>
          <w:p w14:paraId="6587BA2D" w14:textId="77777777" w:rsidR="00D32539" w:rsidRPr="002F167A" w:rsidRDefault="00D32539" w:rsidP="003A2113">
            <w:pPr>
              <w:rPr>
                <w:rFonts w:cs="Arial"/>
              </w:rPr>
            </w:pPr>
            <w:r w:rsidRPr="002F167A">
              <w:rPr>
                <w:rFonts w:cs="Arial"/>
              </w:rPr>
              <w:t>Completion 2 years’ service at ECO5 and above</w:t>
            </w:r>
          </w:p>
        </w:tc>
        <w:tc>
          <w:tcPr>
            <w:tcW w:w="1382" w:type="dxa"/>
            <w:shd w:val="clear" w:color="auto" w:fill="D9D9D9"/>
          </w:tcPr>
          <w:p w14:paraId="22FE3D4C" w14:textId="77777777" w:rsidR="00D32539" w:rsidRPr="002F167A" w:rsidRDefault="00D32539" w:rsidP="003A2113">
            <w:pPr>
              <w:jc w:val="center"/>
              <w:rPr>
                <w:rFonts w:cs="Arial"/>
              </w:rPr>
            </w:pPr>
            <w:r w:rsidRPr="002F167A">
              <w:rPr>
                <w:rFonts w:cs="Arial"/>
              </w:rPr>
              <w:t>$96,820</w:t>
            </w:r>
          </w:p>
        </w:tc>
        <w:tc>
          <w:tcPr>
            <w:tcW w:w="1479" w:type="dxa"/>
            <w:shd w:val="clear" w:color="auto" w:fill="D9D9D9"/>
          </w:tcPr>
          <w:p w14:paraId="0E824422" w14:textId="77777777" w:rsidR="00D32539" w:rsidRPr="002F167A" w:rsidRDefault="00D32539" w:rsidP="003A2113">
            <w:pPr>
              <w:jc w:val="center"/>
              <w:rPr>
                <w:rFonts w:cs="Arial"/>
              </w:rPr>
            </w:pPr>
            <w:r w:rsidRPr="002F167A">
              <w:rPr>
                <w:rFonts w:cs="Arial"/>
              </w:rPr>
              <w:t>$99,725</w:t>
            </w:r>
          </w:p>
        </w:tc>
        <w:tc>
          <w:tcPr>
            <w:tcW w:w="1467" w:type="dxa"/>
            <w:shd w:val="clear" w:color="auto" w:fill="D9D9D9"/>
          </w:tcPr>
          <w:p w14:paraId="367C96AE" w14:textId="77777777" w:rsidR="00D32539" w:rsidRPr="002F167A" w:rsidRDefault="00D32539" w:rsidP="003A2113">
            <w:pPr>
              <w:jc w:val="center"/>
              <w:rPr>
                <w:rFonts w:cs="Arial"/>
              </w:rPr>
            </w:pPr>
            <w:r w:rsidRPr="002F167A">
              <w:rPr>
                <w:rFonts w:cs="Arial"/>
              </w:rPr>
              <w:t>$102,716</w:t>
            </w:r>
          </w:p>
        </w:tc>
        <w:tc>
          <w:tcPr>
            <w:tcW w:w="1571" w:type="dxa"/>
            <w:shd w:val="clear" w:color="auto" w:fill="D9D9D9"/>
          </w:tcPr>
          <w:p w14:paraId="64AD723E" w14:textId="77777777" w:rsidR="00D32539" w:rsidRPr="002F167A" w:rsidRDefault="00D32539" w:rsidP="003A2113">
            <w:pPr>
              <w:jc w:val="center"/>
              <w:rPr>
                <w:rFonts w:cs="Arial"/>
              </w:rPr>
            </w:pPr>
            <w:r w:rsidRPr="002F167A">
              <w:rPr>
                <w:rFonts w:cs="Arial"/>
              </w:rPr>
              <w:t>$105,798</w:t>
            </w:r>
          </w:p>
        </w:tc>
      </w:tr>
      <w:tr w:rsidR="00D32539" w:rsidRPr="002F167A" w14:paraId="042BBFD2" w14:textId="77777777" w:rsidTr="003A2113">
        <w:trPr>
          <w:trHeight w:val="90"/>
        </w:trPr>
        <w:tc>
          <w:tcPr>
            <w:tcW w:w="2097" w:type="dxa"/>
            <w:vMerge w:val="restart"/>
            <w:shd w:val="clear" w:color="auto" w:fill="auto"/>
          </w:tcPr>
          <w:p w14:paraId="6420E895" w14:textId="77777777" w:rsidR="00D32539" w:rsidRPr="002F167A" w:rsidRDefault="00D32539" w:rsidP="003A2113">
            <w:pPr>
              <w:rPr>
                <w:rFonts w:cs="Arial"/>
                <w:b/>
                <w:bCs/>
              </w:rPr>
            </w:pPr>
            <w:r w:rsidRPr="002F167A">
              <w:rPr>
                <w:rFonts w:cs="Arial"/>
                <w:b/>
                <w:bCs/>
              </w:rPr>
              <w:t>ECO5.6</w:t>
            </w:r>
          </w:p>
        </w:tc>
        <w:tc>
          <w:tcPr>
            <w:tcW w:w="2439" w:type="dxa"/>
            <w:vMerge w:val="restart"/>
            <w:shd w:val="clear" w:color="auto" w:fill="auto"/>
          </w:tcPr>
          <w:p w14:paraId="5D878E65" w14:textId="77777777" w:rsidR="00D32539" w:rsidRPr="002F167A" w:rsidRDefault="00D32539" w:rsidP="003A2113">
            <w:pPr>
              <w:rPr>
                <w:rFonts w:cs="Arial"/>
              </w:rPr>
            </w:pPr>
            <w:r w:rsidRPr="002F167A">
              <w:rPr>
                <w:rFonts w:cs="Arial"/>
              </w:rPr>
              <w:t>Dispatcher Workplace Trainer Multi-skill 5 (8+ skills)</w:t>
            </w:r>
          </w:p>
        </w:tc>
        <w:tc>
          <w:tcPr>
            <w:tcW w:w="3092" w:type="dxa"/>
            <w:shd w:val="clear" w:color="auto" w:fill="auto"/>
          </w:tcPr>
          <w:p w14:paraId="346E929B" w14:textId="77777777" w:rsidR="00D32539" w:rsidRPr="002F167A" w:rsidRDefault="00D32539" w:rsidP="003A2113">
            <w:pPr>
              <w:rPr>
                <w:rFonts w:cs="Arial"/>
              </w:rPr>
            </w:pPr>
            <w:r w:rsidRPr="002F167A">
              <w:rPr>
                <w:rFonts w:cs="Arial"/>
              </w:rPr>
              <w:t>Minimum</w:t>
            </w:r>
          </w:p>
        </w:tc>
        <w:tc>
          <w:tcPr>
            <w:tcW w:w="1382" w:type="dxa"/>
            <w:shd w:val="clear" w:color="auto" w:fill="auto"/>
          </w:tcPr>
          <w:p w14:paraId="10FB1CF4" w14:textId="77777777" w:rsidR="00D32539" w:rsidRPr="002F167A" w:rsidRDefault="00D32539" w:rsidP="003A2113">
            <w:pPr>
              <w:jc w:val="center"/>
              <w:rPr>
                <w:rFonts w:cs="Arial"/>
              </w:rPr>
            </w:pPr>
            <w:r w:rsidRPr="002F167A">
              <w:rPr>
                <w:rFonts w:cs="Arial"/>
              </w:rPr>
              <w:t>$93,730</w:t>
            </w:r>
          </w:p>
        </w:tc>
        <w:tc>
          <w:tcPr>
            <w:tcW w:w="1479" w:type="dxa"/>
            <w:shd w:val="clear" w:color="auto" w:fill="auto"/>
          </w:tcPr>
          <w:p w14:paraId="0C926B8D" w14:textId="77777777" w:rsidR="00D32539" w:rsidRPr="002F167A" w:rsidRDefault="00D32539" w:rsidP="003A2113">
            <w:pPr>
              <w:jc w:val="center"/>
              <w:rPr>
                <w:rFonts w:cs="Arial"/>
              </w:rPr>
            </w:pPr>
            <w:r w:rsidRPr="002F167A">
              <w:rPr>
                <w:rFonts w:cs="Arial"/>
              </w:rPr>
              <w:t>$96,542</w:t>
            </w:r>
          </w:p>
        </w:tc>
        <w:tc>
          <w:tcPr>
            <w:tcW w:w="1467" w:type="dxa"/>
            <w:shd w:val="clear" w:color="auto" w:fill="auto"/>
          </w:tcPr>
          <w:p w14:paraId="6834A875" w14:textId="77777777" w:rsidR="00D32539" w:rsidRPr="002F167A" w:rsidRDefault="00D32539" w:rsidP="003A2113">
            <w:pPr>
              <w:jc w:val="center"/>
              <w:rPr>
                <w:rFonts w:cs="Arial"/>
              </w:rPr>
            </w:pPr>
            <w:r w:rsidRPr="002F167A">
              <w:rPr>
                <w:rFonts w:cs="Arial"/>
              </w:rPr>
              <w:t>$99,438</w:t>
            </w:r>
          </w:p>
        </w:tc>
        <w:tc>
          <w:tcPr>
            <w:tcW w:w="1571" w:type="dxa"/>
            <w:shd w:val="clear" w:color="auto" w:fill="auto"/>
          </w:tcPr>
          <w:p w14:paraId="472F7F19" w14:textId="77777777" w:rsidR="00D32539" w:rsidRPr="002F167A" w:rsidRDefault="00D32539" w:rsidP="003A2113">
            <w:pPr>
              <w:jc w:val="center"/>
              <w:rPr>
                <w:rFonts w:cs="Arial"/>
              </w:rPr>
            </w:pPr>
            <w:r w:rsidRPr="002F167A">
              <w:rPr>
                <w:rFonts w:cs="Arial"/>
              </w:rPr>
              <w:t>$102,421</w:t>
            </w:r>
          </w:p>
        </w:tc>
      </w:tr>
      <w:tr w:rsidR="00D32539" w:rsidRPr="002F167A" w14:paraId="5005C155" w14:textId="77777777" w:rsidTr="003A2113">
        <w:trPr>
          <w:trHeight w:val="90"/>
        </w:trPr>
        <w:tc>
          <w:tcPr>
            <w:tcW w:w="2097" w:type="dxa"/>
            <w:vMerge/>
            <w:shd w:val="clear" w:color="auto" w:fill="auto"/>
          </w:tcPr>
          <w:p w14:paraId="1D6A97AF" w14:textId="77777777" w:rsidR="00D32539" w:rsidRPr="002F167A" w:rsidRDefault="00D32539" w:rsidP="003A2113">
            <w:pPr>
              <w:rPr>
                <w:rFonts w:cs="Arial"/>
                <w:b/>
                <w:bCs/>
              </w:rPr>
            </w:pPr>
          </w:p>
        </w:tc>
        <w:tc>
          <w:tcPr>
            <w:tcW w:w="2439" w:type="dxa"/>
            <w:vMerge/>
            <w:shd w:val="clear" w:color="auto" w:fill="auto"/>
          </w:tcPr>
          <w:p w14:paraId="1D49D77D" w14:textId="77777777" w:rsidR="00D32539" w:rsidRPr="002F167A" w:rsidRDefault="00D32539" w:rsidP="003A2113">
            <w:pPr>
              <w:rPr>
                <w:rFonts w:cs="Arial"/>
              </w:rPr>
            </w:pPr>
          </w:p>
        </w:tc>
        <w:tc>
          <w:tcPr>
            <w:tcW w:w="3092" w:type="dxa"/>
            <w:shd w:val="clear" w:color="auto" w:fill="auto"/>
          </w:tcPr>
          <w:p w14:paraId="34DC91C1" w14:textId="77777777" w:rsidR="00D32539" w:rsidRPr="002F167A" w:rsidRDefault="00D32539" w:rsidP="003A2113">
            <w:pPr>
              <w:rPr>
                <w:rFonts w:cs="Arial"/>
              </w:rPr>
            </w:pPr>
            <w:r w:rsidRPr="002F167A">
              <w:rPr>
                <w:rFonts w:cs="Arial"/>
              </w:rPr>
              <w:t>Completion 1 years’ service at ECO5 and above</w:t>
            </w:r>
          </w:p>
        </w:tc>
        <w:tc>
          <w:tcPr>
            <w:tcW w:w="1382" w:type="dxa"/>
            <w:shd w:val="clear" w:color="auto" w:fill="auto"/>
          </w:tcPr>
          <w:p w14:paraId="0CD06D90" w14:textId="77777777" w:rsidR="00D32539" w:rsidRPr="002F167A" w:rsidRDefault="00D32539" w:rsidP="003A2113">
            <w:pPr>
              <w:jc w:val="center"/>
              <w:rPr>
                <w:rFonts w:cs="Arial"/>
              </w:rPr>
            </w:pPr>
            <w:r w:rsidRPr="002F167A">
              <w:rPr>
                <w:rFonts w:cs="Arial"/>
              </w:rPr>
              <w:t>$96,305</w:t>
            </w:r>
          </w:p>
        </w:tc>
        <w:tc>
          <w:tcPr>
            <w:tcW w:w="1479" w:type="dxa"/>
            <w:shd w:val="clear" w:color="auto" w:fill="auto"/>
          </w:tcPr>
          <w:p w14:paraId="3307D5A0" w14:textId="77777777" w:rsidR="00D32539" w:rsidRPr="002F167A" w:rsidRDefault="00D32539" w:rsidP="003A2113">
            <w:pPr>
              <w:jc w:val="center"/>
              <w:rPr>
                <w:rFonts w:cs="Arial"/>
              </w:rPr>
            </w:pPr>
            <w:r w:rsidRPr="002F167A">
              <w:rPr>
                <w:rFonts w:cs="Arial"/>
              </w:rPr>
              <w:t>$99,194</w:t>
            </w:r>
          </w:p>
        </w:tc>
        <w:tc>
          <w:tcPr>
            <w:tcW w:w="1467" w:type="dxa"/>
            <w:shd w:val="clear" w:color="auto" w:fill="auto"/>
          </w:tcPr>
          <w:p w14:paraId="4E9B2A53" w14:textId="77777777" w:rsidR="00D32539" w:rsidRPr="002F167A" w:rsidRDefault="00D32539" w:rsidP="003A2113">
            <w:pPr>
              <w:jc w:val="center"/>
              <w:rPr>
                <w:rFonts w:cs="Arial"/>
              </w:rPr>
            </w:pPr>
            <w:r w:rsidRPr="002F167A">
              <w:rPr>
                <w:rFonts w:cs="Arial"/>
              </w:rPr>
              <w:t>$102,170</w:t>
            </w:r>
          </w:p>
        </w:tc>
        <w:tc>
          <w:tcPr>
            <w:tcW w:w="1571" w:type="dxa"/>
            <w:shd w:val="clear" w:color="auto" w:fill="auto"/>
          </w:tcPr>
          <w:p w14:paraId="31B38BC5" w14:textId="77777777" w:rsidR="00D32539" w:rsidRPr="002F167A" w:rsidRDefault="00D32539" w:rsidP="003A2113">
            <w:pPr>
              <w:jc w:val="center"/>
              <w:rPr>
                <w:rFonts w:cs="Arial"/>
              </w:rPr>
            </w:pPr>
            <w:r w:rsidRPr="002F167A">
              <w:rPr>
                <w:rFonts w:cs="Arial"/>
              </w:rPr>
              <w:t>$105,235</w:t>
            </w:r>
          </w:p>
        </w:tc>
      </w:tr>
      <w:tr w:rsidR="00D32539" w:rsidRPr="002F167A" w14:paraId="32BF1A46" w14:textId="77777777" w:rsidTr="003A2113">
        <w:trPr>
          <w:trHeight w:val="90"/>
        </w:trPr>
        <w:tc>
          <w:tcPr>
            <w:tcW w:w="2097" w:type="dxa"/>
            <w:vMerge/>
            <w:shd w:val="clear" w:color="auto" w:fill="auto"/>
          </w:tcPr>
          <w:p w14:paraId="07D6BFA3" w14:textId="77777777" w:rsidR="00D32539" w:rsidRPr="002F167A" w:rsidRDefault="00D32539" w:rsidP="003A2113">
            <w:pPr>
              <w:rPr>
                <w:rFonts w:cs="Arial"/>
                <w:b/>
                <w:bCs/>
              </w:rPr>
            </w:pPr>
          </w:p>
        </w:tc>
        <w:tc>
          <w:tcPr>
            <w:tcW w:w="2439" w:type="dxa"/>
            <w:vMerge/>
            <w:shd w:val="clear" w:color="auto" w:fill="auto"/>
          </w:tcPr>
          <w:p w14:paraId="548276F4" w14:textId="77777777" w:rsidR="00D32539" w:rsidRPr="002F167A" w:rsidRDefault="00D32539" w:rsidP="003A2113">
            <w:pPr>
              <w:rPr>
                <w:rFonts w:cs="Arial"/>
              </w:rPr>
            </w:pPr>
          </w:p>
        </w:tc>
        <w:tc>
          <w:tcPr>
            <w:tcW w:w="3092" w:type="dxa"/>
            <w:shd w:val="clear" w:color="auto" w:fill="auto"/>
          </w:tcPr>
          <w:p w14:paraId="2C1A44F6" w14:textId="77777777" w:rsidR="00D32539" w:rsidRPr="002F167A" w:rsidRDefault="00D32539" w:rsidP="003A2113">
            <w:pPr>
              <w:rPr>
                <w:rFonts w:cs="Arial"/>
              </w:rPr>
            </w:pPr>
            <w:r w:rsidRPr="002F167A">
              <w:rPr>
                <w:rFonts w:cs="Arial"/>
              </w:rPr>
              <w:t>Completion 2 years’ service at ECO5 and above</w:t>
            </w:r>
          </w:p>
        </w:tc>
        <w:tc>
          <w:tcPr>
            <w:tcW w:w="1382" w:type="dxa"/>
            <w:shd w:val="clear" w:color="auto" w:fill="auto"/>
          </w:tcPr>
          <w:p w14:paraId="06D44E70" w14:textId="77777777" w:rsidR="00D32539" w:rsidRPr="002F167A" w:rsidRDefault="00D32539" w:rsidP="003A2113">
            <w:pPr>
              <w:jc w:val="center"/>
              <w:rPr>
                <w:rFonts w:cs="Arial"/>
              </w:rPr>
            </w:pPr>
            <w:r w:rsidRPr="002F167A">
              <w:rPr>
                <w:rFonts w:cs="Arial"/>
              </w:rPr>
              <w:t>$97,850</w:t>
            </w:r>
          </w:p>
        </w:tc>
        <w:tc>
          <w:tcPr>
            <w:tcW w:w="1479" w:type="dxa"/>
            <w:shd w:val="clear" w:color="auto" w:fill="auto"/>
          </w:tcPr>
          <w:p w14:paraId="19D1D397" w14:textId="77777777" w:rsidR="00D32539" w:rsidRPr="002F167A" w:rsidRDefault="00D32539" w:rsidP="003A2113">
            <w:pPr>
              <w:jc w:val="center"/>
              <w:rPr>
                <w:rFonts w:cs="Arial"/>
              </w:rPr>
            </w:pPr>
            <w:r w:rsidRPr="002F167A">
              <w:rPr>
                <w:rFonts w:cs="Arial"/>
              </w:rPr>
              <w:t>$100,786</w:t>
            </w:r>
          </w:p>
        </w:tc>
        <w:tc>
          <w:tcPr>
            <w:tcW w:w="1467" w:type="dxa"/>
            <w:shd w:val="clear" w:color="auto" w:fill="auto"/>
          </w:tcPr>
          <w:p w14:paraId="21AF047A" w14:textId="77777777" w:rsidR="00D32539" w:rsidRPr="002F167A" w:rsidRDefault="00D32539" w:rsidP="003A2113">
            <w:pPr>
              <w:jc w:val="center"/>
              <w:rPr>
                <w:rFonts w:cs="Arial"/>
              </w:rPr>
            </w:pPr>
            <w:r w:rsidRPr="002F167A">
              <w:rPr>
                <w:rFonts w:cs="Arial"/>
              </w:rPr>
              <w:t>$103,809</w:t>
            </w:r>
          </w:p>
        </w:tc>
        <w:tc>
          <w:tcPr>
            <w:tcW w:w="1571" w:type="dxa"/>
            <w:shd w:val="clear" w:color="auto" w:fill="auto"/>
          </w:tcPr>
          <w:p w14:paraId="524B6DC6" w14:textId="77777777" w:rsidR="00D32539" w:rsidRPr="002F167A" w:rsidRDefault="00D32539" w:rsidP="003A2113">
            <w:pPr>
              <w:jc w:val="center"/>
              <w:rPr>
                <w:rFonts w:cs="Arial"/>
              </w:rPr>
            </w:pPr>
            <w:r w:rsidRPr="002F167A">
              <w:rPr>
                <w:rFonts w:cs="Arial"/>
              </w:rPr>
              <w:t>$106,923</w:t>
            </w:r>
          </w:p>
        </w:tc>
      </w:tr>
      <w:tr w:rsidR="00D32539" w:rsidRPr="002F167A" w14:paraId="7536CAA6" w14:textId="77777777" w:rsidTr="003A2113">
        <w:trPr>
          <w:trHeight w:val="90"/>
        </w:trPr>
        <w:tc>
          <w:tcPr>
            <w:tcW w:w="2097" w:type="dxa"/>
            <w:vMerge w:val="restart"/>
            <w:shd w:val="clear" w:color="auto" w:fill="D9D9D9"/>
          </w:tcPr>
          <w:p w14:paraId="685FC4FF" w14:textId="77777777" w:rsidR="00D32539" w:rsidRPr="002F167A" w:rsidRDefault="00D32539" w:rsidP="003A2113">
            <w:pPr>
              <w:rPr>
                <w:rFonts w:cs="Arial"/>
                <w:b/>
                <w:bCs/>
              </w:rPr>
            </w:pPr>
            <w:r w:rsidRPr="002F167A">
              <w:rPr>
                <w:rFonts w:cs="Arial"/>
                <w:b/>
                <w:bCs/>
              </w:rPr>
              <w:t>ECO6.1</w:t>
            </w:r>
          </w:p>
        </w:tc>
        <w:tc>
          <w:tcPr>
            <w:tcW w:w="2439" w:type="dxa"/>
            <w:vMerge w:val="restart"/>
            <w:shd w:val="clear" w:color="auto" w:fill="D9D9D9"/>
          </w:tcPr>
          <w:p w14:paraId="3D15551C" w14:textId="77777777" w:rsidR="00D32539" w:rsidRPr="002F167A" w:rsidRDefault="00D32539" w:rsidP="003A2113">
            <w:pPr>
              <w:rPr>
                <w:rFonts w:cs="Arial"/>
              </w:rPr>
            </w:pPr>
            <w:r w:rsidRPr="002F167A">
              <w:rPr>
                <w:rFonts w:cs="Arial"/>
              </w:rPr>
              <w:t>Assistant Team Leader</w:t>
            </w:r>
          </w:p>
        </w:tc>
        <w:tc>
          <w:tcPr>
            <w:tcW w:w="3092" w:type="dxa"/>
            <w:shd w:val="clear" w:color="auto" w:fill="D9D9D9"/>
          </w:tcPr>
          <w:p w14:paraId="766EF147"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192B3665" w14:textId="77777777" w:rsidR="00D32539" w:rsidRPr="002F167A" w:rsidRDefault="00D32539" w:rsidP="003A2113">
            <w:pPr>
              <w:jc w:val="center"/>
              <w:rPr>
                <w:rFonts w:cs="Arial"/>
              </w:rPr>
            </w:pPr>
            <w:r w:rsidRPr="002F167A">
              <w:rPr>
                <w:rFonts w:cs="Arial"/>
              </w:rPr>
              <w:t>$94,760</w:t>
            </w:r>
          </w:p>
        </w:tc>
        <w:tc>
          <w:tcPr>
            <w:tcW w:w="1479" w:type="dxa"/>
            <w:shd w:val="clear" w:color="auto" w:fill="D9D9D9"/>
          </w:tcPr>
          <w:p w14:paraId="29D26F13" w14:textId="77777777" w:rsidR="00D32539" w:rsidRPr="002F167A" w:rsidRDefault="00D32539" w:rsidP="003A2113">
            <w:pPr>
              <w:jc w:val="center"/>
              <w:rPr>
                <w:rFonts w:cs="Arial"/>
              </w:rPr>
            </w:pPr>
            <w:r w:rsidRPr="002F167A">
              <w:rPr>
                <w:rFonts w:cs="Arial"/>
              </w:rPr>
              <w:t>$97,603</w:t>
            </w:r>
          </w:p>
        </w:tc>
        <w:tc>
          <w:tcPr>
            <w:tcW w:w="1467" w:type="dxa"/>
            <w:shd w:val="clear" w:color="auto" w:fill="D9D9D9"/>
          </w:tcPr>
          <w:p w14:paraId="08FBF017" w14:textId="77777777" w:rsidR="00D32539" w:rsidRPr="002F167A" w:rsidRDefault="00D32539" w:rsidP="003A2113">
            <w:pPr>
              <w:jc w:val="center"/>
              <w:rPr>
                <w:rFonts w:cs="Arial"/>
              </w:rPr>
            </w:pPr>
            <w:r w:rsidRPr="002F167A">
              <w:rPr>
                <w:rFonts w:cs="Arial"/>
              </w:rPr>
              <w:t>$100,531</w:t>
            </w:r>
          </w:p>
        </w:tc>
        <w:tc>
          <w:tcPr>
            <w:tcW w:w="1571" w:type="dxa"/>
            <w:shd w:val="clear" w:color="auto" w:fill="D9D9D9"/>
          </w:tcPr>
          <w:p w14:paraId="44366112" w14:textId="77777777" w:rsidR="00D32539" w:rsidRPr="002F167A" w:rsidRDefault="00D32539" w:rsidP="003A2113">
            <w:pPr>
              <w:jc w:val="center"/>
              <w:rPr>
                <w:rFonts w:cs="Arial"/>
              </w:rPr>
            </w:pPr>
            <w:r w:rsidRPr="002F167A">
              <w:rPr>
                <w:rFonts w:cs="Arial"/>
              </w:rPr>
              <w:t>$103,547</w:t>
            </w:r>
          </w:p>
        </w:tc>
      </w:tr>
      <w:tr w:rsidR="00D32539" w:rsidRPr="002F167A" w14:paraId="3A652504" w14:textId="77777777" w:rsidTr="003A2113">
        <w:trPr>
          <w:trHeight w:val="90"/>
        </w:trPr>
        <w:tc>
          <w:tcPr>
            <w:tcW w:w="2097" w:type="dxa"/>
            <w:vMerge/>
            <w:shd w:val="clear" w:color="auto" w:fill="D9D9D9"/>
          </w:tcPr>
          <w:p w14:paraId="52093DB6" w14:textId="77777777" w:rsidR="00D32539" w:rsidRPr="002F167A" w:rsidRDefault="00D32539" w:rsidP="003A2113">
            <w:pPr>
              <w:rPr>
                <w:rFonts w:cs="Arial"/>
                <w:b/>
                <w:bCs/>
              </w:rPr>
            </w:pPr>
          </w:p>
        </w:tc>
        <w:tc>
          <w:tcPr>
            <w:tcW w:w="2439" w:type="dxa"/>
            <w:vMerge/>
            <w:shd w:val="clear" w:color="auto" w:fill="D9D9D9"/>
          </w:tcPr>
          <w:p w14:paraId="47914F40" w14:textId="77777777" w:rsidR="00D32539" w:rsidRPr="002F167A" w:rsidRDefault="00D32539" w:rsidP="003A2113">
            <w:pPr>
              <w:rPr>
                <w:rFonts w:cs="Arial"/>
              </w:rPr>
            </w:pPr>
          </w:p>
        </w:tc>
        <w:tc>
          <w:tcPr>
            <w:tcW w:w="3092" w:type="dxa"/>
            <w:shd w:val="clear" w:color="auto" w:fill="D9D9D9"/>
          </w:tcPr>
          <w:p w14:paraId="2C9A25D0" w14:textId="77777777" w:rsidR="00D32539" w:rsidRPr="002F167A" w:rsidRDefault="00D32539" w:rsidP="003A2113">
            <w:pPr>
              <w:rPr>
                <w:rFonts w:cs="Arial"/>
              </w:rPr>
            </w:pPr>
            <w:r w:rsidRPr="002F167A">
              <w:rPr>
                <w:rFonts w:cs="Arial"/>
              </w:rPr>
              <w:t>Completion 1 years’ service at ECO6 and above</w:t>
            </w:r>
          </w:p>
        </w:tc>
        <w:tc>
          <w:tcPr>
            <w:tcW w:w="1382" w:type="dxa"/>
            <w:shd w:val="clear" w:color="auto" w:fill="D9D9D9"/>
          </w:tcPr>
          <w:p w14:paraId="30A9750E" w14:textId="77777777" w:rsidR="00D32539" w:rsidRPr="002F167A" w:rsidRDefault="00D32539" w:rsidP="003A2113">
            <w:pPr>
              <w:jc w:val="center"/>
              <w:rPr>
                <w:rFonts w:cs="Arial"/>
              </w:rPr>
            </w:pPr>
            <w:r w:rsidRPr="002F167A">
              <w:rPr>
                <w:rFonts w:cs="Arial"/>
              </w:rPr>
              <w:t>$96,820</w:t>
            </w:r>
          </w:p>
        </w:tc>
        <w:tc>
          <w:tcPr>
            <w:tcW w:w="1479" w:type="dxa"/>
            <w:shd w:val="clear" w:color="auto" w:fill="D9D9D9"/>
          </w:tcPr>
          <w:p w14:paraId="6FFC616A" w14:textId="77777777" w:rsidR="00D32539" w:rsidRPr="002F167A" w:rsidRDefault="00D32539" w:rsidP="003A2113">
            <w:pPr>
              <w:jc w:val="center"/>
              <w:rPr>
                <w:rFonts w:cs="Arial"/>
              </w:rPr>
            </w:pPr>
            <w:r w:rsidRPr="002F167A">
              <w:rPr>
                <w:rFonts w:cs="Arial"/>
              </w:rPr>
              <w:t>$99,725</w:t>
            </w:r>
          </w:p>
        </w:tc>
        <w:tc>
          <w:tcPr>
            <w:tcW w:w="1467" w:type="dxa"/>
            <w:shd w:val="clear" w:color="auto" w:fill="D9D9D9"/>
          </w:tcPr>
          <w:p w14:paraId="40321CB7" w14:textId="77777777" w:rsidR="00D32539" w:rsidRPr="002F167A" w:rsidRDefault="00D32539" w:rsidP="003A2113">
            <w:pPr>
              <w:jc w:val="center"/>
              <w:rPr>
                <w:rFonts w:cs="Arial"/>
              </w:rPr>
            </w:pPr>
            <w:r w:rsidRPr="002F167A">
              <w:rPr>
                <w:rFonts w:cs="Arial"/>
              </w:rPr>
              <w:t>$102,716</w:t>
            </w:r>
          </w:p>
        </w:tc>
        <w:tc>
          <w:tcPr>
            <w:tcW w:w="1571" w:type="dxa"/>
            <w:shd w:val="clear" w:color="auto" w:fill="D9D9D9"/>
          </w:tcPr>
          <w:p w14:paraId="5D846009" w14:textId="77777777" w:rsidR="00D32539" w:rsidRPr="002F167A" w:rsidRDefault="00D32539" w:rsidP="003A2113">
            <w:pPr>
              <w:jc w:val="center"/>
              <w:rPr>
                <w:rFonts w:cs="Arial"/>
              </w:rPr>
            </w:pPr>
            <w:r w:rsidRPr="002F167A">
              <w:rPr>
                <w:rFonts w:cs="Arial"/>
              </w:rPr>
              <w:t>$105,798</w:t>
            </w:r>
          </w:p>
        </w:tc>
      </w:tr>
      <w:tr w:rsidR="00D32539" w:rsidRPr="002F167A" w14:paraId="3731F2B7" w14:textId="77777777" w:rsidTr="003A2113">
        <w:trPr>
          <w:trHeight w:val="90"/>
        </w:trPr>
        <w:tc>
          <w:tcPr>
            <w:tcW w:w="2097" w:type="dxa"/>
            <w:vMerge/>
            <w:shd w:val="clear" w:color="auto" w:fill="D9D9D9"/>
          </w:tcPr>
          <w:p w14:paraId="5549EBEF" w14:textId="77777777" w:rsidR="00D32539" w:rsidRPr="002F167A" w:rsidRDefault="00D32539" w:rsidP="003A2113">
            <w:pPr>
              <w:rPr>
                <w:rFonts w:cs="Arial"/>
                <w:b/>
                <w:bCs/>
              </w:rPr>
            </w:pPr>
          </w:p>
        </w:tc>
        <w:tc>
          <w:tcPr>
            <w:tcW w:w="2439" w:type="dxa"/>
            <w:vMerge/>
            <w:shd w:val="clear" w:color="auto" w:fill="D9D9D9"/>
          </w:tcPr>
          <w:p w14:paraId="0FED15BB" w14:textId="77777777" w:rsidR="00D32539" w:rsidRPr="002F167A" w:rsidRDefault="00D32539" w:rsidP="003A2113">
            <w:pPr>
              <w:rPr>
                <w:rFonts w:cs="Arial"/>
              </w:rPr>
            </w:pPr>
          </w:p>
        </w:tc>
        <w:tc>
          <w:tcPr>
            <w:tcW w:w="3092" w:type="dxa"/>
            <w:shd w:val="clear" w:color="auto" w:fill="D9D9D9"/>
          </w:tcPr>
          <w:p w14:paraId="15675B9C" w14:textId="77777777" w:rsidR="00D32539" w:rsidRPr="002F167A" w:rsidRDefault="00D32539" w:rsidP="003A2113">
            <w:pPr>
              <w:rPr>
                <w:rFonts w:cs="Arial"/>
              </w:rPr>
            </w:pPr>
            <w:r w:rsidRPr="002F167A">
              <w:rPr>
                <w:rFonts w:cs="Arial"/>
              </w:rPr>
              <w:t>Completion 2 years’ service at ECO6 and above</w:t>
            </w:r>
          </w:p>
        </w:tc>
        <w:tc>
          <w:tcPr>
            <w:tcW w:w="1382" w:type="dxa"/>
            <w:shd w:val="clear" w:color="auto" w:fill="D9D9D9"/>
          </w:tcPr>
          <w:p w14:paraId="39323DBF" w14:textId="77777777" w:rsidR="00D32539" w:rsidRPr="002F167A" w:rsidRDefault="00D32539" w:rsidP="003A2113">
            <w:pPr>
              <w:jc w:val="center"/>
              <w:rPr>
                <w:rFonts w:cs="Arial"/>
              </w:rPr>
            </w:pPr>
            <w:r w:rsidRPr="002F167A">
              <w:rPr>
                <w:rFonts w:cs="Arial"/>
              </w:rPr>
              <w:t>$99,910</w:t>
            </w:r>
          </w:p>
        </w:tc>
        <w:tc>
          <w:tcPr>
            <w:tcW w:w="1479" w:type="dxa"/>
            <w:shd w:val="clear" w:color="auto" w:fill="D9D9D9"/>
          </w:tcPr>
          <w:p w14:paraId="5777AC91" w14:textId="77777777" w:rsidR="00D32539" w:rsidRPr="002F167A" w:rsidRDefault="00D32539" w:rsidP="003A2113">
            <w:pPr>
              <w:jc w:val="center"/>
              <w:rPr>
                <w:rFonts w:cs="Arial"/>
              </w:rPr>
            </w:pPr>
            <w:r w:rsidRPr="002F167A">
              <w:rPr>
                <w:rFonts w:cs="Arial"/>
              </w:rPr>
              <w:t>$102,907</w:t>
            </w:r>
          </w:p>
        </w:tc>
        <w:tc>
          <w:tcPr>
            <w:tcW w:w="1467" w:type="dxa"/>
            <w:shd w:val="clear" w:color="auto" w:fill="D9D9D9"/>
          </w:tcPr>
          <w:p w14:paraId="25240AE6" w14:textId="77777777" w:rsidR="00D32539" w:rsidRPr="002F167A" w:rsidRDefault="00D32539" w:rsidP="003A2113">
            <w:pPr>
              <w:jc w:val="center"/>
              <w:rPr>
                <w:rFonts w:cs="Arial"/>
              </w:rPr>
            </w:pPr>
            <w:r w:rsidRPr="002F167A">
              <w:rPr>
                <w:rFonts w:cs="Arial"/>
              </w:rPr>
              <w:t>$105,995</w:t>
            </w:r>
          </w:p>
        </w:tc>
        <w:tc>
          <w:tcPr>
            <w:tcW w:w="1571" w:type="dxa"/>
            <w:shd w:val="clear" w:color="auto" w:fill="D9D9D9"/>
          </w:tcPr>
          <w:p w14:paraId="72C2D352" w14:textId="77777777" w:rsidR="00D32539" w:rsidRPr="002F167A" w:rsidRDefault="00D32539" w:rsidP="003A2113">
            <w:pPr>
              <w:jc w:val="center"/>
              <w:rPr>
                <w:rFonts w:cs="Arial"/>
              </w:rPr>
            </w:pPr>
            <w:r w:rsidRPr="002F167A">
              <w:rPr>
                <w:rFonts w:cs="Arial"/>
              </w:rPr>
              <w:t>$109,174</w:t>
            </w:r>
          </w:p>
        </w:tc>
      </w:tr>
      <w:tr w:rsidR="00D32539" w:rsidRPr="002F167A" w14:paraId="1895631B" w14:textId="77777777" w:rsidTr="003A2113">
        <w:trPr>
          <w:trHeight w:val="90"/>
        </w:trPr>
        <w:tc>
          <w:tcPr>
            <w:tcW w:w="2097" w:type="dxa"/>
            <w:vMerge w:val="restart"/>
            <w:shd w:val="clear" w:color="auto" w:fill="auto"/>
          </w:tcPr>
          <w:p w14:paraId="12392F20" w14:textId="77777777" w:rsidR="00D32539" w:rsidRPr="002F167A" w:rsidRDefault="00D32539" w:rsidP="003A2113">
            <w:pPr>
              <w:rPr>
                <w:rFonts w:cs="Arial"/>
                <w:b/>
                <w:bCs/>
              </w:rPr>
            </w:pPr>
            <w:r w:rsidRPr="002F167A">
              <w:rPr>
                <w:rFonts w:cs="Arial"/>
                <w:b/>
                <w:bCs/>
              </w:rPr>
              <w:t>ECO6.2</w:t>
            </w:r>
          </w:p>
        </w:tc>
        <w:tc>
          <w:tcPr>
            <w:tcW w:w="2439" w:type="dxa"/>
            <w:vMerge w:val="restart"/>
            <w:shd w:val="clear" w:color="auto" w:fill="auto"/>
          </w:tcPr>
          <w:p w14:paraId="36D18D88" w14:textId="77777777" w:rsidR="00D32539" w:rsidRPr="002F167A" w:rsidRDefault="00D32539" w:rsidP="003A2113">
            <w:pPr>
              <w:rPr>
                <w:rFonts w:cs="Arial"/>
              </w:rPr>
            </w:pPr>
            <w:r w:rsidRPr="002F167A">
              <w:rPr>
                <w:rFonts w:cs="Arial"/>
              </w:rPr>
              <w:t>Multi-skilled Assistant Team Leader</w:t>
            </w:r>
          </w:p>
        </w:tc>
        <w:tc>
          <w:tcPr>
            <w:tcW w:w="3092" w:type="dxa"/>
            <w:shd w:val="clear" w:color="auto" w:fill="auto"/>
          </w:tcPr>
          <w:p w14:paraId="202F6902" w14:textId="77777777" w:rsidR="00D32539" w:rsidRPr="002F167A" w:rsidRDefault="00D32539" w:rsidP="003A2113">
            <w:pPr>
              <w:rPr>
                <w:rFonts w:cs="Arial"/>
              </w:rPr>
            </w:pPr>
            <w:r w:rsidRPr="002F167A">
              <w:rPr>
                <w:rFonts w:cs="Arial"/>
              </w:rPr>
              <w:t>Minimum</w:t>
            </w:r>
          </w:p>
        </w:tc>
        <w:tc>
          <w:tcPr>
            <w:tcW w:w="1382" w:type="dxa"/>
            <w:shd w:val="clear" w:color="auto" w:fill="auto"/>
          </w:tcPr>
          <w:p w14:paraId="55DC39F5" w14:textId="77777777" w:rsidR="00D32539" w:rsidRPr="002F167A" w:rsidRDefault="00D32539" w:rsidP="003A2113">
            <w:pPr>
              <w:jc w:val="center"/>
              <w:rPr>
                <w:rFonts w:cs="Arial"/>
              </w:rPr>
            </w:pPr>
            <w:r w:rsidRPr="002F167A">
              <w:rPr>
                <w:rFonts w:cs="Arial"/>
              </w:rPr>
              <w:t>$96,820</w:t>
            </w:r>
          </w:p>
        </w:tc>
        <w:tc>
          <w:tcPr>
            <w:tcW w:w="1479" w:type="dxa"/>
            <w:shd w:val="clear" w:color="auto" w:fill="auto"/>
          </w:tcPr>
          <w:p w14:paraId="7CA849BC" w14:textId="77777777" w:rsidR="00D32539" w:rsidRPr="002F167A" w:rsidRDefault="00D32539" w:rsidP="003A2113">
            <w:pPr>
              <w:jc w:val="center"/>
              <w:rPr>
                <w:rFonts w:cs="Arial"/>
              </w:rPr>
            </w:pPr>
            <w:r w:rsidRPr="002F167A">
              <w:rPr>
                <w:rFonts w:cs="Arial"/>
              </w:rPr>
              <w:t>$99,725</w:t>
            </w:r>
          </w:p>
        </w:tc>
        <w:tc>
          <w:tcPr>
            <w:tcW w:w="1467" w:type="dxa"/>
            <w:shd w:val="clear" w:color="auto" w:fill="auto"/>
          </w:tcPr>
          <w:p w14:paraId="5F21BA6A" w14:textId="77777777" w:rsidR="00D32539" w:rsidRPr="002F167A" w:rsidRDefault="00D32539" w:rsidP="003A2113">
            <w:pPr>
              <w:jc w:val="center"/>
              <w:rPr>
                <w:rFonts w:cs="Arial"/>
              </w:rPr>
            </w:pPr>
            <w:r w:rsidRPr="002F167A">
              <w:rPr>
                <w:rFonts w:cs="Arial"/>
              </w:rPr>
              <w:t>$102,716</w:t>
            </w:r>
          </w:p>
        </w:tc>
        <w:tc>
          <w:tcPr>
            <w:tcW w:w="1571" w:type="dxa"/>
            <w:shd w:val="clear" w:color="auto" w:fill="auto"/>
          </w:tcPr>
          <w:p w14:paraId="2BF95DEF" w14:textId="77777777" w:rsidR="00D32539" w:rsidRPr="002F167A" w:rsidRDefault="00D32539" w:rsidP="003A2113">
            <w:pPr>
              <w:jc w:val="center"/>
              <w:rPr>
                <w:rFonts w:cs="Arial"/>
              </w:rPr>
            </w:pPr>
            <w:r w:rsidRPr="002F167A">
              <w:rPr>
                <w:rFonts w:cs="Arial"/>
              </w:rPr>
              <w:t>$105,798</w:t>
            </w:r>
          </w:p>
        </w:tc>
      </w:tr>
      <w:tr w:rsidR="00D32539" w:rsidRPr="002F167A" w14:paraId="41879105" w14:textId="77777777" w:rsidTr="003A2113">
        <w:trPr>
          <w:trHeight w:val="90"/>
        </w:trPr>
        <w:tc>
          <w:tcPr>
            <w:tcW w:w="2097" w:type="dxa"/>
            <w:vMerge/>
            <w:shd w:val="clear" w:color="auto" w:fill="auto"/>
          </w:tcPr>
          <w:p w14:paraId="3607CF03" w14:textId="77777777" w:rsidR="00D32539" w:rsidRPr="002F167A" w:rsidRDefault="00D32539" w:rsidP="003A2113">
            <w:pPr>
              <w:rPr>
                <w:rFonts w:cs="Arial"/>
                <w:b/>
                <w:bCs/>
              </w:rPr>
            </w:pPr>
          </w:p>
        </w:tc>
        <w:tc>
          <w:tcPr>
            <w:tcW w:w="2439" w:type="dxa"/>
            <w:vMerge/>
            <w:shd w:val="clear" w:color="auto" w:fill="auto"/>
          </w:tcPr>
          <w:p w14:paraId="649D7583" w14:textId="77777777" w:rsidR="00D32539" w:rsidRPr="002F167A" w:rsidRDefault="00D32539" w:rsidP="003A2113">
            <w:pPr>
              <w:rPr>
                <w:rFonts w:cs="Arial"/>
              </w:rPr>
            </w:pPr>
          </w:p>
        </w:tc>
        <w:tc>
          <w:tcPr>
            <w:tcW w:w="3092" w:type="dxa"/>
            <w:shd w:val="clear" w:color="auto" w:fill="auto"/>
          </w:tcPr>
          <w:p w14:paraId="07B2111D" w14:textId="77777777" w:rsidR="00D32539" w:rsidRPr="002F167A" w:rsidRDefault="00D32539" w:rsidP="003A2113">
            <w:pPr>
              <w:rPr>
                <w:rFonts w:cs="Arial"/>
              </w:rPr>
            </w:pPr>
            <w:r w:rsidRPr="002F167A">
              <w:rPr>
                <w:rFonts w:cs="Arial"/>
              </w:rPr>
              <w:t>Completion 1 years’ service at ECO6 and above</w:t>
            </w:r>
          </w:p>
        </w:tc>
        <w:tc>
          <w:tcPr>
            <w:tcW w:w="1382" w:type="dxa"/>
            <w:shd w:val="clear" w:color="auto" w:fill="auto"/>
          </w:tcPr>
          <w:p w14:paraId="554735F0" w14:textId="77777777" w:rsidR="00D32539" w:rsidRPr="002F167A" w:rsidRDefault="00D32539" w:rsidP="003A2113">
            <w:pPr>
              <w:jc w:val="center"/>
              <w:rPr>
                <w:rFonts w:cs="Arial"/>
              </w:rPr>
            </w:pPr>
            <w:r w:rsidRPr="002F167A">
              <w:rPr>
                <w:rFonts w:cs="Arial"/>
              </w:rPr>
              <w:t>$98,880</w:t>
            </w:r>
          </w:p>
        </w:tc>
        <w:tc>
          <w:tcPr>
            <w:tcW w:w="1479" w:type="dxa"/>
            <w:shd w:val="clear" w:color="auto" w:fill="auto"/>
          </w:tcPr>
          <w:p w14:paraId="27ED1F11" w14:textId="77777777" w:rsidR="00D32539" w:rsidRPr="002F167A" w:rsidRDefault="00D32539" w:rsidP="003A2113">
            <w:pPr>
              <w:jc w:val="center"/>
              <w:rPr>
                <w:rFonts w:cs="Arial"/>
              </w:rPr>
            </w:pPr>
            <w:r w:rsidRPr="002F167A">
              <w:rPr>
                <w:rFonts w:cs="Arial"/>
              </w:rPr>
              <w:t>$101,846</w:t>
            </w:r>
          </w:p>
        </w:tc>
        <w:tc>
          <w:tcPr>
            <w:tcW w:w="1467" w:type="dxa"/>
            <w:shd w:val="clear" w:color="auto" w:fill="auto"/>
          </w:tcPr>
          <w:p w14:paraId="4ECD91B6" w14:textId="77777777" w:rsidR="00D32539" w:rsidRPr="002F167A" w:rsidRDefault="00D32539" w:rsidP="003A2113">
            <w:pPr>
              <w:jc w:val="center"/>
              <w:rPr>
                <w:rFonts w:cs="Arial"/>
              </w:rPr>
            </w:pPr>
            <w:r w:rsidRPr="002F167A">
              <w:rPr>
                <w:rFonts w:cs="Arial"/>
              </w:rPr>
              <w:t>$104,902</w:t>
            </w:r>
          </w:p>
        </w:tc>
        <w:tc>
          <w:tcPr>
            <w:tcW w:w="1571" w:type="dxa"/>
            <w:shd w:val="clear" w:color="auto" w:fill="auto"/>
          </w:tcPr>
          <w:p w14:paraId="3F5BD858" w14:textId="77777777" w:rsidR="00D32539" w:rsidRPr="002F167A" w:rsidRDefault="00D32539" w:rsidP="003A2113">
            <w:pPr>
              <w:jc w:val="center"/>
              <w:rPr>
                <w:rFonts w:cs="Arial"/>
              </w:rPr>
            </w:pPr>
            <w:r w:rsidRPr="002F167A">
              <w:rPr>
                <w:rFonts w:cs="Arial"/>
              </w:rPr>
              <w:t>$108,049</w:t>
            </w:r>
          </w:p>
        </w:tc>
      </w:tr>
      <w:tr w:rsidR="00D32539" w:rsidRPr="002F167A" w14:paraId="6BB1B275" w14:textId="77777777" w:rsidTr="003A2113">
        <w:trPr>
          <w:trHeight w:val="90"/>
        </w:trPr>
        <w:tc>
          <w:tcPr>
            <w:tcW w:w="2097" w:type="dxa"/>
            <w:vMerge/>
            <w:shd w:val="clear" w:color="auto" w:fill="auto"/>
          </w:tcPr>
          <w:p w14:paraId="08D3399F" w14:textId="77777777" w:rsidR="00D32539" w:rsidRPr="002F167A" w:rsidRDefault="00D32539" w:rsidP="003A2113">
            <w:pPr>
              <w:rPr>
                <w:rFonts w:cs="Arial"/>
                <w:b/>
                <w:bCs/>
              </w:rPr>
            </w:pPr>
          </w:p>
        </w:tc>
        <w:tc>
          <w:tcPr>
            <w:tcW w:w="2439" w:type="dxa"/>
            <w:vMerge/>
            <w:shd w:val="clear" w:color="auto" w:fill="auto"/>
          </w:tcPr>
          <w:p w14:paraId="2A564335" w14:textId="77777777" w:rsidR="00D32539" w:rsidRPr="002F167A" w:rsidRDefault="00D32539" w:rsidP="003A2113">
            <w:pPr>
              <w:rPr>
                <w:rFonts w:cs="Arial"/>
              </w:rPr>
            </w:pPr>
          </w:p>
        </w:tc>
        <w:tc>
          <w:tcPr>
            <w:tcW w:w="3092" w:type="dxa"/>
            <w:shd w:val="clear" w:color="auto" w:fill="auto"/>
          </w:tcPr>
          <w:p w14:paraId="4A5D15CE" w14:textId="77777777" w:rsidR="00D32539" w:rsidRPr="002F167A" w:rsidRDefault="00D32539" w:rsidP="003A2113">
            <w:pPr>
              <w:rPr>
                <w:rFonts w:cs="Arial"/>
              </w:rPr>
            </w:pPr>
            <w:r w:rsidRPr="002F167A">
              <w:rPr>
                <w:rFonts w:cs="Arial"/>
              </w:rPr>
              <w:t>Completion 2 years’ service at ECO6 and above</w:t>
            </w:r>
          </w:p>
        </w:tc>
        <w:tc>
          <w:tcPr>
            <w:tcW w:w="1382" w:type="dxa"/>
            <w:shd w:val="clear" w:color="auto" w:fill="auto"/>
          </w:tcPr>
          <w:p w14:paraId="701A5999" w14:textId="77777777" w:rsidR="00D32539" w:rsidRPr="002F167A" w:rsidRDefault="00D32539" w:rsidP="003A2113">
            <w:pPr>
              <w:jc w:val="center"/>
              <w:rPr>
                <w:rFonts w:cs="Arial"/>
              </w:rPr>
            </w:pPr>
            <w:r w:rsidRPr="002F167A">
              <w:rPr>
                <w:rFonts w:cs="Arial"/>
              </w:rPr>
              <w:t>$100,940</w:t>
            </w:r>
          </w:p>
        </w:tc>
        <w:tc>
          <w:tcPr>
            <w:tcW w:w="1479" w:type="dxa"/>
            <w:shd w:val="clear" w:color="auto" w:fill="auto"/>
          </w:tcPr>
          <w:p w14:paraId="3DEC33A6" w14:textId="77777777" w:rsidR="00D32539" w:rsidRPr="002F167A" w:rsidRDefault="00D32539" w:rsidP="003A2113">
            <w:pPr>
              <w:jc w:val="center"/>
              <w:rPr>
                <w:rFonts w:cs="Arial"/>
              </w:rPr>
            </w:pPr>
            <w:r w:rsidRPr="002F167A">
              <w:rPr>
                <w:rFonts w:cs="Arial"/>
              </w:rPr>
              <w:t>$103,968</w:t>
            </w:r>
          </w:p>
        </w:tc>
        <w:tc>
          <w:tcPr>
            <w:tcW w:w="1467" w:type="dxa"/>
            <w:shd w:val="clear" w:color="auto" w:fill="auto"/>
          </w:tcPr>
          <w:p w14:paraId="298644E4" w14:textId="77777777" w:rsidR="00D32539" w:rsidRPr="002F167A" w:rsidRDefault="00D32539" w:rsidP="003A2113">
            <w:pPr>
              <w:jc w:val="center"/>
              <w:rPr>
                <w:rFonts w:cs="Arial"/>
              </w:rPr>
            </w:pPr>
            <w:r w:rsidRPr="002F167A">
              <w:rPr>
                <w:rFonts w:cs="Arial"/>
              </w:rPr>
              <w:t>$107,087</w:t>
            </w:r>
          </w:p>
        </w:tc>
        <w:tc>
          <w:tcPr>
            <w:tcW w:w="1571" w:type="dxa"/>
            <w:shd w:val="clear" w:color="auto" w:fill="auto"/>
          </w:tcPr>
          <w:p w14:paraId="1F0DB3A6" w14:textId="77777777" w:rsidR="00D32539" w:rsidRPr="002F167A" w:rsidRDefault="00D32539" w:rsidP="003A2113">
            <w:pPr>
              <w:jc w:val="center"/>
              <w:rPr>
                <w:rFonts w:cs="Arial"/>
              </w:rPr>
            </w:pPr>
            <w:r w:rsidRPr="002F167A">
              <w:rPr>
                <w:rFonts w:cs="Arial"/>
              </w:rPr>
              <w:t>$110,300</w:t>
            </w:r>
          </w:p>
        </w:tc>
      </w:tr>
      <w:tr w:rsidR="00D32539" w:rsidRPr="002F167A" w14:paraId="13B304A2" w14:textId="77777777" w:rsidTr="003A2113">
        <w:trPr>
          <w:trHeight w:val="90"/>
        </w:trPr>
        <w:tc>
          <w:tcPr>
            <w:tcW w:w="2097" w:type="dxa"/>
            <w:vMerge w:val="restart"/>
            <w:shd w:val="clear" w:color="auto" w:fill="D9D9D9"/>
          </w:tcPr>
          <w:p w14:paraId="1B181377" w14:textId="77777777" w:rsidR="00D32539" w:rsidRPr="002F167A" w:rsidRDefault="00D32539" w:rsidP="003A2113">
            <w:pPr>
              <w:rPr>
                <w:rFonts w:cs="Arial"/>
                <w:b/>
                <w:bCs/>
              </w:rPr>
            </w:pPr>
            <w:r w:rsidRPr="002F167A">
              <w:rPr>
                <w:rFonts w:cs="Arial"/>
                <w:b/>
                <w:bCs/>
              </w:rPr>
              <w:t>ECO7.1</w:t>
            </w:r>
          </w:p>
        </w:tc>
        <w:tc>
          <w:tcPr>
            <w:tcW w:w="2439" w:type="dxa"/>
            <w:vMerge w:val="restart"/>
            <w:shd w:val="clear" w:color="auto" w:fill="D9D9D9"/>
          </w:tcPr>
          <w:p w14:paraId="05AF7182" w14:textId="77777777" w:rsidR="00D32539" w:rsidRPr="002F167A" w:rsidRDefault="00D32539" w:rsidP="003A2113">
            <w:pPr>
              <w:rPr>
                <w:rFonts w:cs="Arial"/>
              </w:rPr>
            </w:pPr>
            <w:r w:rsidRPr="002F167A">
              <w:rPr>
                <w:rFonts w:cs="Arial"/>
              </w:rPr>
              <w:t>Team Leader</w:t>
            </w:r>
          </w:p>
        </w:tc>
        <w:tc>
          <w:tcPr>
            <w:tcW w:w="3092" w:type="dxa"/>
            <w:shd w:val="clear" w:color="auto" w:fill="D9D9D9"/>
          </w:tcPr>
          <w:p w14:paraId="36A24153" w14:textId="77777777" w:rsidR="00D32539" w:rsidRPr="002F167A" w:rsidRDefault="00D32539" w:rsidP="003A2113">
            <w:pPr>
              <w:rPr>
                <w:rFonts w:cs="Arial"/>
              </w:rPr>
            </w:pPr>
            <w:r w:rsidRPr="002F167A">
              <w:rPr>
                <w:rFonts w:cs="Arial"/>
              </w:rPr>
              <w:t>Minimum</w:t>
            </w:r>
          </w:p>
        </w:tc>
        <w:tc>
          <w:tcPr>
            <w:tcW w:w="1382" w:type="dxa"/>
            <w:shd w:val="clear" w:color="auto" w:fill="D9D9D9"/>
          </w:tcPr>
          <w:p w14:paraId="09B0D05E" w14:textId="77777777" w:rsidR="00D32539" w:rsidRPr="002F167A" w:rsidRDefault="00D32539" w:rsidP="003A2113">
            <w:pPr>
              <w:jc w:val="center"/>
              <w:rPr>
                <w:rFonts w:cs="Arial"/>
              </w:rPr>
            </w:pPr>
            <w:r w:rsidRPr="002F167A">
              <w:rPr>
                <w:rFonts w:cs="Arial"/>
              </w:rPr>
              <w:t>$105,165</w:t>
            </w:r>
          </w:p>
        </w:tc>
        <w:tc>
          <w:tcPr>
            <w:tcW w:w="1479" w:type="dxa"/>
            <w:shd w:val="clear" w:color="auto" w:fill="D9D9D9"/>
          </w:tcPr>
          <w:p w14:paraId="5F365700" w14:textId="77777777" w:rsidR="00D32539" w:rsidRPr="002F167A" w:rsidRDefault="00D32539" w:rsidP="003A2113">
            <w:pPr>
              <w:jc w:val="center"/>
              <w:rPr>
                <w:rFonts w:cs="Arial"/>
              </w:rPr>
            </w:pPr>
            <w:r w:rsidRPr="002F167A">
              <w:rPr>
                <w:rFonts w:cs="Arial"/>
              </w:rPr>
              <w:t>$108,320</w:t>
            </w:r>
          </w:p>
        </w:tc>
        <w:tc>
          <w:tcPr>
            <w:tcW w:w="1467" w:type="dxa"/>
            <w:shd w:val="clear" w:color="auto" w:fill="D9D9D9"/>
          </w:tcPr>
          <w:p w14:paraId="42B48553" w14:textId="77777777" w:rsidR="00D32539" w:rsidRPr="002F167A" w:rsidRDefault="00D32539" w:rsidP="003A2113">
            <w:pPr>
              <w:jc w:val="center"/>
              <w:rPr>
                <w:rFonts w:cs="Arial"/>
              </w:rPr>
            </w:pPr>
            <w:r w:rsidRPr="002F167A">
              <w:rPr>
                <w:rFonts w:cs="Arial"/>
              </w:rPr>
              <w:t>$111,570</w:t>
            </w:r>
          </w:p>
        </w:tc>
        <w:tc>
          <w:tcPr>
            <w:tcW w:w="1571" w:type="dxa"/>
            <w:shd w:val="clear" w:color="auto" w:fill="D9D9D9"/>
          </w:tcPr>
          <w:p w14:paraId="226B9154" w14:textId="77777777" w:rsidR="00D32539" w:rsidRPr="002F167A" w:rsidRDefault="00D32539" w:rsidP="003A2113">
            <w:pPr>
              <w:jc w:val="center"/>
              <w:rPr>
                <w:rFonts w:cs="Arial"/>
              </w:rPr>
            </w:pPr>
            <w:r w:rsidRPr="002F167A">
              <w:rPr>
                <w:rFonts w:cs="Arial"/>
              </w:rPr>
              <w:t>$114,917</w:t>
            </w:r>
          </w:p>
        </w:tc>
      </w:tr>
      <w:tr w:rsidR="00D32539" w:rsidRPr="002F167A" w14:paraId="4457C95F" w14:textId="77777777" w:rsidTr="003A2113">
        <w:trPr>
          <w:trHeight w:val="90"/>
        </w:trPr>
        <w:tc>
          <w:tcPr>
            <w:tcW w:w="2097" w:type="dxa"/>
            <w:vMerge/>
            <w:shd w:val="clear" w:color="auto" w:fill="D9D9D9"/>
          </w:tcPr>
          <w:p w14:paraId="55C56868" w14:textId="77777777" w:rsidR="00D32539" w:rsidRPr="002F167A" w:rsidRDefault="00D32539" w:rsidP="003A2113">
            <w:pPr>
              <w:rPr>
                <w:rFonts w:cs="Arial"/>
                <w:b/>
                <w:bCs/>
              </w:rPr>
            </w:pPr>
          </w:p>
        </w:tc>
        <w:tc>
          <w:tcPr>
            <w:tcW w:w="2439" w:type="dxa"/>
            <w:vMerge/>
            <w:shd w:val="clear" w:color="auto" w:fill="D9D9D9"/>
          </w:tcPr>
          <w:p w14:paraId="11434868" w14:textId="77777777" w:rsidR="00D32539" w:rsidRPr="002F167A" w:rsidRDefault="00D32539" w:rsidP="003A2113">
            <w:pPr>
              <w:rPr>
                <w:rFonts w:cs="Arial"/>
              </w:rPr>
            </w:pPr>
          </w:p>
        </w:tc>
        <w:tc>
          <w:tcPr>
            <w:tcW w:w="3092" w:type="dxa"/>
            <w:shd w:val="clear" w:color="auto" w:fill="D9D9D9"/>
          </w:tcPr>
          <w:p w14:paraId="5D3D8377" w14:textId="77777777" w:rsidR="00D32539" w:rsidRPr="002F167A" w:rsidRDefault="00D32539" w:rsidP="003A2113">
            <w:pPr>
              <w:rPr>
                <w:rFonts w:cs="Arial"/>
              </w:rPr>
            </w:pPr>
            <w:r w:rsidRPr="002F167A">
              <w:rPr>
                <w:rFonts w:cs="Arial"/>
              </w:rPr>
              <w:t>Completion 1 years’ service at ECO7</w:t>
            </w:r>
          </w:p>
        </w:tc>
        <w:tc>
          <w:tcPr>
            <w:tcW w:w="1382" w:type="dxa"/>
            <w:shd w:val="clear" w:color="auto" w:fill="D9D9D9"/>
          </w:tcPr>
          <w:p w14:paraId="1BE9433A" w14:textId="77777777" w:rsidR="00D32539" w:rsidRPr="002F167A" w:rsidRDefault="00D32539" w:rsidP="003A2113">
            <w:pPr>
              <w:jc w:val="center"/>
              <w:rPr>
                <w:rFonts w:cs="Arial"/>
              </w:rPr>
            </w:pPr>
            <w:r w:rsidRPr="002F167A">
              <w:rPr>
                <w:rFonts w:cs="Arial"/>
              </w:rPr>
              <w:t>$106,090</w:t>
            </w:r>
          </w:p>
        </w:tc>
        <w:tc>
          <w:tcPr>
            <w:tcW w:w="1479" w:type="dxa"/>
            <w:shd w:val="clear" w:color="auto" w:fill="D9D9D9"/>
          </w:tcPr>
          <w:p w14:paraId="5EC4B720" w14:textId="77777777" w:rsidR="00D32539" w:rsidRPr="002F167A" w:rsidRDefault="00D32539" w:rsidP="003A2113">
            <w:pPr>
              <w:jc w:val="center"/>
              <w:rPr>
                <w:rFonts w:cs="Arial"/>
              </w:rPr>
            </w:pPr>
            <w:r w:rsidRPr="002F167A">
              <w:rPr>
                <w:rFonts w:cs="Arial"/>
              </w:rPr>
              <w:t>$109,273</w:t>
            </w:r>
          </w:p>
        </w:tc>
        <w:tc>
          <w:tcPr>
            <w:tcW w:w="1467" w:type="dxa"/>
            <w:shd w:val="clear" w:color="auto" w:fill="D9D9D9"/>
          </w:tcPr>
          <w:p w14:paraId="3BB22329" w14:textId="77777777" w:rsidR="00D32539" w:rsidRPr="002F167A" w:rsidRDefault="00D32539" w:rsidP="003A2113">
            <w:pPr>
              <w:jc w:val="center"/>
              <w:rPr>
                <w:rFonts w:cs="Arial"/>
              </w:rPr>
            </w:pPr>
            <w:r w:rsidRPr="002F167A">
              <w:rPr>
                <w:rFonts w:cs="Arial"/>
              </w:rPr>
              <w:t>$112,551</w:t>
            </w:r>
          </w:p>
        </w:tc>
        <w:tc>
          <w:tcPr>
            <w:tcW w:w="1571" w:type="dxa"/>
            <w:shd w:val="clear" w:color="auto" w:fill="D9D9D9"/>
          </w:tcPr>
          <w:p w14:paraId="3BFBC23F" w14:textId="77777777" w:rsidR="00D32539" w:rsidRPr="002F167A" w:rsidRDefault="00D32539" w:rsidP="003A2113">
            <w:pPr>
              <w:jc w:val="center"/>
              <w:rPr>
                <w:rFonts w:cs="Arial"/>
              </w:rPr>
            </w:pPr>
            <w:r w:rsidRPr="002F167A">
              <w:rPr>
                <w:rFonts w:cs="Arial"/>
              </w:rPr>
              <w:t>$115,927</w:t>
            </w:r>
          </w:p>
        </w:tc>
      </w:tr>
      <w:tr w:rsidR="00D32539" w:rsidRPr="002F167A" w14:paraId="10CA57C7" w14:textId="77777777" w:rsidTr="003A2113">
        <w:trPr>
          <w:trHeight w:val="90"/>
        </w:trPr>
        <w:tc>
          <w:tcPr>
            <w:tcW w:w="2097" w:type="dxa"/>
            <w:vMerge/>
            <w:shd w:val="clear" w:color="auto" w:fill="D9D9D9"/>
          </w:tcPr>
          <w:p w14:paraId="76D51D39" w14:textId="77777777" w:rsidR="00D32539" w:rsidRPr="002F167A" w:rsidRDefault="00D32539" w:rsidP="003A2113">
            <w:pPr>
              <w:rPr>
                <w:rFonts w:cs="Arial"/>
                <w:b/>
                <w:bCs/>
              </w:rPr>
            </w:pPr>
          </w:p>
        </w:tc>
        <w:tc>
          <w:tcPr>
            <w:tcW w:w="2439" w:type="dxa"/>
            <w:vMerge/>
            <w:shd w:val="clear" w:color="auto" w:fill="D9D9D9"/>
          </w:tcPr>
          <w:p w14:paraId="68CEFA22" w14:textId="77777777" w:rsidR="00D32539" w:rsidRPr="002F167A" w:rsidRDefault="00D32539" w:rsidP="003A2113">
            <w:pPr>
              <w:rPr>
                <w:rFonts w:cs="Arial"/>
              </w:rPr>
            </w:pPr>
          </w:p>
        </w:tc>
        <w:tc>
          <w:tcPr>
            <w:tcW w:w="3092" w:type="dxa"/>
            <w:shd w:val="clear" w:color="auto" w:fill="D9D9D9"/>
          </w:tcPr>
          <w:p w14:paraId="675ECFE1" w14:textId="77777777" w:rsidR="00D32539" w:rsidRPr="002F167A" w:rsidRDefault="00D32539" w:rsidP="003A2113">
            <w:pPr>
              <w:rPr>
                <w:rFonts w:cs="Arial"/>
              </w:rPr>
            </w:pPr>
            <w:r w:rsidRPr="002F167A">
              <w:rPr>
                <w:rFonts w:cs="Arial"/>
              </w:rPr>
              <w:t>Completion 2 years’ service at ECO7</w:t>
            </w:r>
          </w:p>
        </w:tc>
        <w:tc>
          <w:tcPr>
            <w:tcW w:w="1382" w:type="dxa"/>
            <w:shd w:val="clear" w:color="auto" w:fill="D9D9D9"/>
          </w:tcPr>
          <w:p w14:paraId="3B59C94C" w14:textId="77777777" w:rsidR="00D32539" w:rsidRPr="002F167A" w:rsidRDefault="00D32539" w:rsidP="003A2113">
            <w:pPr>
              <w:jc w:val="center"/>
              <w:rPr>
                <w:rFonts w:cs="Arial"/>
              </w:rPr>
            </w:pPr>
            <w:r w:rsidRPr="002F167A">
              <w:rPr>
                <w:rFonts w:cs="Arial"/>
              </w:rPr>
              <w:t>$107,120</w:t>
            </w:r>
          </w:p>
        </w:tc>
        <w:tc>
          <w:tcPr>
            <w:tcW w:w="1479" w:type="dxa"/>
            <w:shd w:val="clear" w:color="auto" w:fill="D9D9D9"/>
          </w:tcPr>
          <w:p w14:paraId="7E8C4B49" w14:textId="77777777" w:rsidR="00D32539" w:rsidRPr="002F167A" w:rsidRDefault="00D32539" w:rsidP="003A2113">
            <w:pPr>
              <w:jc w:val="center"/>
              <w:rPr>
                <w:rFonts w:cs="Arial"/>
              </w:rPr>
            </w:pPr>
            <w:r w:rsidRPr="002F167A">
              <w:rPr>
                <w:rFonts w:cs="Arial"/>
              </w:rPr>
              <w:t>$110,334</w:t>
            </w:r>
          </w:p>
        </w:tc>
        <w:tc>
          <w:tcPr>
            <w:tcW w:w="1467" w:type="dxa"/>
            <w:shd w:val="clear" w:color="auto" w:fill="D9D9D9"/>
          </w:tcPr>
          <w:p w14:paraId="67313830" w14:textId="77777777" w:rsidR="00D32539" w:rsidRPr="002F167A" w:rsidRDefault="00D32539" w:rsidP="003A2113">
            <w:pPr>
              <w:jc w:val="center"/>
              <w:rPr>
                <w:rFonts w:cs="Arial"/>
              </w:rPr>
            </w:pPr>
            <w:r w:rsidRPr="002F167A">
              <w:rPr>
                <w:rFonts w:cs="Arial"/>
              </w:rPr>
              <w:t>$113,644</w:t>
            </w:r>
          </w:p>
        </w:tc>
        <w:tc>
          <w:tcPr>
            <w:tcW w:w="1571" w:type="dxa"/>
            <w:shd w:val="clear" w:color="auto" w:fill="D9D9D9"/>
          </w:tcPr>
          <w:p w14:paraId="66456F43" w14:textId="77777777" w:rsidR="00D32539" w:rsidRPr="002F167A" w:rsidRDefault="00D32539" w:rsidP="003A2113">
            <w:pPr>
              <w:jc w:val="center"/>
              <w:rPr>
                <w:rFonts w:cs="Arial"/>
              </w:rPr>
            </w:pPr>
            <w:r w:rsidRPr="002F167A">
              <w:rPr>
                <w:rFonts w:cs="Arial"/>
              </w:rPr>
              <w:t>$117,053</w:t>
            </w:r>
          </w:p>
        </w:tc>
      </w:tr>
      <w:tr w:rsidR="00D32539" w:rsidRPr="002F167A" w14:paraId="429EC269" w14:textId="77777777" w:rsidTr="003A2113">
        <w:trPr>
          <w:trHeight w:val="90"/>
        </w:trPr>
        <w:tc>
          <w:tcPr>
            <w:tcW w:w="2097" w:type="dxa"/>
            <w:vMerge w:val="restart"/>
            <w:shd w:val="clear" w:color="auto" w:fill="auto"/>
          </w:tcPr>
          <w:p w14:paraId="3D961920" w14:textId="77777777" w:rsidR="00D32539" w:rsidRPr="002F167A" w:rsidRDefault="00D32539" w:rsidP="003A2113">
            <w:pPr>
              <w:rPr>
                <w:rFonts w:cs="Arial"/>
                <w:b/>
                <w:bCs/>
              </w:rPr>
            </w:pPr>
            <w:r w:rsidRPr="002F167A">
              <w:rPr>
                <w:rFonts w:cs="Arial"/>
                <w:b/>
                <w:bCs/>
              </w:rPr>
              <w:t>ECO7.2</w:t>
            </w:r>
          </w:p>
        </w:tc>
        <w:tc>
          <w:tcPr>
            <w:tcW w:w="2439" w:type="dxa"/>
            <w:vMerge w:val="restart"/>
            <w:shd w:val="clear" w:color="auto" w:fill="auto"/>
          </w:tcPr>
          <w:p w14:paraId="424EC46E" w14:textId="77777777" w:rsidR="00D32539" w:rsidRPr="002F167A" w:rsidRDefault="00D32539" w:rsidP="003A2113">
            <w:pPr>
              <w:rPr>
                <w:rFonts w:cs="Arial"/>
              </w:rPr>
            </w:pPr>
            <w:r w:rsidRPr="002F167A">
              <w:rPr>
                <w:rFonts w:cs="Arial"/>
              </w:rPr>
              <w:t>Senior Team Leader</w:t>
            </w:r>
          </w:p>
        </w:tc>
        <w:tc>
          <w:tcPr>
            <w:tcW w:w="3092" w:type="dxa"/>
            <w:shd w:val="clear" w:color="auto" w:fill="auto"/>
          </w:tcPr>
          <w:p w14:paraId="62D287B3" w14:textId="77777777" w:rsidR="00D32539" w:rsidRPr="002F167A" w:rsidRDefault="00D32539" w:rsidP="003A2113">
            <w:pPr>
              <w:rPr>
                <w:rFonts w:cs="Arial"/>
              </w:rPr>
            </w:pPr>
            <w:r w:rsidRPr="002F167A">
              <w:rPr>
                <w:rFonts w:cs="Arial"/>
              </w:rPr>
              <w:t>Minimum</w:t>
            </w:r>
          </w:p>
        </w:tc>
        <w:tc>
          <w:tcPr>
            <w:tcW w:w="1382" w:type="dxa"/>
            <w:shd w:val="clear" w:color="auto" w:fill="auto"/>
          </w:tcPr>
          <w:p w14:paraId="41ACD2C4" w14:textId="77777777" w:rsidR="00D32539" w:rsidRPr="002F167A" w:rsidRDefault="00D32539" w:rsidP="003A2113">
            <w:pPr>
              <w:jc w:val="center"/>
              <w:rPr>
                <w:rFonts w:cs="Arial"/>
              </w:rPr>
            </w:pPr>
            <w:r w:rsidRPr="002F167A">
              <w:rPr>
                <w:rFonts w:cs="Arial"/>
              </w:rPr>
              <w:t>$108,150</w:t>
            </w:r>
          </w:p>
        </w:tc>
        <w:tc>
          <w:tcPr>
            <w:tcW w:w="1479" w:type="dxa"/>
            <w:shd w:val="clear" w:color="auto" w:fill="auto"/>
          </w:tcPr>
          <w:p w14:paraId="1E1E82E5" w14:textId="77777777" w:rsidR="00D32539" w:rsidRPr="002F167A" w:rsidRDefault="00D32539" w:rsidP="003A2113">
            <w:pPr>
              <w:jc w:val="center"/>
              <w:rPr>
                <w:rFonts w:cs="Arial"/>
              </w:rPr>
            </w:pPr>
            <w:r w:rsidRPr="002F167A">
              <w:rPr>
                <w:rFonts w:cs="Arial"/>
              </w:rPr>
              <w:t>$111,395</w:t>
            </w:r>
          </w:p>
        </w:tc>
        <w:tc>
          <w:tcPr>
            <w:tcW w:w="1467" w:type="dxa"/>
            <w:shd w:val="clear" w:color="auto" w:fill="auto"/>
          </w:tcPr>
          <w:p w14:paraId="13904EEE" w14:textId="77777777" w:rsidR="00D32539" w:rsidRPr="002F167A" w:rsidRDefault="00D32539" w:rsidP="003A2113">
            <w:pPr>
              <w:jc w:val="center"/>
              <w:rPr>
                <w:rFonts w:cs="Arial"/>
              </w:rPr>
            </w:pPr>
            <w:r w:rsidRPr="002F167A">
              <w:rPr>
                <w:rFonts w:cs="Arial"/>
              </w:rPr>
              <w:t>$114,736</w:t>
            </w:r>
          </w:p>
        </w:tc>
        <w:tc>
          <w:tcPr>
            <w:tcW w:w="1571" w:type="dxa"/>
            <w:shd w:val="clear" w:color="auto" w:fill="auto"/>
          </w:tcPr>
          <w:p w14:paraId="2230BBBB" w14:textId="77777777" w:rsidR="00D32539" w:rsidRPr="002F167A" w:rsidRDefault="00D32539" w:rsidP="003A2113">
            <w:pPr>
              <w:jc w:val="center"/>
              <w:rPr>
                <w:rFonts w:cs="Arial"/>
              </w:rPr>
            </w:pPr>
            <w:r w:rsidRPr="002F167A">
              <w:rPr>
                <w:rFonts w:cs="Arial"/>
              </w:rPr>
              <w:t>$118,178</w:t>
            </w:r>
          </w:p>
        </w:tc>
      </w:tr>
      <w:tr w:rsidR="00D32539" w:rsidRPr="002F167A" w14:paraId="5E856D74" w14:textId="77777777" w:rsidTr="003A2113">
        <w:trPr>
          <w:trHeight w:val="90"/>
        </w:trPr>
        <w:tc>
          <w:tcPr>
            <w:tcW w:w="2097" w:type="dxa"/>
            <w:vMerge/>
            <w:shd w:val="clear" w:color="auto" w:fill="auto"/>
          </w:tcPr>
          <w:p w14:paraId="5F9508F0" w14:textId="77777777" w:rsidR="00D32539" w:rsidRPr="002F167A" w:rsidRDefault="00D32539" w:rsidP="003A2113">
            <w:pPr>
              <w:rPr>
                <w:rFonts w:cs="Arial"/>
              </w:rPr>
            </w:pPr>
          </w:p>
        </w:tc>
        <w:tc>
          <w:tcPr>
            <w:tcW w:w="2439" w:type="dxa"/>
            <w:vMerge/>
            <w:shd w:val="clear" w:color="auto" w:fill="auto"/>
          </w:tcPr>
          <w:p w14:paraId="7384D45F" w14:textId="77777777" w:rsidR="00D32539" w:rsidRPr="002F167A" w:rsidRDefault="00D32539" w:rsidP="003A2113">
            <w:pPr>
              <w:rPr>
                <w:rFonts w:cs="Arial"/>
              </w:rPr>
            </w:pPr>
          </w:p>
        </w:tc>
        <w:tc>
          <w:tcPr>
            <w:tcW w:w="3092" w:type="dxa"/>
            <w:shd w:val="clear" w:color="auto" w:fill="auto"/>
          </w:tcPr>
          <w:p w14:paraId="49D44403" w14:textId="77777777" w:rsidR="00D32539" w:rsidRPr="002F167A" w:rsidRDefault="00D32539" w:rsidP="003A2113">
            <w:pPr>
              <w:rPr>
                <w:rFonts w:cs="Arial"/>
              </w:rPr>
            </w:pPr>
            <w:r w:rsidRPr="002F167A">
              <w:rPr>
                <w:rFonts w:cs="Arial"/>
              </w:rPr>
              <w:t>Completion 1 years’ service at ECO7</w:t>
            </w:r>
          </w:p>
        </w:tc>
        <w:tc>
          <w:tcPr>
            <w:tcW w:w="1382" w:type="dxa"/>
            <w:shd w:val="clear" w:color="auto" w:fill="auto"/>
          </w:tcPr>
          <w:p w14:paraId="6F41F889" w14:textId="77777777" w:rsidR="00D32539" w:rsidRPr="002F167A" w:rsidRDefault="00D32539" w:rsidP="003A2113">
            <w:pPr>
              <w:jc w:val="center"/>
              <w:rPr>
                <w:rFonts w:cs="Arial"/>
              </w:rPr>
            </w:pPr>
            <w:r w:rsidRPr="002F167A">
              <w:rPr>
                <w:rFonts w:cs="Arial"/>
              </w:rPr>
              <w:t>$109,180</w:t>
            </w:r>
          </w:p>
        </w:tc>
        <w:tc>
          <w:tcPr>
            <w:tcW w:w="1479" w:type="dxa"/>
            <w:shd w:val="clear" w:color="auto" w:fill="auto"/>
          </w:tcPr>
          <w:p w14:paraId="50E88A9E" w14:textId="77777777" w:rsidR="00D32539" w:rsidRPr="002F167A" w:rsidRDefault="00D32539" w:rsidP="003A2113">
            <w:pPr>
              <w:jc w:val="center"/>
              <w:rPr>
                <w:rFonts w:cs="Arial"/>
              </w:rPr>
            </w:pPr>
            <w:r w:rsidRPr="002F167A">
              <w:rPr>
                <w:rFonts w:cs="Arial"/>
              </w:rPr>
              <w:t>$112,455</w:t>
            </w:r>
          </w:p>
        </w:tc>
        <w:tc>
          <w:tcPr>
            <w:tcW w:w="1467" w:type="dxa"/>
            <w:shd w:val="clear" w:color="auto" w:fill="auto"/>
          </w:tcPr>
          <w:p w14:paraId="041AAA24" w14:textId="77777777" w:rsidR="00D32539" w:rsidRPr="002F167A" w:rsidRDefault="00D32539" w:rsidP="003A2113">
            <w:pPr>
              <w:jc w:val="center"/>
              <w:rPr>
                <w:rFonts w:cs="Arial"/>
              </w:rPr>
            </w:pPr>
            <w:r w:rsidRPr="002F167A">
              <w:rPr>
                <w:rFonts w:cs="Arial"/>
              </w:rPr>
              <w:t>$115,829</w:t>
            </w:r>
          </w:p>
        </w:tc>
        <w:tc>
          <w:tcPr>
            <w:tcW w:w="1571" w:type="dxa"/>
            <w:shd w:val="clear" w:color="auto" w:fill="auto"/>
          </w:tcPr>
          <w:p w14:paraId="0DFDD949" w14:textId="77777777" w:rsidR="00D32539" w:rsidRPr="002F167A" w:rsidRDefault="00D32539" w:rsidP="003A2113">
            <w:pPr>
              <w:jc w:val="center"/>
              <w:rPr>
                <w:rFonts w:cs="Arial"/>
              </w:rPr>
            </w:pPr>
            <w:r w:rsidRPr="002F167A">
              <w:rPr>
                <w:rFonts w:cs="Arial"/>
              </w:rPr>
              <w:t>$119,304</w:t>
            </w:r>
          </w:p>
        </w:tc>
      </w:tr>
      <w:tr w:rsidR="00D32539" w:rsidRPr="002F167A" w14:paraId="3C5BF62E" w14:textId="77777777" w:rsidTr="003A2113">
        <w:trPr>
          <w:trHeight w:val="90"/>
        </w:trPr>
        <w:tc>
          <w:tcPr>
            <w:tcW w:w="2097" w:type="dxa"/>
            <w:vMerge/>
            <w:shd w:val="clear" w:color="auto" w:fill="auto"/>
          </w:tcPr>
          <w:p w14:paraId="3FC4F43A" w14:textId="77777777" w:rsidR="00D32539" w:rsidRPr="002F167A" w:rsidRDefault="00D32539" w:rsidP="003A2113">
            <w:pPr>
              <w:rPr>
                <w:rFonts w:cs="Arial"/>
              </w:rPr>
            </w:pPr>
          </w:p>
        </w:tc>
        <w:tc>
          <w:tcPr>
            <w:tcW w:w="2439" w:type="dxa"/>
            <w:vMerge/>
            <w:shd w:val="clear" w:color="auto" w:fill="auto"/>
          </w:tcPr>
          <w:p w14:paraId="01DA1CEE" w14:textId="77777777" w:rsidR="00D32539" w:rsidRPr="002F167A" w:rsidRDefault="00D32539" w:rsidP="003A2113">
            <w:pPr>
              <w:rPr>
                <w:rFonts w:cs="Arial"/>
              </w:rPr>
            </w:pPr>
          </w:p>
        </w:tc>
        <w:tc>
          <w:tcPr>
            <w:tcW w:w="3092" w:type="dxa"/>
            <w:shd w:val="clear" w:color="auto" w:fill="auto"/>
          </w:tcPr>
          <w:p w14:paraId="2794915B" w14:textId="77777777" w:rsidR="00D32539" w:rsidRPr="002F167A" w:rsidRDefault="00D32539" w:rsidP="003A2113">
            <w:pPr>
              <w:rPr>
                <w:rFonts w:cs="Arial"/>
              </w:rPr>
            </w:pPr>
            <w:r w:rsidRPr="002F167A">
              <w:rPr>
                <w:rFonts w:cs="Arial"/>
              </w:rPr>
              <w:t>Completion 2 years’ service at ECO7</w:t>
            </w:r>
          </w:p>
        </w:tc>
        <w:tc>
          <w:tcPr>
            <w:tcW w:w="1382" w:type="dxa"/>
            <w:shd w:val="clear" w:color="auto" w:fill="auto"/>
          </w:tcPr>
          <w:p w14:paraId="09992110" w14:textId="77777777" w:rsidR="00D32539" w:rsidRPr="002F167A" w:rsidRDefault="00D32539" w:rsidP="003A2113">
            <w:pPr>
              <w:jc w:val="center"/>
              <w:rPr>
                <w:rFonts w:cs="Arial"/>
              </w:rPr>
            </w:pPr>
            <w:r w:rsidRPr="002F167A">
              <w:rPr>
                <w:rFonts w:cs="Arial"/>
              </w:rPr>
              <w:t>$110,210</w:t>
            </w:r>
          </w:p>
        </w:tc>
        <w:tc>
          <w:tcPr>
            <w:tcW w:w="1479" w:type="dxa"/>
            <w:shd w:val="clear" w:color="auto" w:fill="auto"/>
          </w:tcPr>
          <w:p w14:paraId="5296147D" w14:textId="77777777" w:rsidR="00D32539" w:rsidRPr="002F167A" w:rsidRDefault="00D32539" w:rsidP="003A2113">
            <w:pPr>
              <w:jc w:val="center"/>
              <w:rPr>
                <w:rFonts w:cs="Arial"/>
              </w:rPr>
            </w:pPr>
            <w:r w:rsidRPr="002F167A">
              <w:rPr>
                <w:rFonts w:cs="Arial"/>
              </w:rPr>
              <w:t>$113,516</w:t>
            </w:r>
          </w:p>
        </w:tc>
        <w:tc>
          <w:tcPr>
            <w:tcW w:w="1467" w:type="dxa"/>
            <w:shd w:val="clear" w:color="auto" w:fill="auto"/>
          </w:tcPr>
          <w:p w14:paraId="629CE9A8" w14:textId="77777777" w:rsidR="00D32539" w:rsidRPr="002F167A" w:rsidRDefault="00D32539" w:rsidP="003A2113">
            <w:pPr>
              <w:jc w:val="center"/>
              <w:rPr>
                <w:rFonts w:cs="Arial"/>
              </w:rPr>
            </w:pPr>
            <w:r w:rsidRPr="002F167A">
              <w:rPr>
                <w:rFonts w:cs="Arial"/>
              </w:rPr>
              <w:t>$116,922</w:t>
            </w:r>
          </w:p>
        </w:tc>
        <w:tc>
          <w:tcPr>
            <w:tcW w:w="1571" w:type="dxa"/>
            <w:shd w:val="clear" w:color="auto" w:fill="auto"/>
          </w:tcPr>
          <w:p w14:paraId="38BCC19A" w14:textId="77777777" w:rsidR="00D32539" w:rsidRPr="002F167A" w:rsidRDefault="00D32539" w:rsidP="003A2113">
            <w:pPr>
              <w:jc w:val="center"/>
              <w:rPr>
                <w:rFonts w:cs="Arial"/>
              </w:rPr>
            </w:pPr>
            <w:r w:rsidRPr="002F167A">
              <w:rPr>
                <w:rFonts w:cs="Arial"/>
              </w:rPr>
              <w:t>$120,429</w:t>
            </w:r>
          </w:p>
        </w:tc>
      </w:tr>
    </w:tbl>
    <w:p w14:paraId="0CC766D6" w14:textId="77777777" w:rsidR="00B74F8C" w:rsidRPr="002F167A" w:rsidRDefault="00B74F8C" w:rsidP="00B74F8C">
      <w:pPr>
        <w:pStyle w:val="Heading3"/>
        <w:keepNext/>
        <w:numPr>
          <w:ilvl w:val="0"/>
          <w:numId w:val="0"/>
        </w:numPr>
        <w:spacing w:after="240"/>
        <w:rPr>
          <w:b/>
          <w:bCs/>
        </w:rPr>
      </w:pPr>
    </w:p>
    <w:tbl>
      <w:tblPr>
        <w:tblW w:w="13466" w:type="dxa"/>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654"/>
        <w:gridCol w:w="1418"/>
        <w:gridCol w:w="1417"/>
        <w:gridCol w:w="1418"/>
        <w:gridCol w:w="1559"/>
      </w:tblGrid>
      <w:tr w:rsidR="00B74F8C" w:rsidRPr="002F167A" w14:paraId="02C8090B" w14:textId="77777777" w:rsidTr="00055BB2">
        <w:tc>
          <w:tcPr>
            <w:tcW w:w="7654" w:type="dxa"/>
            <w:shd w:val="clear" w:color="auto" w:fill="D9D9D9"/>
          </w:tcPr>
          <w:p w14:paraId="58C0E6FF" w14:textId="77777777" w:rsidR="00B74F8C" w:rsidRPr="002F167A" w:rsidRDefault="00B74F8C" w:rsidP="00055BB2">
            <w:pPr>
              <w:rPr>
                <w:rFonts w:cs="Arial"/>
                <w:b/>
                <w:bCs/>
              </w:rPr>
            </w:pPr>
            <w:r w:rsidRPr="002F167A">
              <w:rPr>
                <w:rFonts w:cs="Arial"/>
                <w:b/>
                <w:bCs/>
                <w:color w:val="000000"/>
              </w:rPr>
              <w:t>3 years of service increment</w:t>
            </w:r>
          </w:p>
        </w:tc>
        <w:tc>
          <w:tcPr>
            <w:tcW w:w="1418" w:type="dxa"/>
            <w:shd w:val="clear" w:color="auto" w:fill="D9D9D9"/>
          </w:tcPr>
          <w:p w14:paraId="7B6ABADF" w14:textId="77777777" w:rsidR="00B74F8C" w:rsidRPr="002F167A" w:rsidRDefault="00B74F8C" w:rsidP="00055BB2">
            <w:pPr>
              <w:jc w:val="center"/>
              <w:rPr>
                <w:rFonts w:cs="Arial"/>
              </w:rPr>
            </w:pPr>
            <w:r w:rsidRPr="002F167A">
              <w:rPr>
                <w:rFonts w:cs="Arial"/>
              </w:rPr>
              <w:t>$1,083</w:t>
            </w:r>
          </w:p>
        </w:tc>
        <w:tc>
          <w:tcPr>
            <w:tcW w:w="1417" w:type="dxa"/>
            <w:shd w:val="clear" w:color="auto" w:fill="D9D9D9"/>
          </w:tcPr>
          <w:p w14:paraId="488FEEFA" w14:textId="77777777" w:rsidR="00B74F8C" w:rsidRPr="002F167A" w:rsidRDefault="00B74F8C" w:rsidP="00055BB2">
            <w:pPr>
              <w:jc w:val="center"/>
              <w:rPr>
                <w:rFonts w:cs="Arial"/>
              </w:rPr>
            </w:pPr>
            <w:r w:rsidRPr="002F167A">
              <w:rPr>
                <w:rFonts w:cs="Arial"/>
              </w:rPr>
              <w:t>$1,115</w:t>
            </w:r>
          </w:p>
        </w:tc>
        <w:tc>
          <w:tcPr>
            <w:tcW w:w="1418" w:type="dxa"/>
            <w:shd w:val="clear" w:color="auto" w:fill="D9D9D9"/>
          </w:tcPr>
          <w:p w14:paraId="54CFD14C" w14:textId="77777777" w:rsidR="00B74F8C" w:rsidRPr="002F167A" w:rsidRDefault="00B74F8C" w:rsidP="00055BB2">
            <w:pPr>
              <w:jc w:val="center"/>
              <w:rPr>
                <w:rFonts w:cs="Arial"/>
              </w:rPr>
            </w:pPr>
            <w:r w:rsidRPr="002F167A">
              <w:rPr>
                <w:rFonts w:cs="Arial"/>
              </w:rPr>
              <w:t>$1,148</w:t>
            </w:r>
          </w:p>
        </w:tc>
        <w:tc>
          <w:tcPr>
            <w:tcW w:w="1559" w:type="dxa"/>
            <w:shd w:val="clear" w:color="auto" w:fill="D9D9D9"/>
          </w:tcPr>
          <w:p w14:paraId="439D40B4" w14:textId="77777777" w:rsidR="00B74F8C" w:rsidRPr="002F167A" w:rsidRDefault="00B74F8C" w:rsidP="00055BB2">
            <w:pPr>
              <w:jc w:val="center"/>
              <w:rPr>
                <w:rFonts w:cs="Arial"/>
              </w:rPr>
            </w:pPr>
            <w:r w:rsidRPr="002F167A">
              <w:rPr>
                <w:rFonts w:cs="Arial"/>
              </w:rPr>
              <w:t>$1,183</w:t>
            </w:r>
          </w:p>
        </w:tc>
      </w:tr>
    </w:tbl>
    <w:p w14:paraId="7048CCFA" w14:textId="77777777" w:rsidR="00B74F8C" w:rsidRPr="002F167A" w:rsidRDefault="00B74F8C" w:rsidP="00D32539">
      <w:pPr>
        <w:pStyle w:val="Heading3"/>
        <w:keepNext/>
        <w:numPr>
          <w:ilvl w:val="0"/>
          <w:numId w:val="0"/>
        </w:numPr>
        <w:spacing w:after="240"/>
        <w:ind w:firstLine="360"/>
        <w:jc w:val="center"/>
        <w:rPr>
          <w:b/>
          <w:bCs/>
        </w:rPr>
      </w:pPr>
    </w:p>
    <w:p w14:paraId="1421F254" w14:textId="77777777" w:rsidR="00B74F8C" w:rsidRPr="002F167A" w:rsidRDefault="00B74F8C">
      <w:pPr>
        <w:rPr>
          <w:b/>
          <w:bCs/>
        </w:rPr>
      </w:pPr>
      <w:r w:rsidRPr="002F167A">
        <w:rPr>
          <w:b/>
          <w:bCs/>
        </w:rPr>
        <w:br w:type="page"/>
      </w:r>
    </w:p>
    <w:p w14:paraId="7F486DFF" w14:textId="33EC87C9" w:rsidR="00D32539" w:rsidRPr="002F167A" w:rsidRDefault="00D32539" w:rsidP="00D32539">
      <w:pPr>
        <w:pStyle w:val="Heading3"/>
        <w:keepNext/>
        <w:numPr>
          <w:ilvl w:val="0"/>
          <w:numId w:val="0"/>
        </w:numPr>
        <w:spacing w:after="240"/>
        <w:ind w:firstLine="360"/>
        <w:jc w:val="center"/>
        <w:rPr>
          <w:b/>
          <w:bCs/>
        </w:rPr>
      </w:pPr>
      <w:r w:rsidRPr="002F167A">
        <w:rPr>
          <w:b/>
          <w:bCs/>
        </w:rPr>
        <w:lastRenderedPageBreak/>
        <w:t>Table C.1 – Initial Base Salaries</w:t>
      </w:r>
    </w:p>
    <w:tbl>
      <w:tblPr>
        <w:tblW w:w="8222" w:type="dxa"/>
        <w:jc w:val="center"/>
        <w:tblLayout w:type="fixed"/>
        <w:tblLook w:val="04A0" w:firstRow="1" w:lastRow="0" w:firstColumn="1" w:lastColumn="0" w:noHBand="0" w:noVBand="1"/>
      </w:tblPr>
      <w:tblGrid>
        <w:gridCol w:w="491"/>
        <w:gridCol w:w="4329"/>
        <w:gridCol w:w="3402"/>
      </w:tblGrid>
      <w:tr w:rsidR="00D32539" w:rsidRPr="002F167A" w14:paraId="7D02E33B" w14:textId="77777777" w:rsidTr="003A2113">
        <w:trPr>
          <w:trHeight w:val="300"/>
          <w:jc w:val="center"/>
        </w:trPr>
        <w:tc>
          <w:tcPr>
            <w:tcW w:w="4820" w:type="dxa"/>
            <w:gridSpan w:val="2"/>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18B0C25B" w14:textId="77777777" w:rsidR="00D32539" w:rsidRPr="002F167A" w:rsidRDefault="00D32539" w:rsidP="003A2113">
            <w:pPr>
              <w:widowControl w:val="0"/>
              <w:ind w:left="360"/>
              <w:rPr>
                <w:rFonts w:cs="Arial"/>
                <w:b/>
                <w:color w:val="000000"/>
              </w:rPr>
            </w:pPr>
            <w:r w:rsidRPr="002F167A">
              <w:rPr>
                <w:rFonts w:cs="Arial"/>
                <w:b/>
                <w:color w:val="000000"/>
              </w:rPr>
              <w:t>Classification</w:t>
            </w:r>
          </w:p>
        </w:tc>
        <w:tc>
          <w:tcPr>
            <w:tcW w:w="3402" w:type="dxa"/>
            <w:tcBorders>
              <w:top w:val="single" w:sz="4" w:space="0" w:color="auto"/>
              <w:left w:val="nil"/>
              <w:bottom w:val="single" w:sz="4" w:space="0" w:color="auto"/>
              <w:right w:val="single" w:sz="4" w:space="0" w:color="auto"/>
            </w:tcBorders>
            <w:shd w:val="clear" w:color="000000" w:fill="D9D9D9"/>
            <w:noWrap/>
            <w:vAlign w:val="center"/>
            <w:hideMark/>
          </w:tcPr>
          <w:p w14:paraId="501CD421" w14:textId="77777777" w:rsidR="00D32539" w:rsidRPr="002F167A" w:rsidRDefault="00D32539" w:rsidP="003A2113">
            <w:pPr>
              <w:widowControl w:val="0"/>
              <w:jc w:val="center"/>
              <w:rPr>
                <w:rFonts w:cs="Arial"/>
                <w:b/>
                <w:color w:val="000000"/>
              </w:rPr>
            </w:pPr>
            <w:r w:rsidRPr="002F167A">
              <w:rPr>
                <w:rFonts w:cs="Arial"/>
                <w:b/>
                <w:bCs/>
                <w:color w:val="000000"/>
              </w:rPr>
              <w:t>Base Salary on commencement of Agreement</w:t>
            </w:r>
          </w:p>
        </w:tc>
      </w:tr>
      <w:tr w:rsidR="00D32539" w:rsidRPr="002F167A" w14:paraId="0B8CEF35" w14:textId="77777777" w:rsidTr="003A211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Ex>
        <w:trPr>
          <w:trHeight w:val="300"/>
          <w:jc w:val="center"/>
        </w:trPr>
        <w:tc>
          <w:tcPr>
            <w:tcW w:w="4820"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2D44830" w14:textId="77777777" w:rsidR="00D32539" w:rsidRPr="002F167A" w:rsidRDefault="00D32539" w:rsidP="003A2113">
            <w:pPr>
              <w:widowControl w:val="0"/>
              <w:rPr>
                <w:rFonts w:cs="Arial"/>
                <w:color w:val="000000"/>
              </w:rPr>
            </w:pPr>
            <w:r w:rsidRPr="002F167A">
              <w:rPr>
                <w:rFonts w:cs="Arial"/>
                <w:color w:val="000000"/>
              </w:rPr>
              <w:t>Call-Taker in Training</w:t>
            </w:r>
            <w:r w:rsidRPr="002F167A">
              <w:rPr>
                <w:rFonts w:cs="Arial"/>
                <w:bCs/>
                <w:color w:val="000000"/>
              </w:rPr>
              <w:t xml:space="preserve"> (base upon which all increments are applied)</w:t>
            </w:r>
          </w:p>
        </w:tc>
        <w:tc>
          <w:tcPr>
            <w:tcW w:w="3402" w:type="dxa"/>
            <w:tcBorders>
              <w:top w:val="single" w:sz="4" w:space="0" w:color="auto"/>
              <w:left w:val="nil"/>
              <w:bottom w:val="single" w:sz="4" w:space="0" w:color="auto"/>
              <w:right w:val="single" w:sz="4" w:space="0" w:color="auto"/>
            </w:tcBorders>
            <w:shd w:val="clear" w:color="auto" w:fill="auto"/>
            <w:noWrap/>
            <w:vAlign w:val="center"/>
            <w:hideMark/>
          </w:tcPr>
          <w:p w14:paraId="54E26015" w14:textId="77777777" w:rsidR="00D32539" w:rsidRPr="002F167A" w:rsidRDefault="00D32539" w:rsidP="003A2113">
            <w:pPr>
              <w:widowControl w:val="0"/>
              <w:jc w:val="center"/>
              <w:rPr>
                <w:rFonts w:cs="Arial"/>
                <w:color w:val="000000"/>
              </w:rPr>
            </w:pPr>
            <w:r w:rsidRPr="002F167A">
              <w:rPr>
                <w:rFonts w:cs="Arial"/>
                <w:bCs/>
                <w:color w:val="000000"/>
              </w:rPr>
              <w:t>$50,299</w:t>
            </w:r>
          </w:p>
        </w:tc>
      </w:tr>
      <w:tr w:rsidR="00D32539" w:rsidRPr="002F167A" w14:paraId="23052387" w14:textId="77777777" w:rsidTr="003A2113">
        <w:trPr>
          <w:trHeight w:val="300"/>
          <w:jc w:val="center"/>
        </w:trPr>
        <w:tc>
          <w:tcPr>
            <w:tcW w:w="4820"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8C1751C" w14:textId="77777777" w:rsidR="00D32539" w:rsidRPr="002F167A" w:rsidRDefault="00D32539" w:rsidP="003A2113">
            <w:pPr>
              <w:widowControl w:val="0"/>
              <w:rPr>
                <w:rFonts w:cs="Arial"/>
                <w:bCs/>
                <w:color w:val="000000"/>
              </w:rPr>
            </w:pPr>
            <w:r w:rsidRPr="002F167A">
              <w:rPr>
                <w:rFonts w:cs="Arial"/>
                <w:bCs/>
                <w:color w:val="000000"/>
              </w:rPr>
              <w:t>Assistant Team Leader Level 1</w:t>
            </w:r>
          </w:p>
        </w:tc>
        <w:tc>
          <w:tcPr>
            <w:tcW w:w="3402" w:type="dxa"/>
            <w:tcBorders>
              <w:top w:val="single" w:sz="4" w:space="0" w:color="auto"/>
              <w:left w:val="nil"/>
              <w:bottom w:val="single" w:sz="4" w:space="0" w:color="auto"/>
              <w:right w:val="single" w:sz="4" w:space="0" w:color="auto"/>
            </w:tcBorders>
            <w:shd w:val="clear" w:color="auto" w:fill="auto"/>
            <w:noWrap/>
            <w:vAlign w:val="center"/>
            <w:hideMark/>
          </w:tcPr>
          <w:p w14:paraId="70B67721" w14:textId="77777777" w:rsidR="00D32539" w:rsidRPr="002F167A" w:rsidRDefault="00D32539" w:rsidP="003A2113">
            <w:pPr>
              <w:widowControl w:val="0"/>
              <w:jc w:val="center"/>
              <w:rPr>
                <w:rFonts w:cs="Arial"/>
                <w:bCs/>
                <w:color w:val="000000"/>
              </w:rPr>
            </w:pPr>
            <w:r w:rsidRPr="002F167A">
              <w:rPr>
                <w:rFonts w:cs="Arial"/>
                <w:bCs/>
                <w:color w:val="000000"/>
              </w:rPr>
              <w:t>$90,755</w:t>
            </w:r>
          </w:p>
        </w:tc>
      </w:tr>
      <w:tr w:rsidR="00D32539" w:rsidRPr="002F167A" w14:paraId="4F10CF2E" w14:textId="77777777" w:rsidTr="003A2113">
        <w:trPr>
          <w:trHeight w:val="300"/>
          <w:jc w:val="center"/>
        </w:trPr>
        <w:tc>
          <w:tcPr>
            <w:tcW w:w="4820"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730B34F" w14:textId="77777777" w:rsidR="00D32539" w:rsidRPr="002F167A" w:rsidRDefault="00D32539" w:rsidP="003A2113">
            <w:pPr>
              <w:widowControl w:val="0"/>
              <w:rPr>
                <w:rFonts w:cs="Arial"/>
                <w:bCs/>
                <w:color w:val="000000"/>
              </w:rPr>
            </w:pPr>
            <w:r w:rsidRPr="002F167A">
              <w:rPr>
                <w:rFonts w:cs="Arial"/>
                <w:bCs/>
                <w:color w:val="000000"/>
              </w:rPr>
              <w:t>Assistant Team Leader Level 2 (Multi-skilled)</w:t>
            </w:r>
          </w:p>
        </w:tc>
        <w:tc>
          <w:tcPr>
            <w:tcW w:w="3402" w:type="dxa"/>
            <w:tcBorders>
              <w:top w:val="single" w:sz="4" w:space="0" w:color="auto"/>
              <w:left w:val="nil"/>
              <w:bottom w:val="single" w:sz="4" w:space="0" w:color="auto"/>
              <w:right w:val="single" w:sz="4" w:space="0" w:color="auto"/>
            </w:tcBorders>
            <w:shd w:val="clear" w:color="auto" w:fill="auto"/>
            <w:noWrap/>
            <w:vAlign w:val="center"/>
            <w:hideMark/>
          </w:tcPr>
          <w:p w14:paraId="425B9931" w14:textId="77777777" w:rsidR="00D32539" w:rsidRPr="002F167A" w:rsidRDefault="00D32539" w:rsidP="003A2113">
            <w:pPr>
              <w:widowControl w:val="0"/>
              <w:jc w:val="center"/>
              <w:rPr>
                <w:rFonts w:cs="Arial"/>
                <w:bCs/>
                <w:color w:val="000000"/>
              </w:rPr>
            </w:pPr>
            <w:r w:rsidRPr="002F167A">
              <w:rPr>
                <w:rFonts w:cs="Arial"/>
                <w:bCs/>
                <w:color w:val="000000"/>
              </w:rPr>
              <w:t>$96,639</w:t>
            </w:r>
          </w:p>
        </w:tc>
      </w:tr>
      <w:tr w:rsidR="00D32539" w:rsidRPr="002F167A" w14:paraId="5DD8F3EB" w14:textId="77777777" w:rsidTr="003A2113">
        <w:trPr>
          <w:trHeight w:val="300"/>
          <w:jc w:val="center"/>
        </w:trPr>
        <w:tc>
          <w:tcPr>
            <w:tcW w:w="4820"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2E90482" w14:textId="77777777" w:rsidR="00D32539" w:rsidRPr="002F167A" w:rsidRDefault="00D32539" w:rsidP="003A2113">
            <w:pPr>
              <w:widowControl w:val="0"/>
              <w:rPr>
                <w:rFonts w:cs="Arial"/>
                <w:bCs/>
                <w:color w:val="000000"/>
              </w:rPr>
            </w:pPr>
            <w:r w:rsidRPr="002F167A">
              <w:rPr>
                <w:rFonts w:cs="Arial"/>
                <w:bCs/>
                <w:color w:val="000000"/>
              </w:rPr>
              <w:t>Team Leader</w:t>
            </w:r>
          </w:p>
        </w:tc>
        <w:tc>
          <w:tcPr>
            <w:tcW w:w="3402" w:type="dxa"/>
            <w:tcBorders>
              <w:top w:val="single" w:sz="4" w:space="0" w:color="auto"/>
              <w:left w:val="nil"/>
              <w:bottom w:val="single" w:sz="4" w:space="0" w:color="auto"/>
              <w:right w:val="single" w:sz="4" w:space="0" w:color="auto"/>
            </w:tcBorders>
            <w:shd w:val="clear" w:color="auto" w:fill="auto"/>
            <w:noWrap/>
            <w:vAlign w:val="center"/>
            <w:hideMark/>
          </w:tcPr>
          <w:p w14:paraId="505EBF2D" w14:textId="77777777" w:rsidR="00D32539" w:rsidRPr="002F167A" w:rsidRDefault="00D32539" w:rsidP="003A2113">
            <w:pPr>
              <w:widowControl w:val="0"/>
              <w:jc w:val="center"/>
              <w:rPr>
                <w:rFonts w:cs="Arial"/>
                <w:bCs/>
                <w:color w:val="000000"/>
              </w:rPr>
            </w:pPr>
            <w:r w:rsidRPr="002F167A">
              <w:rPr>
                <w:rFonts w:cs="Arial"/>
                <w:bCs/>
                <w:color w:val="000000"/>
              </w:rPr>
              <w:t>$105,165</w:t>
            </w:r>
          </w:p>
        </w:tc>
      </w:tr>
      <w:tr w:rsidR="00D32539" w:rsidRPr="002F167A" w14:paraId="46C6162B" w14:textId="77777777" w:rsidTr="003A2113">
        <w:trPr>
          <w:gridAfter w:val="2"/>
          <w:wAfter w:w="7731" w:type="dxa"/>
          <w:trHeight w:val="300"/>
          <w:jc w:val="center"/>
        </w:trPr>
        <w:tc>
          <w:tcPr>
            <w:tcW w:w="491" w:type="dxa"/>
            <w:vAlign w:val="center"/>
          </w:tcPr>
          <w:p w14:paraId="67125EA7" w14:textId="77777777" w:rsidR="00D32539" w:rsidRPr="002F167A" w:rsidRDefault="00D32539" w:rsidP="003A2113">
            <w:pPr>
              <w:widowControl w:val="0"/>
              <w:rPr>
                <w:rFonts w:cs="Arial"/>
              </w:rPr>
            </w:pPr>
          </w:p>
        </w:tc>
      </w:tr>
    </w:tbl>
    <w:p w14:paraId="384D3FDF" w14:textId="77777777" w:rsidR="00D32539" w:rsidRPr="002F167A" w:rsidRDefault="00D32539" w:rsidP="00D32539">
      <w:pPr>
        <w:pStyle w:val="Heading3"/>
        <w:keepNext/>
        <w:numPr>
          <w:ilvl w:val="0"/>
          <w:numId w:val="0"/>
        </w:numPr>
        <w:spacing w:after="240"/>
        <w:ind w:firstLine="360"/>
        <w:jc w:val="center"/>
        <w:rPr>
          <w:b/>
          <w:bCs/>
        </w:rPr>
      </w:pPr>
      <w:r w:rsidRPr="002F167A">
        <w:rPr>
          <w:b/>
          <w:bCs/>
        </w:rPr>
        <w:t>Table C.2 – Increments to Initial Base Salaries</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68"/>
        <w:gridCol w:w="3686"/>
        <w:gridCol w:w="2268"/>
      </w:tblGrid>
      <w:tr w:rsidR="00B74F8C" w:rsidRPr="002F167A" w14:paraId="0F4C97C3" w14:textId="77777777" w:rsidTr="00055BB2">
        <w:trPr>
          <w:tblHeader/>
          <w:jc w:val="center"/>
        </w:trPr>
        <w:tc>
          <w:tcPr>
            <w:tcW w:w="2268" w:type="dxa"/>
            <w:shd w:val="clear" w:color="auto" w:fill="D9D9D9"/>
          </w:tcPr>
          <w:p w14:paraId="50AEB9DB" w14:textId="77777777" w:rsidR="00B74F8C" w:rsidRPr="002F167A" w:rsidRDefault="00B74F8C" w:rsidP="00055BB2">
            <w:pPr>
              <w:keepNext/>
              <w:jc w:val="center"/>
              <w:rPr>
                <w:rStyle w:val="Strong"/>
                <w:rFonts w:cs="Arial"/>
              </w:rPr>
            </w:pPr>
            <w:r w:rsidRPr="002F167A">
              <w:rPr>
                <w:rStyle w:val="Strong"/>
                <w:rFonts w:cs="Arial"/>
              </w:rPr>
              <w:t>Increment</w:t>
            </w:r>
          </w:p>
        </w:tc>
        <w:tc>
          <w:tcPr>
            <w:tcW w:w="3686" w:type="dxa"/>
            <w:shd w:val="clear" w:color="auto" w:fill="D9D9D9"/>
          </w:tcPr>
          <w:p w14:paraId="5A1CE138" w14:textId="77777777" w:rsidR="00B74F8C" w:rsidRPr="002F167A" w:rsidRDefault="00B74F8C" w:rsidP="00055BB2">
            <w:pPr>
              <w:keepNext/>
              <w:jc w:val="center"/>
              <w:rPr>
                <w:rFonts w:cs="Arial"/>
                <w:b/>
                <w:bCs/>
              </w:rPr>
            </w:pPr>
            <w:r w:rsidRPr="002F167A">
              <w:rPr>
                <w:rFonts w:cs="Arial"/>
                <w:b/>
                <w:bCs/>
              </w:rPr>
              <w:t>Event which triggers entitlement to increment</w:t>
            </w:r>
          </w:p>
        </w:tc>
        <w:tc>
          <w:tcPr>
            <w:tcW w:w="2268" w:type="dxa"/>
            <w:shd w:val="clear" w:color="auto" w:fill="D9D9D9"/>
          </w:tcPr>
          <w:p w14:paraId="20F9194E" w14:textId="77777777" w:rsidR="00B74F8C" w:rsidRPr="002F167A" w:rsidRDefault="00B74F8C" w:rsidP="00055BB2">
            <w:pPr>
              <w:keepNext/>
              <w:jc w:val="center"/>
              <w:rPr>
                <w:rFonts w:cs="Arial"/>
                <w:b/>
                <w:bCs/>
              </w:rPr>
            </w:pPr>
            <w:r w:rsidRPr="002F167A">
              <w:rPr>
                <w:rFonts w:cs="Arial"/>
                <w:b/>
                <w:bCs/>
              </w:rPr>
              <w:t>Increment on commencement of Agreement</w:t>
            </w:r>
          </w:p>
        </w:tc>
      </w:tr>
      <w:tr w:rsidR="00B74F8C" w:rsidRPr="002F167A" w14:paraId="15DA13E9" w14:textId="77777777" w:rsidTr="00055BB2">
        <w:trPr>
          <w:jc w:val="center"/>
        </w:trPr>
        <w:tc>
          <w:tcPr>
            <w:tcW w:w="2268" w:type="dxa"/>
            <w:shd w:val="clear" w:color="auto" w:fill="auto"/>
            <w:vAlign w:val="bottom"/>
          </w:tcPr>
          <w:p w14:paraId="0866BFD4" w14:textId="77777777" w:rsidR="00B74F8C" w:rsidRPr="002F167A" w:rsidRDefault="00B74F8C" w:rsidP="00055BB2">
            <w:pPr>
              <w:keepNext/>
              <w:rPr>
                <w:rFonts w:cs="Arial"/>
              </w:rPr>
            </w:pPr>
            <w:r w:rsidRPr="002F167A">
              <w:rPr>
                <w:rFonts w:cs="Arial"/>
              </w:rPr>
              <w:t xml:space="preserve">1 Year Call-Taker </w:t>
            </w:r>
          </w:p>
        </w:tc>
        <w:tc>
          <w:tcPr>
            <w:tcW w:w="3686" w:type="dxa"/>
            <w:shd w:val="clear" w:color="auto" w:fill="auto"/>
            <w:vAlign w:val="bottom"/>
          </w:tcPr>
          <w:p w14:paraId="68D9CD07" w14:textId="77777777" w:rsidR="00B74F8C" w:rsidRPr="002F167A" w:rsidRDefault="00B74F8C" w:rsidP="00055BB2">
            <w:pPr>
              <w:keepNext/>
              <w:rPr>
                <w:rFonts w:cs="Arial"/>
              </w:rPr>
            </w:pPr>
            <w:r w:rsidRPr="002F167A">
              <w:rPr>
                <w:rFonts w:cs="Arial"/>
              </w:rPr>
              <w:t>1 year from date of commencement of employment as a Call-Taker</w:t>
            </w:r>
          </w:p>
        </w:tc>
        <w:tc>
          <w:tcPr>
            <w:tcW w:w="2268" w:type="dxa"/>
            <w:shd w:val="clear" w:color="auto" w:fill="auto"/>
          </w:tcPr>
          <w:p w14:paraId="069B7B69" w14:textId="77777777" w:rsidR="00B74F8C" w:rsidRPr="002F167A" w:rsidRDefault="00B74F8C" w:rsidP="00055BB2">
            <w:pPr>
              <w:keepNext/>
              <w:jc w:val="center"/>
              <w:rPr>
                <w:rFonts w:cs="Arial"/>
              </w:rPr>
            </w:pPr>
            <w:r w:rsidRPr="002F167A">
              <w:rPr>
                <w:rFonts w:cs="Arial"/>
              </w:rPr>
              <w:t>$6,493</w:t>
            </w:r>
          </w:p>
        </w:tc>
      </w:tr>
      <w:tr w:rsidR="00B74F8C" w:rsidRPr="002F167A" w14:paraId="1140F9BE" w14:textId="77777777" w:rsidTr="00055BB2">
        <w:trPr>
          <w:jc w:val="center"/>
        </w:trPr>
        <w:tc>
          <w:tcPr>
            <w:tcW w:w="2268" w:type="dxa"/>
            <w:shd w:val="clear" w:color="auto" w:fill="auto"/>
            <w:vAlign w:val="bottom"/>
          </w:tcPr>
          <w:p w14:paraId="6A3A7DED" w14:textId="77777777" w:rsidR="00B74F8C" w:rsidRPr="002F167A" w:rsidRDefault="00B74F8C" w:rsidP="00055BB2">
            <w:pPr>
              <w:rPr>
                <w:rFonts w:cs="Arial"/>
              </w:rPr>
            </w:pPr>
            <w:r w:rsidRPr="002F167A">
              <w:rPr>
                <w:rFonts w:cs="Arial"/>
              </w:rPr>
              <w:t>2 Year Call-Taker</w:t>
            </w:r>
          </w:p>
        </w:tc>
        <w:tc>
          <w:tcPr>
            <w:tcW w:w="3686" w:type="dxa"/>
            <w:shd w:val="clear" w:color="auto" w:fill="auto"/>
            <w:vAlign w:val="bottom"/>
          </w:tcPr>
          <w:p w14:paraId="60FDD459" w14:textId="77777777" w:rsidR="00B74F8C" w:rsidRPr="002F167A" w:rsidRDefault="00B74F8C" w:rsidP="00055BB2">
            <w:pPr>
              <w:rPr>
                <w:rFonts w:cs="Arial"/>
              </w:rPr>
            </w:pPr>
            <w:r w:rsidRPr="002F167A">
              <w:rPr>
                <w:rFonts w:cs="Arial"/>
              </w:rPr>
              <w:t>2 years from date of commencement of employment as a Call-Taker</w:t>
            </w:r>
          </w:p>
        </w:tc>
        <w:tc>
          <w:tcPr>
            <w:tcW w:w="2268" w:type="dxa"/>
            <w:shd w:val="clear" w:color="auto" w:fill="auto"/>
          </w:tcPr>
          <w:p w14:paraId="04C83FB7" w14:textId="77777777" w:rsidR="00B74F8C" w:rsidRPr="002F167A" w:rsidRDefault="00B74F8C" w:rsidP="00055BB2">
            <w:pPr>
              <w:jc w:val="center"/>
              <w:rPr>
                <w:rFonts w:cs="Arial"/>
              </w:rPr>
            </w:pPr>
            <w:r w:rsidRPr="002F167A">
              <w:rPr>
                <w:rFonts w:cs="Arial"/>
              </w:rPr>
              <w:t>$4,329</w:t>
            </w:r>
          </w:p>
        </w:tc>
      </w:tr>
      <w:tr w:rsidR="00B74F8C" w:rsidRPr="002F167A" w14:paraId="0070D156" w14:textId="77777777" w:rsidTr="00055BB2">
        <w:trPr>
          <w:jc w:val="center"/>
        </w:trPr>
        <w:tc>
          <w:tcPr>
            <w:tcW w:w="2268" w:type="dxa"/>
            <w:shd w:val="clear" w:color="auto" w:fill="auto"/>
            <w:vAlign w:val="bottom"/>
          </w:tcPr>
          <w:p w14:paraId="04B9B296" w14:textId="77777777" w:rsidR="00B74F8C" w:rsidRPr="002F167A" w:rsidRDefault="00B74F8C" w:rsidP="00055BB2">
            <w:pPr>
              <w:rPr>
                <w:rFonts w:cs="Arial"/>
              </w:rPr>
            </w:pPr>
            <w:r w:rsidRPr="002F167A">
              <w:rPr>
                <w:rFonts w:cs="Arial"/>
              </w:rPr>
              <w:t xml:space="preserve">1 Year Dispatcher </w:t>
            </w:r>
          </w:p>
        </w:tc>
        <w:tc>
          <w:tcPr>
            <w:tcW w:w="3686" w:type="dxa"/>
            <w:shd w:val="clear" w:color="auto" w:fill="auto"/>
            <w:vAlign w:val="bottom"/>
          </w:tcPr>
          <w:p w14:paraId="6304DFAF" w14:textId="77777777" w:rsidR="00B74F8C" w:rsidRPr="002F167A" w:rsidRDefault="00B74F8C" w:rsidP="00055BB2">
            <w:pPr>
              <w:rPr>
                <w:rFonts w:cs="Arial"/>
              </w:rPr>
            </w:pPr>
            <w:r w:rsidRPr="002F167A">
              <w:rPr>
                <w:rFonts w:cs="Arial"/>
              </w:rPr>
              <w:t>1 year from date of classroom signoff on first Dispatcher skills increment</w:t>
            </w:r>
          </w:p>
        </w:tc>
        <w:tc>
          <w:tcPr>
            <w:tcW w:w="2268" w:type="dxa"/>
            <w:shd w:val="clear" w:color="auto" w:fill="auto"/>
          </w:tcPr>
          <w:p w14:paraId="4D062972" w14:textId="77777777" w:rsidR="00B74F8C" w:rsidRPr="002F167A" w:rsidRDefault="00B74F8C" w:rsidP="00055BB2">
            <w:pPr>
              <w:jc w:val="center"/>
              <w:rPr>
                <w:rFonts w:cs="Arial"/>
              </w:rPr>
            </w:pPr>
            <w:r w:rsidRPr="002F167A">
              <w:rPr>
                <w:rFonts w:cs="Arial"/>
              </w:rPr>
              <w:t>$6,493</w:t>
            </w:r>
          </w:p>
        </w:tc>
      </w:tr>
      <w:tr w:rsidR="00B74F8C" w:rsidRPr="002F167A" w14:paraId="21B0148F" w14:textId="77777777" w:rsidTr="00055BB2">
        <w:trPr>
          <w:jc w:val="center"/>
        </w:trPr>
        <w:tc>
          <w:tcPr>
            <w:tcW w:w="2268" w:type="dxa"/>
            <w:shd w:val="clear" w:color="auto" w:fill="auto"/>
            <w:vAlign w:val="bottom"/>
          </w:tcPr>
          <w:p w14:paraId="031B7855" w14:textId="77777777" w:rsidR="00B74F8C" w:rsidRPr="002F167A" w:rsidRDefault="00B74F8C" w:rsidP="00055BB2">
            <w:pPr>
              <w:rPr>
                <w:rFonts w:cs="Arial"/>
              </w:rPr>
            </w:pPr>
            <w:r w:rsidRPr="002F167A">
              <w:rPr>
                <w:rFonts w:cs="Arial"/>
              </w:rPr>
              <w:t>2 Year Dispatcher</w:t>
            </w:r>
          </w:p>
        </w:tc>
        <w:tc>
          <w:tcPr>
            <w:tcW w:w="3686" w:type="dxa"/>
            <w:shd w:val="clear" w:color="auto" w:fill="auto"/>
            <w:vAlign w:val="bottom"/>
          </w:tcPr>
          <w:p w14:paraId="4FE40F2C" w14:textId="77777777" w:rsidR="00B74F8C" w:rsidRPr="002F167A" w:rsidRDefault="00B74F8C" w:rsidP="00055BB2">
            <w:pPr>
              <w:rPr>
                <w:rFonts w:cs="Arial"/>
              </w:rPr>
            </w:pPr>
            <w:r w:rsidRPr="002F167A">
              <w:rPr>
                <w:rFonts w:cs="Arial"/>
              </w:rPr>
              <w:t>2 years from date of classroom signoff on first Dispatcher skills increment</w:t>
            </w:r>
          </w:p>
        </w:tc>
        <w:tc>
          <w:tcPr>
            <w:tcW w:w="2268" w:type="dxa"/>
            <w:shd w:val="clear" w:color="auto" w:fill="auto"/>
          </w:tcPr>
          <w:p w14:paraId="7B26FC75" w14:textId="77777777" w:rsidR="00B74F8C" w:rsidRPr="002F167A" w:rsidRDefault="00B74F8C" w:rsidP="00055BB2">
            <w:pPr>
              <w:jc w:val="center"/>
              <w:rPr>
                <w:rFonts w:cs="Arial"/>
              </w:rPr>
            </w:pPr>
            <w:r w:rsidRPr="002F167A">
              <w:rPr>
                <w:rFonts w:cs="Arial"/>
              </w:rPr>
              <w:t>$2,164</w:t>
            </w:r>
          </w:p>
        </w:tc>
      </w:tr>
      <w:tr w:rsidR="00B74F8C" w:rsidRPr="002F167A" w14:paraId="5894AAEE" w14:textId="77777777" w:rsidTr="00055BB2">
        <w:trPr>
          <w:jc w:val="center"/>
        </w:trPr>
        <w:tc>
          <w:tcPr>
            <w:tcW w:w="2268" w:type="dxa"/>
            <w:shd w:val="clear" w:color="auto" w:fill="auto"/>
            <w:vAlign w:val="bottom"/>
          </w:tcPr>
          <w:p w14:paraId="7B1175C2" w14:textId="77777777" w:rsidR="00B74F8C" w:rsidRPr="002F167A" w:rsidRDefault="00B74F8C" w:rsidP="00055BB2">
            <w:pPr>
              <w:rPr>
                <w:rFonts w:cs="Arial"/>
              </w:rPr>
            </w:pPr>
            <w:r w:rsidRPr="002F167A">
              <w:rPr>
                <w:rFonts w:cs="Arial"/>
              </w:rPr>
              <w:t>ERTCOMM Call-Taker</w:t>
            </w:r>
          </w:p>
        </w:tc>
        <w:tc>
          <w:tcPr>
            <w:tcW w:w="3686" w:type="dxa"/>
            <w:shd w:val="clear" w:color="auto" w:fill="auto"/>
            <w:vAlign w:val="bottom"/>
          </w:tcPr>
          <w:p w14:paraId="67DF7C13"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03A7D4A0" w14:textId="77777777" w:rsidR="00B74F8C" w:rsidRPr="002F167A" w:rsidRDefault="00B74F8C" w:rsidP="00055BB2">
            <w:pPr>
              <w:jc w:val="center"/>
              <w:rPr>
                <w:rFonts w:cs="Arial"/>
              </w:rPr>
            </w:pPr>
            <w:r w:rsidRPr="002F167A">
              <w:rPr>
                <w:rFonts w:cs="Arial"/>
              </w:rPr>
              <w:t>$2,706</w:t>
            </w:r>
          </w:p>
        </w:tc>
      </w:tr>
      <w:tr w:rsidR="00B74F8C" w:rsidRPr="002F167A" w14:paraId="67836395" w14:textId="77777777" w:rsidTr="00055BB2">
        <w:trPr>
          <w:jc w:val="center"/>
        </w:trPr>
        <w:tc>
          <w:tcPr>
            <w:tcW w:w="2268" w:type="dxa"/>
            <w:shd w:val="clear" w:color="auto" w:fill="auto"/>
            <w:vAlign w:val="bottom"/>
          </w:tcPr>
          <w:p w14:paraId="5A6E5E20" w14:textId="77777777" w:rsidR="00B74F8C" w:rsidRPr="002F167A" w:rsidRDefault="00B74F8C" w:rsidP="00055BB2">
            <w:pPr>
              <w:rPr>
                <w:rFonts w:cs="Arial"/>
              </w:rPr>
            </w:pPr>
            <w:r w:rsidRPr="002F167A">
              <w:rPr>
                <w:rFonts w:cs="Arial"/>
              </w:rPr>
              <w:t>NETCOMM Call-Taker</w:t>
            </w:r>
          </w:p>
        </w:tc>
        <w:tc>
          <w:tcPr>
            <w:tcW w:w="3686" w:type="dxa"/>
            <w:shd w:val="clear" w:color="auto" w:fill="auto"/>
            <w:vAlign w:val="bottom"/>
          </w:tcPr>
          <w:p w14:paraId="571DE085"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303B2190" w14:textId="77777777" w:rsidR="00B74F8C" w:rsidRPr="002F167A" w:rsidRDefault="00B74F8C" w:rsidP="00055BB2">
            <w:pPr>
              <w:jc w:val="center"/>
              <w:rPr>
                <w:rFonts w:cs="Arial"/>
              </w:rPr>
            </w:pPr>
            <w:r w:rsidRPr="002F167A">
              <w:rPr>
                <w:rFonts w:cs="Arial"/>
              </w:rPr>
              <w:t>$2,706</w:t>
            </w:r>
          </w:p>
        </w:tc>
      </w:tr>
      <w:tr w:rsidR="00B74F8C" w:rsidRPr="002F167A" w14:paraId="05A68246" w14:textId="77777777" w:rsidTr="00055BB2">
        <w:trPr>
          <w:jc w:val="center"/>
        </w:trPr>
        <w:tc>
          <w:tcPr>
            <w:tcW w:w="2268" w:type="dxa"/>
            <w:shd w:val="clear" w:color="auto" w:fill="auto"/>
            <w:vAlign w:val="bottom"/>
          </w:tcPr>
          <w:p w14:paraId="369035E7" w14:textId="77777777" w:rsidR="00B74F8C" w:rsidRPr="002F167A" w:rsidRDefault="00B74F8C" w:rsidP="00055BB2">
            <w:pPr>
              <w:rPr>
                <w:rFonts w:cs="Arial"/>
              </w:rPr>
            </w:pPr>
            <w:r w:rsidRPr="002F167A">
              <w:rPr>
                <w:rFonts w:cs="Arial"/>
              </w:rPr>
              <w:t>CFA Call-Taker</w:t>
            </w:r>
          </w:p>
        </w:tc>
        <w:tc>
          <w:tcPr>
            <w:tcW w:w="3686" w:type="dxa"/>
            <w:shd w:val="clear" w:color="auto" w:fill="auto"/>
            <w:vAlign w:val="bottom"/>
          </w:tcPr>
          <w:p w14:paraId="5570B289"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5F7E26E1" w14:textId="77777777" w:rsidR="00B74F8C" w:rsidRPr="002F167A" w:rsidRDefault="00B74F8C" w:rsidP="00055BB2">
            <w:pPr>
              <w:jc w:val="center"/>
              <w:rPr>
                <w:rFonts w:cs="Arial"/>
              </w:rPr>
            </w:pPr>
            <w:r w:rsidRPr="002F167A">
              <w:rPr>
                <w:rFonts w:cs="Arial"/>
              </w:rPr>
              <w:t>$2,706</w:t>
            </w:r>
          </w:p>
        </w:tc>
      </w:tr>
      <w:tr w:rsidR="00B74F8C" w:rsidRPr="002F167A" w14:paraId="4702665F" w14:textId="77777777" w:rsidTr="00055BB2">
        <w:trPr>
          <w:jc w:val="center"/>
        </w:trPr>
        <w:tc>
          <w:tcPr>
            <w:tcW w:w="2268" w:type="dxa"/>
            <w:shd w:val="clear" w:color="auto" w:fill="auto"/>
            <w:vAlign w:val="bottom"/>
          </w:tcPr>
          <w:p w14:paraId="5FE0668F" w14:textId="77777777" w:rsidR="00B74F8C" w:rsidRPr="002F167A" w:rsidRDefault="00B74F8C" w:rsidP="00055BB2">
            <w:pPr>
              <w:rPr>
                <w:rFonts w:cs="Arial"/>
              </w:rPr>
            </w:pPr>
            <w:r w:rsidRPr="002F167A">
              <w:rPr>
                <w:rFonts w:cs="Arial"/>
              </w:rPr>
              <w:t>FRV Call-Taker</w:t>
            </w:r>
          </w:p>
        </w:tc>
        <w:tc>
          <w:tcPr>
            <w:tcW w:w="3686" w:type="dxa"/>
            <w:shd w:val="clear" w:color="auto" w:fill="auto"/>
            <w:vAlign w:val="bottom"/>
          </w:tcPr>
          <w:p w14:paraId="3ECB5F74"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1B19C760" w14:textId="77777777" w:rsidR="00B74F8C" w:rsidRPr="002F167A" w:rsidRDefault="00B74F8C" w:rsidP="00055BB2">
            <w:pPr>
              <w:jc w:val="center"/>
              <w:rPr>
                <w:rFonts w:cs="Arial"/>
              </w:rPr>
            </w:pPr>
            <w:r w:rsidRPr="002F167A">
              <w:rPr>
                <w:rFonts w:cs="Arial"/>
              </w:rPr>
              <w:t>$2,706</w:t>
            </w:r>
          </w:p>
        </w:tc>
      </w:tr>
      <w:tr w:rsidR="00B74F8C" w:rsidRPr="002F167A" w14:paraId="12C95CE6" w14:textId="77777777" w:rsidTr="00055BB2">
        <w:trPr>
          <w:jc w:val="center"/>
        </w:trPr>
        <w:tc>
          <w:tcPr>
            <w:tcW w:w="2268" w:type="dxa"/>
            <w:shd w:val="clear" w:color="auto" w:fill="auto"/>
            <w:vAlign w:val="bottom"/>
          </w:tcPr>
          <w:p w14:paraId="421E22B4" w14:textId="77777777" w:rsidR="00B74F8C" w:rsidRPr="002F167A" w:rsidRDefault="00B74F8C" w:rsidP="00055BB2">
            <w:pPr>
              <w:rPr>
                <w:rFonts w:cs="Arial"/>
              </w:rPr>
            </w:pPr>
            <w:r w:rsidRPr="002F167A">
              <w:rPr>
                <w:rFonts w:cs="Arial"/>
              </w:rPr>
              <w:t>VicPol Call-Taker</w:t>
            </w:r>
          </w:p>
        </w:tc>
        <w:tc>
          <w:tcPr>
            <w:tcW w:w="3686" w:type="dxa"/>
            <w:shd w:val="clear" w:color="auto" w:fill="auto"/>
            <w:vAlign w:val="bottom"/>
          </w:tcPr>
          <w:p w14:paraId="19262537"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676E6FF1" w14:textId="77777777" w:rsidR="00B74F8C" w:rsidRPr="002F167A" w:rsidRDefault="00B74F8C" w:rsidP="00055BB2">
            <w:pPr>
              <w:jc w:val="center"/>
              <w:rPr>
                <w:rFonts w:cs="Arial"/>
              </w:rPr>
            </w:pPr>
            <w:r w:rsidRPr="002F167A">
              <w:rPr>
                <w:rFonts w:cs="Arial"/>
              </w:rPr>
              <w:t>$2,706</w:t>
            </w:r>
          </w:p>
        </w:tc>
      </w:tr>
      <w:tr w:rsidR="00B74F8C" w:rsidRPr="002F167A" w14:paraId="3748127B" w14:textId="77777777" w:rsidTr="00055BB2">
        <w:trPr>
          <w:jc w:val="center"/>
        </w:trPr>
        <w:tc>
          <w:tcPr>
            <w:tcW w:w="2268" w:type="dxa"/>
            <w:shd w:val="clear" w:color="auto" w:fill="auto"/>
            <w:vAlign w:val="bottom"/>
          </w:tcPr>
          <w:p w14:paraId="51FDB00E" w14:textId="77777777" w:rsidR="00B74F8C" w:rsidRPr="002F167A" w:rsidRDefault="00B74F8C" w:rsidP="00055BB2">
            <w:pPr>
              <w:rPr>
                <w:rFonts w:cs="Arial"/>
              </w:rPr>
            </w:pPr>
            <w:r w:rsidRPr="002F167A">
              <w:rPr>
                <w:rFonts w:cs="Arial"/>
              </w:rPr>
              <w:t>SES Call-Taker</w:t>
            </w:r>
          </w:p>
        </w:tc>
        <w:tc>
          <w:tcPr>
            <w:tcW w:w="3686" w:type="dxa"/>
            <w:shd w:val="clear" w:color="auto" w:fill="auto"/>
            <w:vAlign w:val="bottom"/>
          </w:tcPr>
          <w:p w14:paraId="0C57F463"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254731A3" w14:textId="77777777" w:rsidR="00B74F8C" w:rsidRPr="002F167A" w:rsidRDefault="00B74F8C" w:rsidP="00055BB2">
            <w:pPr>
              <w:jc w:val="center"/>
              <w:rPr>
                <w:rFonts w:cs="Arial"/>
              </w:rPr>
            </w:pPr>
            <w:r w:rsidRPr="002F167A">
              <w:rPr>
                <w:rFonts w:cs="Arial"/>
              </w:rPr>
              <w:t>$2,706</w:t>
            </w:r>
          </w:p>
        </w:tc>
      </w:tr>
      <w:tr w:rsidR="00B74F8C" w:rsidRPr="002F167A" w14:paraId="0FCCA562" w14:textId="77777777" w:rsidTr="00055BB2">
        <w:trPr>
          <w:jc w:val="center"/>
        </w:trPr>
        <w:tc>
          <w:tcPr>
            <w:tcW w:w="2268" w:type="dxa"/>
            <w:shd w:val="clear" w:color="auto" w:fill="auto"/>
            <w:vAlign w:val="bottom"/>
          </w:tcPr>
          <w:p w14:paraId="62F9D179" w14:textId="77777777" w:rsidR="00B74F8C" w:rsidRPr="002F167A" w:rsidRDefault="00B74F8C" w:rsidP="00055BB2">
            <w:pPr>
              <w:rPr>
                <w:rFonts w:cs="Arial"/>
              </w:rPr>
            </w:pPr>
            <w:r w:rsidRPr="002F167A">
              <w:rPr>
                <w:rFonts w:cs="Arial"/>
              </w:rPr>
              <w:t xml:space="preserve">ERTCOMM Dispatcher </w:t>
            </w:r>
          </w:p>
        </w:tc>
        <w:tc>
          <w:tcPr>
            <w:tcW w:w="3686" w:type="dxa"/>
            <w:shd w:val="clear" w:color="auto" w:fill="auto"/>
            <w:vAlign w:val="bottom"/>
          </w:tcPr>
          <w:p w14:paraId="24E5F22A"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2487FB9E" w14:textId="77777777" w:rsidR="00B74F8C" w:rsidRPr="002F167A" w:rsidRDefault="00B74F8C" w:rsidP="00055BB2">
            <w:pPr>
              <w:jc w:val="center"/>
              <w:rPr>
                <w:rFonts w:cs="Arial"/>
              </w:rPr>
            </w:pPr>
            <w:r w:rsidRPr="002F167A">
              <w:rPr>
                <w:rFonts w:cs="Arial"/>
              </w:rPr>
              <w:t>$2,706</w:t>
            </w:r>
          </w:p>
        </w:tc>
      </w:tr>
      <w:tr w:rsidR="00B74F8C" w:rsidRPr="002F167A" w14:paraId="2E8A577A" w14:textId="77777777" w:rsidTr="00055BB2">
        <w:trPr>
          <w:jc w:val="center"/>
        </w:trPr>
        <w:tc>
          <w:tcPr>
            <w:tcW w:w="2268" w:type="dxa"/>
            <w:shd w:val="clear" w:color="auto" w:fill="auto"/>
            <w:vAlign w:val="bottom"/>
          </w:tcPr>
          <w:p w14:paraId="38F150EE" w14:textId="77777777" w:rsidR="00B74F8C" w:rsidRPr="002F167A" w:rsidRDefault="00B74F8C" w:rsidP="00055BB2">
            <w:pPr>
              <w:rPr>
                <w:rFonts w:cs="Arial"/>
              </w:rPr>
            </w:pPr>
            <w:r w:rsidRPr="002F167A">
              <w:rPr>
                <w:rFonts w:cs="Arial"/>
              </w:rPr>
              <w:t xml:space="preserve">NETCOMM Dispatcher </w:t>
            </w:r>
          </w:p>
        </w:tc>
        <w:tc>
          <w:tcPr>
            <w:tcW w:w="3686" w:type="dxa"/>
            <w:shd w:val="clear" w:color="auto" w:fill="auto"/>
            <w:vAlign w:val="bottom"/>
          </w:tcPr>
          <w:p w14:paraId="1CBA9A5F"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3DC0F52B" w14:textId="77777777" w:rsidR="00B74F8C" w:rsidRPr="002F167A" w:rsidRDefault="00B74F8C" w:rsidP="00055BB2">
            <w:pPr>
              <w:jc w:val="center"/>
              <w:rPr>
                <w:rFonts w:cs="Arial"/>
              </w:rPr>
            </w:pPr>
            <w:r w:rsidRPr="002F167A">
              <w:rPr>
                <w:rFonts w:cs="Arial"/>
              </w:rPr>
              <w:t>$2,706</w:t>
            </w:r>
          </w:p>
        </w:tc>
      </w:tr>
      <w:tr w:rsidR="00B74F8C" w:rsidRPr="002F167A" w14:paraId="6C1BE046" w14:textId="77777777" w:rsidTr="00055BB2">
        <w:trPr>
          <w:jc w:val="center"/>
        </w:trPr>
        <w:tc>
          <w:tcPr>
            <w:tcW w:w="2268" w:type="dxa"/>
            <w:shd w:val="clear" w:color="auto" w:fill="auto"/>
            <w:vAlign w:val="bottom"/>
          </w:tcPr>
          <w:p w14:paraId="0C4AA988" w14:textId="77777777" w:rsidR="00B74F8C" w:rsidRPr="002F167A" w:rsidRDefault="00B74F8C" w:rsidP="00055BB2">
            <w:pPr>
              <w:rPr>
                <w:rFonts w:cs="Arial"/>
              </w:rPr>
            </w:pPr>
            <w:r w:rsidRPr="002F167A">
              <w:rPr>
                <w:rFonts w:cs="Arial"/>
              </w:rPr>
              <w:t xml:space="preserve">FRV Dispatcher </w:t>
            </w:r>
          </w:p>
        </w:tc>
        <w:tc>
          <w:tcPr>
            <w:tcW w:w="3686" w:type="dxa"/>
            <w:shd w:val="clear" w:color="auto" w:fill="auto"/>
            <w:vAlign w:val="bottom"/>
          </w:tcPr>
          <w:p w14:paraId="27568174"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3CB0F7B6" w14:textId="77777777" w:rsidR="00B74F8C" w:rsidRPr="002F167A" w:rsidRDefault="00B74F8C" w:rsidP="00055BB2">
            <w:pPr>
              <w:jc w:val="center"/>
              <w:rPr>
                <w:rFonts w:cs="Arial"/>
              </w:rPr>
            </w:pPr>
            <w:r w:rsidRPr="002F167A">
              <w:rPr>
                <w:rFonts w:cs="Arial"/>
              </w:rPr>
              <w:t>$2,706</w:t>
            </w:r>
          </w:p>
        </w:tc>
      </w:tr>
      <w:tr w:rsidR="00B74F8C" w:rsidRPr="002F167A" w14:paraId="2E2CC8CF" w14:textId="77777777" w:rsidTr="00055BB2">
        <w:trPr>
          <w:jc w:val="center"/>
        </w:trPr>
        <w:tc>
          <w:tcPr>
            <w:tcW w:w="2268" w:type="dxa"/>
            <w:shd w:val="clear" w:color="auto" w:fill="auto"/>
            <w:vAlign w:val="bottom"/>
          </w:tcPr>
          <w:p w14:paraId="0477D17F" w14:textId="77777777" w:rsidR="00B74F8C" w:rsidRPr="002F167A" w:rsidRDefault="00B74F8C" w:rsidP="00055BB2">
            <w:pPr>
              <w:rPr>
                <w:rFonts w:cs="Arial"/>
              </w:rPr>
            </w:pPr>
            <w:r w:rsidRPr="002F167A">
              <w:rPr>
                <w:rFonts w:cs="Arial"/>
              </w:rPr>
              <w:t xml:space="preserve">CFA Dispatcher </w:t>
            </w:r>
          </w:p>
        </w:tc>
        <w:tc>
          <w:tcPr>
            <w:tcW w:w="3686" w:type="dxa"/>
            <w:shd w:val="clear" w:color="auto" w:fill="auto"/>
            <w:vAlign w:val="bottom"/>
          </w:tcPr>
          <w:p w14:paraId="03ACB68E"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13E408A8" w14:textId="77777777" w:rsidR="00B74F8C" w:rsidRPr="002F167A" w:rsidRDefault="00B74F8C" w:rsidP="00055BB2">
            <w:pPr>
              <w:jc w:val="center"/>
              <w:rPr>
                <w:rFonts w:cs="Arial"/>
              </w:rPr>
            </w:pPr>
            <w:r w:rsidRPr="002F167A">
              <w:rPr>
                <w:rFonts w:cs="Arial"/>
              </w:rPr>
              <w:t>$2,706</w:t>
            </w:r>
          </w:p>
        </w:tc>
      </w:tr>
      <w:tr w:rsidR="00B74F8C" w:rsidRPr="002F167A" w14:paraId="7353AC4E" w14:textId="77777777" w:rsidTr="00055BB2">
        <w:trPr>
          <w:jc w:val="center"/>
        </w:trPr>
        <w:tc>
          <w:tcPr>
            <w:tcW w:w="2268" w:type="dxa"/>
            <w:shd w:val="clear" w:color="auto" w:fill="auto"/>
            <w:vAlign w:val="bottom"/>
          </w:tcPr>
          <w:p w14:paraId="07207463" w14:textId="77777777" w:rsidR="00B74F8C" w:rsidRPr="002F167A" w:rsidRDefault="00B74F8C" w:rsidP="00055BB2">
            <w:pPr>
              <w:rPr>
                <w:rFonts w:cs="Arial"/>
              </w:rPr>
            </w:pPr>
            <w:r w:rsidRPr="002F167A">
              <w:rPr>
                <w:rFonts w:cs="Arial"/>
              </w:rPr>
              <w:t>VicPol Dispatcher</w:t>
            </w:r>
          </w:p>
        </w:tc>
        <w:tc>
          <w:tcPr>
            <w:tcW w:w="3686" w:type="dxa"/>
            <w:shd w:val="clear" w:color="auto" w:fill="auto"/>
            <w:vAlign w:val="bottom"/>
          </w:tcPr>
          <w:p w14:paraId="031D9C83"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2209F6F4" w14:textId="77777777" w:rsidR="00B74F8C" w:rsidRPr="002F167A" w:rsidRDefault="00B74F8C" w:rsidP="00055BB2">
            <w:pPr>
              <w:jc w:val="center"/>
              <w:rPr>
                <w:rFonts w:cs="Arial"/>
              </w:rPr>
            </w:pPr>
            <w:r w:rsidRPr="002F167A">
              <w:rPr>
                <w:rFonts w:cs="Arial"/>
              </w:rPr>
              <w:t>$2,706</w:t>
            </w:r>
          </w:p>
        </w:tc>
      </w:tr>
      <w:tr w:rsidR="00B74F8C" w:rsidRPr="002F167A" w14:paraId="78D59D62" w14:textId="77777777" w:rsidTr="00055BB2">
        <w:trPr>
          <w:jc w:val="center"/>
        </w:trPr>
        <w:tc>
          <w:tcPr>
            <w:tcW w:w="2268" w:type="dxa"/>
            <w:shd w:val="clear" w:color="auto" w:fill="auto"/>
            <w:vAlign w:val="bottom"/>
          </w:tcPr>
          <w:p w14:paraId="6C062FFC" w14:textId="77777777" w:rsidR="00B74F8C" w:rsidRPr="002F167A" w:rsidRDefault="00B74F8C" w:rsidP="00055BB2">
            <w:pPr>
              <w:rPr>
                <w:rFonts w:cs="Arial"/>
              </w:rPr>
            </w:pPr>
            <w:r w:rsidRPr="002F167A">
              <w:rPr>
                <w:rFonts w:cs="Arial"/>
              </w:rPr>
              <w:t>SES Dispatcher</w:t>
            </w:r>
          </w:p>
        </w:tc>
        <w:tc>
          <w:tcPr>
            <w:tcW w:w="3686" w:type="dxa"/>
            <w:shd w:val="clear" w:color="auto" w:fill="auto"/>
            <w:vAlign w:val="bottom"/>
          </w:tcPr>
          <w:p w14:paraId="446BB5EE" w14:textId="77777777" w:rsidR="00B74F8C" w:rsidRPr="002F167A" w:rsidRDefault="00B74F8C" w:rsidP="00055BB2">
            <w:pPr>
              <w:rPr>
                <w:rFonts w:cs="Arial"/>
              </w:rPr>
            </w:pPr>
            <w:r w:rsidRPr="002F167A">
              <w:rPr>
                <w:rFonts w:cs="Arial"/>
              </w:rPr>
              <w:t>Date of classroom signoff</w:t>
            </w:r>
          </w:p>
        </w:tc>
        <w:tc>
          <w:tcPr>
            <w:tcW w:w="2268" w:type="dxa"/>
            <w:shd w:val="clear" w:color="auto" w:fill="auto"/>
          </w:tcPr>
          <w:p w14:paraId="732F4E24" w14:textId="77777777" w:rsidR="00B74F8C" w:rsidRPr="002F167A" w:rsidRDefault="00B74F8C" w:rsidP="00055BB2">
            <w:pPr>
              <w:jc w:val="center"/>
              <w:rPr>
                <w:rFonts w:cs="Arial"/>
              </w:rPr>
            </w:pPr>
            <w:r w:rsidRPr="002F167A">
              <w:rPr>
                <w:rFonts w:cs="Arial"/>
              </w:rPr>
              <w:t>$2,706</w:t>
            </w:r>
          </w:p>
        </w:tc>
      </w:tr>
      <w:tr w:rsidR="00B74F8C" w:rsidRPr="002F167A" w14:paraId="2BC2EA24" w14:textId="77777777" w:rsidTr="00055BB2">
        <w:trPr>
          <w:jc w:val="center"/>
        </w:trPr>
        <w:tc>
          <w:tcPr>
            <w:tcW w:w="2268" w:type="dxa"/>
            <w:shd w:val="clear" w:color="auto" w:fill="auto"/>
            <w:vAlign w:val="bottom"/>
          </w:tcPr>
          <w:p w14:paraId="36039E6E" w14:textId="77777777" w:rsidR="00B74F8C" w:rsidRPr="002F167A" w:rsidRDefault="00B74F8C" w:rsidP="00055BB2">
            <w:pPr>
              <w:rPr>
                <w:rFonts w:cs="Arial"/>
              </w:rPr>
            </w:pPr>
            <w:r w:rsidRPr="002F167A">
              <w:rPr>
                <w:rFonts w:cs="Arial"/>
              </w:rPr>
              <w:lastRenderedPageBreak/>
              <w:t>On-shift Workplace Trainer</w:t>
            </w:r>
          </w:p>
        </w:tc>
        <w:tc>
          <w:tcPr>
            <w:tcW w:w="3686" w:type="dxa"/>
            <w:shd w:val="clear" w:color="auto" w:fill="auto"/>
            <w:vAlign w:val="bottom"/>
          </w:tcPr>
          <w:p w14:paraId="43E1B61B" w14:textId="77777777" w:rsidR="00B74F8C" w:rsidRPr="002F167A" w:rsidRDefault="00B74F8C" w:rsidP="00055BB2">
            <w:pPr>
              <w:rPr>
                <w:rFonts w:cs="Arial"/>
              </w:rPr>
            </w:pPr>
            <w:r w:rsidRPr="002F167A">
              <w:rPr>
                <w:rFonts w:cs="Arial"/>
              </w:rPr>
              <w:t>Date of contract as on shift Workplace Trainer</w:t>
            </w:r>
          </w:p>
        </w:tc>
        <w:tc>
          <w:tcPr>
            <w:tcW w:w="2268" w:type="dxa"/>
            <w:shd w:val="clear" w:color="auto" w:fill="auto"/>
          </w:tcPr>
          <w:p w14:paraId="451402F9" w14:textId="77777777" w:rsidR="00B74F8C" w:rsidRPr="002F167A" w:rsidRDefault="00B74F8C" w:rsidP="00055BB2">
            <w:pPr>
              <w:jc w:val="center"/>
              <w:rPr>
                <w:rFonts w:cs="Arial"/>
              </w:rPr>
            </w:pPr>
            <w:r w:rsidRPr="002F167A">
              <w:rPr>
                <w:rFonts w:cs="Arial"/>
              </w:rPr>
              <w:t>$6,493</w:t>
            </w:r>
          </w:p>
        </w:tc>
      </w:tr>
      <w:tr w:rsidR="00B74F8C" w:rsidRPr="002F167A" w14:paraId="18CFC37A" w14:textId="77777777" w:rsidTr="00055BB2">
        <w:trPr>
          <w:jc w:val="center"/>
        </w:trPr>
        <w:tc>
          <w:tcPr>
            <w:tcW w:w="2268" w:type="dxa"/>
            <w:shd w:val="clear" w:color="auto" w:fill="auto"/>
            <w:vAlign w:val="bottom"/>
          </w:tcPr>
          <w:p w14:paraId="6F9D3F31" w14:textId="77777777" w:rsidR="00B74F8C" w:rsidRPr="002F167A" w:rsidRDefault="00B74F8C" w:rsidP="00055BB2">
            <w:pPr>
              <w:rPr>
                <w:rFonts w:cs="Arial"/>
              </w:rPr>
            </w:pPr>
            <w:r w:rsidRPr="002F167A">
              <w:rPr>
                <w:rFonts w:cs="Arial"/>
              </w:rPr>
              <w:t>Off-shift Workplace Trainer</w:t>
            </w:r>
          </w:p>
        </w:tc>
        <w:tc>
          <w:tcPr>
            <w:tcW w:w="3686" w:type="dxa"/>
            <w:shd w:val="clear" w:color="auto" w:fill="auto"/>
            <w:vAlign w:val="bottom"/>
          </w:tcPr>
          <w:p w14:paraId="7E8E2C04" w14:textId="77777777" w:rsidR="00B74F8C" w:rsidRPr="002F167A" w:rsidRDefault="00B74F8C" w:rsidP="00055BB2">
            <w:pPr>
              <w:rPr>
                <w:rFonts w:cs="Arial"/>
              </w:rPr>
            </w:pPr>
            <w:r w:rsidRPr="002F167A">
              <w:rPr>
                <w:rFonts w:cs="Arial"/>
              </w:rPr>
              <w:t>Date of contract as Off-shift Workplace Trainer (this increment will always be in addition to the On-shift Workplace Trainer increment)</w:t>
            </w:r>
          </w:p>
        </w:tc>
        <w:tc>
          <w:tcPr>
            <w:tcW w:w="2268" w:type="dxa"/>
            <w:shd w:val="clear" w:color="auto" w:fill="auto"/>
          </w:tcPr>
          <w:p w14:paraId="2F3B80FA" w14:textId="77777777" w:rsidR="00B74F8C" w:rsidRPr="002F167A" w:rsidRDefault="00B74F8C" w:rsidP="00055BB2">
            <w:pPr>
              <w:jc w:val="center"/>
              <w:rPr>
                <w:rFonts w:cs="Arial"/>
              </w:rPr>
            </w:pPr>
            <w:r w:rsidRPr="002F167A">
              <w:rPr>
                <w:rFonts w:cs="Arial"/>
              </w:rPr>
              <w:t>$5,411</w:t>
            </w:r>
          </w:p>
        </w:tc>
      </w:tr>
      <w:tr w:rsidR="00B74F8C" w:rsidRPr="0055392F" w14:paraId="32007699" w14:textId="77777777" w:rsidTr="00055BB2">
        <w:trPr>
          <w:jc w:val="center"/>
        </w:trPr>
        <w:tc>
          <w:tcPr>
            <w:tcW w:w="2268" w:type="dxa"/>
            <w:shd w:val="clear" w:color="auto" w:fill="auto"/>
            <w:vAlign w:val="bottom"/>
          </w:tcPr>
          <w:p w14:paraId="758ACBD3" w14:textId="77777777" w:rsidR="00B74F8C" w:rsidRPr="002F167A" w:rsidRDefault="00B74F8C" w:rsidP="00055BB2">
            <w:pPr>
              <w:rPr>
                <w:rFonts w:cs="Arial"/>
              </w:rPr>
            </w:pPr>
            <w:r w:rsidRPr="002F167A">
              <w:rPr>
                <w:rFonts w:cs="Arial"/>
              </w:rPr>
              <w:t>3 Years of Service</w:t>
            </w:r>
          </w:p>
        </w:tc>
        <w:tc>
          <w:tcPr>
            <w:tcW w:w="3686" w:type="dxa"/>
            <w:shd w:val="clear" w:color="auto" w:fill="auto"/>
            <w:vAlign w:val="bottom"/>
          </w:tcPr>
          <w:p w14:paraId="68BA59CE" w14:textId="77777777" w:rsidR="00B74F8C" w:rsidRPr="002F167A" w:rsidRDefault="00B74F8C" w:rsidP="00055BB2">
            <w:pPr>
              <w:rPr>
                <w:rFonts w:cs="Arial"/>
              </w:rPr>
            </w:pPr>
            <w:r w:rsidRPr="002F167A">
              <w:rPr>
                <w:rFonts w:cs="Arial"/>
              </w:rPr>
              <w:t>3 years from date of commencement of employment</w:t>
            </w:r>
          </w:p>
        </w:tc>
        <w:tc>
          <w:tcPr>
            <w:tcW w:w="2268" w:type="dxa"/>
            <w:shd w:val="clear" w:color="auto" w:fill="auto"/>
          </w:tcPr>
          <w:p w14:paraId="5014334A" w14:textId="77777777" w:rsidR="00B74F8C" w:rsidRPr="0055392F" w:rsidRDefault="00B74F8C" w:rsidP="00055BB2">
            <w:pPr>
              <w:jc w:val="center"/>
              <w:rPr>
                <w:rFonts w:cs="Arial"/>
              </w:rPr>
            </w:pPr>
            <w:r w:rsidRPr="002F167A">
              <w:rPr>
                <w:rFonts w:cs="Arial"/>
              </w:rPr>
              <w:t>$1,083</w:t>
            </w:r>
          </w:p>
        </w:tc>
      </w:tr>
    </w:tbl>
    <w:p w14:paraId="2F138720" w14:textId="77777777" w:rsidR="00D32539" w:rsidRDefault="00D32539" w:rsidP="00AE1189">
      <w:pPr>
        <w:pStyle w:val="BodyText"/>
        <w:rPr>
          <w:b/>
          <w:bCs/>
          <w:sz w:val="20"/>
          <w:szCs w:val="20"/>
          <w:lang w:eastAsia="en-US"/>
        </w:rPr>
      </w:pPr>
    </w:p>
    <w:p w14:paraId="442F3DE0" w14:textId="77777777" w:rsidR="00D32539" w:rsidRDefault="00D32539" w:rsidP="00AE1189">
      <w:pPr>
        <w:pStyle w:val="BodyText"/>
        <w:rPr>
          <w:b/>
          <w:bCs/>
          <w:sz w:val="20"/>
          <w:szCs w:val="20"/>
          <w:lang w:eastAsia="en-US"/>
        </w:rPr>
      </w:pPr>
    </w:p>
    <w:p w14:paraId="0E1DCCBD" w14:textId="77777777" w:rsidR="00D32539" w:rsidRDefault="00D32539" w:rsidP="00AE1189">
      <w:pPr>
        <w:pStyle w:val="BodyText"/>
        <w:rPr>
          <w:b/>
          <w:bCs/>
          <w:sz w:val="20"/>
          <w:szCs w:val="20"/>
          <w:lang w:eastAsia="en-US"/>
        </w:rPr>
      </w:pPr>
    </w:p>
    <w:sectPr w:rsidR="00D32539" w:rsidSect="009967EE">
      <w:pgSz w:w="16838" w:h="11906" w:orient="landscape" w:code="9"/>
      <w:pgMar w:top="1418" w:right="1701" w:bottom="1418" w:left="1418" w:header="567" w:footer="567"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4292CE8" w14:textId="77777777" w:rsidR="00C9303F" w:rsidRDefault="00C9303F">
      <w:r>
        <w:separator/>
      </w:r>
    </w:p>
  </w:endnote>
  <w:endnote w:type="continuationSeparator" w:id="0">
    <w:p w14:paraId="4BEBFA10" w14:textId="77777777" w:rsidR="00C9303F" w:rsidRDefault="00C9303F">
      <w:r>
        <w:continuationSeparator/>
      </w:r>
    </w:p>
  </w:endnote>
  <w:endnote w:type="continuationNotice" w:id="1">
    <w:p w14:paraId="0ACC5D66" w14:textId="77777777" w:rsidR="00C9303F" w:rsidRDefault="00C930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9A0755" w14:textId="5EF36721" w:rsidR="0066770D" w:rsidRDefault="00243B42">
    <w:pPr>
      <w:pStyle w:val="Footer"/>
    </w:pPr>
    <w:r>
      <w:rPr>
        <w:noProof/>
      </w:rPr>
      <mc:AlternateContent>
        <mc:Choice Requires="wps">
          <w:drawing>
            <wp:anchor distT="0" distB="0" distL="0" distR="0" simplePos="0" relativeHeight="251658253" behindDoc="0" locked="0" layoutInCell="1" allowOverlap="1" wp14:anchorId="3AC83614" wp14:editId="00CFE2C5">
              <wp:simplePos x="635" y="635"/>
              <wp:positionH relativeFrom="page">
                <wp:align>center</wp:align>
              </wp:positionH>
              <wp:positionV relativeFrom="page">
                <wp:align>bottom</wp:align>
              </wp:positionV>
              <wp:extent cx="685800" cy="419100"/>
              <wp:effectExtent l="0" t="0" r="0" b="0"/>
              <wp:wrapNone/>
              <wp:docPr id="20" name="Text Box 2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66ACCBB6" w14:textId="0E0FF417"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AC83614" id="_x0000_t202" coordsize="21600,21600" o:spt="202" path="m,l,21600r21600,l21600,xe">
              <v:stroke joinstyle="miter"/>
              <v:path gradientshapeok="t" o:connecttype="rect"/>
            </v:shapetype>
            <v:shape id="Text Box 20" o:spid="_x0000_s1028" type="#_x0000_t202" alt="OFFICIAL" style="position:absolute;margin-left:0;margin-top:0;width:54pt;height:33pt;z-index:25165825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AWfADAIAABwEAAAOAAAAZHJzL2Uyb0RvYy54bWysU99r2zAQfh/sfxB6X2yHtaQmTslaMgah&#10;LaSjz7IsxQZJJyQldvbX7yTHydbtaexF/nx3uh/ffVreD1qRo3C+A1PRYpZTIgyHpjP7in5/3Xxa&#10;UOIDMw1TYERFT8LT+9XHD8velmIOLahGOIJJjC97W9E2BFtmmeet0MzPwAqDTglOs4C/bp81jvWY&#10;Xatsnue3WQ+usQ648B6tj6OTrlJ+KQUPz1J6EYiqKPYW0unSWcczWy1ZuXfMth0/t8H+oQvNOoNF&#10;L6keWWDk4Lo/UumOO/Agw4yDzkDKjos0A05T5O+m2bXMijQLkuPthSb//9Lyp+POvjgShi8w4AIj&#10;Ib31pUdjnGeQTscvdkrQjxSeLrSJIRCOxtvFzSJHD0fX5+KuQIxZsutl63z4KkCTCCrqcCuJLHbc&#10;+jCGTiGxloFNp1TajDK/GTBntGTXDiMKQz2QrqnofOq+huaEQzkY9+0t33RYest8eGEOF4zdomjD&#10;Mx5SQV9ROCNKWnA//maP8cg7einpUTAVNahoStQ3g/uI2pqAm0CdQHGX30R6zEE/AMqwwBdheYJo&#10;dUFNUDrQbyjndSyELmY4lqtoPcGHMCoXnwMX63UKQhlZFrZmZ3lMHemKXL4Ob8zZM+EBN/UEk5pY&#10;+Y73MTbe9HZ9CMh+WkqkdiTyzDhKMK31/Fyixn/9T1HXR736CQAA//8DAFBLAwQUAAYACAAAACEA&#10;FFA3bNoAAAAEAQAADwAAAGRycy9kb3ducmV2LnhtbEyPQWvCQBCF7wX/wzKF3upulQZJs5EieLIU&#10;1F56W3fHJG12NmQ3Gv99x1708uDxhve+KZajb8UJ+9gE0vAyVSCQbHANVRq+9uvnBYiYDDnTBkIN&#10;F4ywLCcPhcldONMWT7tUCS6hmBsNdUpdLmW0NXoTp6FD4uwYem8S276SrjdnLvetnCmVSW8a4oXa&#10;dLiq0f7uBq/hdZs+hk/az7/H2eVn063s/LixWj89ju9vIBKO6XYMV3xGh5KZDmEgF0WrgR9J/3rN&#10;1ILtQUOWKZBlIe/hyz8AAAD//wMAUEsBAi0AFAAGAAgAAAAhALaDOJL+AAAA4QEAABMAAAAAAAAA&#10;AAAAAAAAAAAAAFtDb250ZW50X1R5cGVzXS54bWxQSwECLQAUAAYACAAAACEAOP0h/9YAAACUAQAA&#10;CwAAAAAAAAAAAAAAAAAvAQAAX3JlbHMvLnJlbHNQSwECLQAUAAYACAAAACEAHwFnwAwCAAAcBAAA&#10;DgAAAAAAAAAAAAAAAAAuAgAAZHJzL2Uyb0RvYy54bWxQSwECLQAUAAYACAAAACEAFFA3bNoAAAAE&#10;AQAADwAAAAAAAAAAAAAAAABmBAAAZHJzL2Rvd25yZXYueG1sUEsFBgAAAAAEAAQA8wAAAG0FAAAA&#10;AA==&#10;" filled="f" stroked="f">
              <v:textbox style="mso-fit-shape-to-text:t" inset="0,0,0,15pt">
                <w:txbxContent>
                  <w:p w14:paraId="66ACCBB6" w14:textId="0E0FF417"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p w14:paraId="781837BE" w14:textId="77777777" w:rsidR="0066770D" w:rsidRPr="00C206E8" w:rsidRDefault="0066770D">
    <w:pPr>
      <w:pStyle w:val="Footer"/>
      <w:rPr>
        <w:rFonts w:cs="Arial"/>
        <w:sz w:val="14"/>
      </w:rPr>
    </w:pPr>
    <w:r w:rsidRPr="0098480A">
      <w:rPr>
        <w:rFonts w:cs="Arial"/>
        <w:sz w:val="14"/>
      </w:rPr>
      <w:t>[6448323: 15669062_2]</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D17A32" w14:textId="0F0C5ACF" w:rsidR="0066770D" w:rsidRDefault="00243B42">
    <w:pPr>
      <w:pStyle w:val="Footer"/>
    </w:pPr>
    <w:r>
      <w:rPr>
        <w:noProof/>
      </w:rPr>
      <mc:AlternateContent>
        <mc:Choice Requires="wps">
          <w:drawing>
            <wp:anchor distT="0" distB="0" distL="0" distR="0" simplePos="0" relativeHeight="251658254" behindDoc="0" locked="0" layoutInCell="1" allowOverlap="1" wp14:anchorId="1C4B25C7" wp14:editId="423B4076">
              <wp:simplePos x="635" y="635"/>
              <wp:positionH relativeFrom="page">
                <wp:align>center</wp:align>
              </wp:positionH>
              <wp:positionV relativeFrom="page">
                <wp:align>bottom</wp:align>
              </wp:positionV>
              <wp:extent cx="685800" cy="419100"/>
              <wp:effectExtent l="0" t="0" r="0" b="0"/>
              <wp:wrapNone/>
              <wp:docPr id="21" name="Text Box 2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4DCF8ED1" w14:textId="2EA6D77F"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C4B25C7" id="_x0000_t202" coordsize="21600,21600" o:spt="202" path="m,l,21600r21600,l21600,xe">
              <v:stroke joinstyle="miter"/>
              <v:path gradientshapeok="t" o:connecttype="rect"/>
            </v:shapetype>
            <v:shape id="Text Box 21" o:spid="_x0000_s1029" type="#_x0000_t202" alt="OFFICIAL" style="position:absolute;margin-left:0;margin-top:0;width:54pt;height:33pt;z-index:25165825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tX9DQIAABwEAAAOAAAAZHJzL2Uyb0RvYy54bWysU01v2zAMvQ/YfxB0X2x3a5EacYqsRYYB&#10;QVsgHXqWZSk2IImCpMTOfv0oOU66bqdhF/mZpPjx+LS4G7QiB+F8B6aixSynRBgOTWd2Ff3xsv40&#10;p8QHZhqmwIiKHoWnd8uPHxa9LcUVtKAa4QgmMb7sbUXbEGyZZZ63QjM/AysMOiU4zQL+ul3WONZj&#10;dq2yqzy/yXpwjXXAhfdofRiddJnySyl4eJLSi0BURbG3kE6Xzjqe2XLByp1jtu34qQ32D11o1hks&#10;ek71wAIje9f9kUp33IEHGWYcdAZSdlykGXCaIn83zbZlVqRZkBxvzzT5/5eWPx629tmRMHyFARcY&#10;CemtLz0a4zyDdDp+sVOCfqTweKZNDIFwNN7Mr+c5eji6vhS3BWLMkl0uW+fDNwGaRFBRh1tJZLHD&#10;xocxdAqJtQysO6XSZpT5zYA5oyW7dBhRGOqBdE1FP0/d19AccSgH47695esOS2+YD8/M4YKxWxRt&#10;eMJDKugrCidESQvu59/sMR55Ry8lPQqmogYVTYn6bnAfUVsTcBOoEyhu8+tIj9nre0AZFvgiLE8Q&#10;rS6oCUoH+hXlvIqF0MUMx3IVrSd4H0bl4nPgYrVKQSgjy8LGbC2PqSNdkcuX4ZU5eyI84KYeYVIT&#10;K9/xPsbGm96u9gHZT0uJ1I5EnhhHCaa1np5L1Pjb/xR1edTLXwAAAP//AwBQSwMEFAAGAAgAAAAh&#10;ABRQN2zaAAAABAEAAA8AAABkcnMvZG93bnJldi54bWxMj0FrwkAQhe8F/8Myhd7qbpUGSbORIniy&#10;FNReelt3xyRtdjZkNxr/fcde9PLg8Yb3vimWo2/FCfvYBNLwMlUgkGxwDVUavvbr5wWImAw50wZC&#10;DReMsCwnD4XJXTjTFk+7VAkuoZgbDXVKXS5ltDV6E6ehQ+LsGHpvEtu+kq43Zy73rZwplUlvGuKF&#10;2nS4qtH+7gav4XWbPoZP2s+/x9nlZ9Ot7Py4sVo/PY7vbyASjul2DFd8RoeSmQ5hIBdFq4EfSf96&#10;zdSC7UFDlimQZSHv4cs/AAAA//8DAFBLAQItABQABgAIAAAAIQC2gziS/gAAAOEBAAATAAAAAAAA&#10;AAAAAAAAAAAAAABbQ29udGVudF9UeXBlc10ueG1sUEsBAi0AFAAGAAgAAAAhADj9If/WAAAAlAEA&#10;AAsAAAAAAAAAAAAAAAAALwEAAF9yZWxzLy5yZWxzUEsBAi0AFAAGAAgAAAAhAHK+1f0NAgAAHAQA&#10;AA4AAAAAAAAAAAAAAAAALgIAAGRycy9lMm9Eb2MueG1sUEsBAi0AFAAGAAgAAAAhABRQN2zaAAAA&#10;BAEAAA8AAAAAAAAAAAAAAAAAZwQAAGRycy9kb3ducmV2LnhtbFBLBQYAAAAABAAEAPMAAABuBQAA&#10;AAA=&#10;" filled="f" stroked="f">
              <v:textbox style="mso-fit-shape-to-text:t" inset="0,0,0,15pt">
                <w:txbxContent>
                  <w:p w14:paraId="4DCF8ED1" w14:textId="2EA6D77F"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p w14:paraId="3D49BFCF" w14:textId="657FF9C9" w:rsidR="0066770D" w:rsidRPr="00C206E8" w:rsidRDefault="0066770D">
    <w:pPr>
      <w:pStyle w:val="Footer"/>
      <w:rPr>
        <w:rFonts w:cs="Arial"/>
        <w:sz w:val="14"/>
      </w:rPr>
    </w:pPr>
    <w:r w:rsidRPr="0098480A">
      <w:rPr>
        <w:rFonts w:cs="Arial"/>
        <w:sz w:val="14"/>
      </w:rPr>
      <w:t xml:space="preserve">[6448323: </w:t>
    </w:r>
    <w:r>
      <w:rPr>
        <w:rFonts w:cs="Arial"/>
        <w:sz w:val="14"/>
      </w:rPr>
      <w:fldChar w:fldCharType="begin"/>
    </w:r>
    <w:r>
      <w:rPr>
        <w:rFonts w:cs="Arial"/>
        <w:sz w:val="14"/>
      </w:rPr>
      <w:instrText xml:space="preserve"> DOCPROPERTY  iManDocNo </w:instrText>
    </w:r>
    <w:r>
      <w:rPr>
        <w:rFonts w:cs="Arial"/>
        <w:sz w:val="14"/>
      </w:rPr>
      <w:fldChar w:fldCharType="separate"/>
    </w:r>
    <w:r w:rsidR="00FA67FE">
      <w:rPr>
        <w:rFonts w:cs="Arial"/>
        <w:sz w:val="14"/>
      </w:rPr>
      <w:t>1517631114v3</w:t>
    </w:r>
    <w:r>
      <w:rPr>
        <w:rFonts w:cs="Arial"/>
        <w:sz w:val="14"/>
      </w:rPr>
      <w:fldChar w:fldCharType="end"/>
    </w:r>
    <w:r w:rsidRPr="0098480A">
      <w:rPr>
        <w:rFonts w:cs="Arial"/>
        <w:sz w:val="14"/>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5350E5" w14:textId="437A675C" w:rsidR="0066770D" w:rsidRDefault="00243B42">
    <w:r>
      <w:rPr>
        <w:noProof/>
      </w:rPr>
      <mc:AlternateContent>
        <mc:Choice Requires="wps">
          <w:drawing>
            <wp:anchor distT="0" distB="0" distL="0" distR="0" simplePos="0" relativeHeight="251658252" behindDoc="0" locked="0" layoutInCell="1" allowOverlap="1" wp14:anchorId="49DC0352" wp14:editId="40118CE4">
              <wp:simplePos x="635" y="635"/>
              <wp:positionH relativeFrom="page">
                <wp:align>center</wp:align>
              </wp:positionH>
              <wp:positionV relativeFrom="page">
                <wp:align>bottom</wp:align>
              </wp:positionV>
              <wp:extent cx="685800" cy="419100"/>
              <wp:effectExtent l="0" t="0" r="0" b="0"/>
              <wp:wrapNone/>
              <wp:docPr id="19" name="Text Box 1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36511D4E" w14:textId="60DE1486"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9DC0352" id="_x0000_t202" coordsize="21600,21600" o:spt="202" path="m,l,21600r21600,l21600,xe">
              <v:stroke joinstyle="miter"/>
              <v:path gradientshapeok="t" o:connecttype="rect"/>
            </v:shapetype>
            <v:shape id="Text Box 19" o:spid="_x0000_s1031" type="#_x0000_t202" alt="OFFICIAL" style="position:absolute;margin-left:0;margin-top:0;width:54pt;height:33pt;z-index:2516582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PXpwDAIAABwEAAAOAAAAZHJzL2Uyb0RvYy54bWysU99r2zAQfh/sfxB6X2yXpaQmTslaMgah&#10;LaSjz7IsxQZJJyQldvbX7yTHydbtaexF/nx3uh/ffVreD1qRo3C+A1PRYpZTIgyHpjP7in5/3Xxa&#10;UOIDMw1TYERFT8LT+9XHD8veluIGWlCNcASTGF/2tqJtCLbMMs9boZmfgRUGnRKcZgF/3T5rHOsx&#10;u1bZTZ7fZj24xjrgwnu0Po5Oukr5pRQ8PEvpRSCqothbSKdLZx3PbLVk5d4x23b83Ab7hy406wwW&#10;vaR6ZIGRg+v+SKU77sCDDDMOOgMpOy7SDDhNkb+bZtcyK9IsSI63F5r8/0vLn447++JIGL7AgAuM&#10;hPTWlx6NcZ5BOh2/2ClBP1J4utAmhkA4Gm8X80WOHo6uz8VdgRizZNfL1vnwVYAmEVTU4VYSWey4&#10;9WEMnUJiLQObTqm0GWV+M2DOaMmuHUYUhnogXVPR+dR9Dc0Jh3Iw7ttbvumw9Jb58MIcLhi7RdGG&#10;Zzykgr6icEaUtOB+/M0e45F39FLSo2AqalDRlKhvBvcRtTUBN4E6geIun0d6zEE/AMqwwBdheYJo&#10;dUFNUDrQbyjndSyELmY4lqtoPcGHMCoXnwMX63UKQhlZFrZmZ3lMHemKXL4Ob8zZM+EBN/UEk5pY&#10;+Y73MTbe9HZ9CMh+WkqkdiTyzDhKMK31/Fyixn/9T1HXR736CQAA//8DAFBLAwQUAAYACAAAACEA&#10;FFA3bNoAAAAEAQAADwAAAGRycy9kb3ducmV2LnhtbEyPQWvCQBCF7wX/wzKF3upulQZJs5EieLIU&#10;1F56W3fHJG12NmQ3Gv99x1708uDxhve+KZajb8UJ+9gE0vAyVSCQbHANVRq+9uvnBYiYDDnTBkIN&#10;F4ywLCcPhcldONMWT7tUCS6hmBsNdUpdLmW0NXoTp6FD4uwYem8S276SrjdnLvetnCmVSW8a4oXa&#10;dLiq0f7uBq/hdZs+hk/az7/H2eVn063s/LixWj89ju9vIBKO6XYMV3xGh5KZDmEgF0WrgR9J/3rN&#10;1ILtQUOWKZBlIe/hyz8AAAD//wMAUEsBAi0AFAAGAAgAAAAhALaDOJL+AAAA4QEAABMAAAAAAAAA&#10;AAAAAAAAAAAAAFtDb250ZW50X1R5cGVzXS54bWxQSwECLQAUAAYACAAAACEAOP0h/9YAAACUAQAA&#10;CwAAAAAAAAAAAAAAAAAvAQAAX3JlbHMvLnJlbHNQSwECLQAUAAYACAAAACEAHD16cAwCAAAcBAAA&#10;DgAAAAAAAAAAAAAAAAAuAgAAZHJzL2Uyb0RvYy54bWxQSwECLQAUAAYACAAAACEAFFA3bNoAAAAE&#10;AQAADwAAAAAAAAAAAAAAAABmBAAAZHJzL2Rvd25yZXYueG1sUEsFBgAAAAAEAAQA8wAAAG0FAAAA&#10;AA==&#10;" filled="f" stroked="f">
              <v:textbox style="mso-fit-shape-to-text:t" inset="0,0,0,15pt">
                <w:txbxContent>
                  <w:p w14:paraId="36511D4E" w14:textId="60DE1486"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897AC5">
      <w:rPr>
        <w:noProof/>
      </w:rPr>
      <mc:AlternateContent>
        <mc:Choice Requires="wps">
          <w:drawing>
            <wp:anchor distT="71755" distB="0" distL="114300" distR="114300" simplePos="0" relativeHeight="251657217" behindDoc="0" locked="1" layoutInCell="1" allowOverlap="0" wp14:anchorId="30318B8D" wp14:editId="7C56ED40">
              <wp:simplePos x="0" y="0"/>
              <wp:positionH relativeFrom="page">
                <wp:posOffset>5487035</wp:posOffset>
              </wp:positionH>
              <wp:positionV relativeFrom="page">
                <wp:posOffset>9865360</wp:posOffset>
              </wp:positionV>
              <wp:extent cx="2016760" cy="568325"/>
              <wp:effectExtent l="0" t="0" r="0" b="0"/>
              <wp:wrapTopAndBottom/>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16760"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F42FF9A" w14:textId="77777777" w:rsidR="0066770D" w:rsidRPr="00D02514" w:rsidRDefault="0066770D">
                          <w:pPr>
                            <w:rPr>
                              <w:sz w:val="12"/>
                              <w:szCs w:val="12"/>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0318B8D" id="Text Box 2" o:spid="_x0000_s1032" type="#_x0000_t202" style="position:absolute;margin-left:432.05pt;margin-top:776.8pt;width:158.8pt;height:44.75pt;z-index:251657217;visibility:visible;mso-wrap-style:square;mso-width-percent:0;mso-height-percent:0;mso-wrap-distance-left:9pt;mso-wrap-distance-top:5.65pt;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VlcL5AEAAKgDAAAOAAAAZHJzL2Uyb0RvYy54bWysU8Fu2zAMvQ/YPwi6L06yxO2MOEXXosOA&#10;rhvQ9QNkWbKF2aJGKbGzrx8lp2m23oZdBJGUH997pDdXY9+xvUJvwJZ8MZtzpqyE2tim5E/f795d&#10;cuaDsLXowKqSH5TnV9u3bzaDK9QSWuhqhYxArC8GV/I2BFdkmZet6oWfgVOWihqwF4FCbLIaxUDo&#10;fZct5/M8GwBrhyCV95S9nYp8m/C1VjJ81dqrwLqSE7eQTkxnFc9suxFFg8K1Rh5piH9g0QtjqekJ&#10;6lYEwXZoXkH1RiJ40GEmoc9AayNV0kBqFvO/1Dy2wqmkhczx7mST/3+w8mH/6L4hC+NHGGmASYR3&#10;9yB/eGbhphW2UdeIMLRK1NR4ES3LBueL46fRal/4CFINX6CmIYtdgAQ0auyjK6STEToN4HAyXY2B&#10;SUqS7vwip5Kk2jq/fL9cpxaieP7aoQ+fFPQsXkqONNSELvb3PkQ2onh+EptZuDNdlwbb2T8S9DBm&#10;EvtIeKIexmpkpi55HvtGMRXUB5KDMK0LrTddWsBfnA20KiX3P3cCFWfdZ0uWfFisVnG3UrBaXywp&#10;wPNKdV4RVhJUyQNn0/UmTPu4c2ialjpNQ7BwTTZqkxS+sDrSp3VIwo+rG/ftPE6vXn6w7W8AAAD/&#10;/wMAUEsDBBQABgAIAAAAIQArPiJy4QAAAA4BAAAPAAAAZHJzL2Rvd25yZXYueG1sTI9NT8MwDIbv&#10;SPyHyEjcWBLWllKaTgjEFcT4kLhlrddWNE7VZGv593gnuNl6H71+XG4WN4gjTqH3ZECvFAik2jc9&#10;tQbe356uchAhWmrs4AkN/GCATXV+Vtqi8TO94nEbW8ElFAproItxLKQMdYfOhpUfkTjb+8nZyOvU&#10;ymayM5e7QV4rlUlne+ILnR3xocP6e3twBj6e91+fiXppH106zn5RktytNObyYrm/AxFxiX8wnPRZ&#10;HSp22vkDNUEMBvIs0YxykKbrDMQJ0bm+AbHjKUvWGmRVyv9vVL8AAAD//wMAUEsBAi0AFAAGAAgA&#10;AAAhALaDOJL+AAAA4QEAABMAAAAAAAAAAAAAAAAAAAAAAFtDb250ZW50X1R5cGVzXS54bWxQSwEC&#10;LQAUAAYACAAAACEAOP0h/9YAAACUAQAACwAAAAAAAAAAAAAAAAAvAQAAX3JlbHMvLnJlbHNQSwEC&#10;LQAUAAYACAAAACEAtlZXC+QBAACoAwAADgAAAAAAAAAAAAAAAAAuAgAAZHJzL2Uyb0RvYy54bWxQ&#10;SwECLQAUAAYACAAAACEAKz4icuEAAAAOAQAADwAAAAAAAAAAAAAAAAA+BAAAZHJzL2Rvd25yZXYu&#10;eG1sUEsFBgAAAAAEAAQA8wAAAEwFAAAAAA==&#10;" o:allowoverlap="f" filled="f" stroked="f">
              <v:textbox>
                <w:txbxContent>
                  <w:p w14:paraId="1F42FF9A" w14:textId="77777777" w:rsidR="0066770D" w:rsidRPr="00D02514" w:rsidRDefault="0066770D">
                    <w:pPr>
                      <w:rPr>
                        <w:sz w:val="12"/>
                        <w:szCs w:val="12"/>
                      </w:rPr>
                    </w:pPr>
                  </w:p>
                </w:txbxContent>
              </v:textbox>
              <w10:wrap type="topAndBottom" anchorx="page" anchory="page"/>
              <w10:anchorlock/>
            </v:shape>
          </w:pict>
        </mc:Fallback>
      </mc:AlternateContent>
    </w:r>
  </w:p>
  <w:p w14:paraId="4D5321B5" w14:textId="77777777" w:rsidR="0066770D" w:rsidRPr="00C206E8" w:rsidRDefault="0066770D">
    <w:pPr>
      <w:rPr>
        <w:rFonts w:cs="Arial"/>
        <w:sz w:val="14"/>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545027" w14:textId="4AAFB023" w:rsidR="00243B42" w:rsidRDefault="00243B42">
    <w:pPr>
      <w:pStyle w:val="Footer"/>
    </w:pPr>
    <w:r>
      <w:rPr>
        <w:noProof/>
      </w:rPr>
      <mc:AlternateContent>
        <mc:Choice Requires="wps">
          <w:drawing>
            <wp:anchor distT="0" distB="0" distL="0" distR="0" simplePos="0" relativeHeight="251658256" behindDoc="0" locked="0" layoutInCell="1" allowOverlap="1" wp14:anchorId="51051391" wp14:editId="028993DE">
              <wp:simplePos x="635" y="635"/>
              <wp:positionH relativeFrom="page">
                <wp:align>center</wp:align>
              </wp:positionH>
              <wp:positionV relativeFrom="page">
                <wp:align>bottom</wp:align>
              </wp:positionV>
              <wp:extent cx="685800" cy="419100"/>
              <wp:effectExtent l="0" t="0" r="0" b="0"/>
              <wp:wrapNone/>
              <wp:docPr id="23" name="Text Box 2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73D1642D" w14:textId="42FD17DF"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1051391" id="_x0000_t202" coordsize="21600,21600" o:spt="202" path="m,l,21600r21600,l21600,xe">
              <v:stroke joinstyle="miter"/>
              <v:path gradientshapeok="t" o:connecttype="rect"/>
            </v:shapetype>
            <v:shape id="Text Box 23" o:spid="_x0000_s1034" type="#_x0000_t202" alt="OFFICIAL" style="position:absolute;margin-left:0;margin-top:0;width:54pt;height:33pt;z-index:2516582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guaNDAIAABwEAAAOAAAAZHJzL2Uyb0RvYy54bWysU01v2zAMvQ/YfxB0X2wXa5EacYqsRYYB&#10;QVsgHXpWZDk2IIkCpcTOfv0oOW62bqdhF/mZpPjx+LS4G4xmR4W+A1vxYpZzpqyEurP7in9/WX+a&#10;c+aDsLXQYFXFT8rzu+XHD4veleoKWtC1QkZJrC97V/E2BFdmmZetMsLPwClLzgbQiEC/uM9qFD1l&#10;Nzq7yvObrAesHYJU3pP1YXTyZcrfNEqGp6bxKjBdceotpBPTuYtntlyIco/CtZ08tyH+oQsjOktF&#10;31I9iCDYAbs/UplOInhowkyCyaBpOqnSDDRNkb+bZtsKp9IsRI53bzT5/5dWPh637hlZGL7AQAuM&#10;hPTOl56McZ6hQRO/1CkjP1F4eqNNDYFJMt7Mr+c5eSS5Phe3BWHKkl0uO/ThqwLDIqg40lYSWeK4&#10;8WEMnUJiLQvrTuu0GW1/M1DOaMkuHUYUht3Aurri86n7HdQnGgph3Ld3ct1R6Y3w4VkgLZi6JdGG&#10;JzoaDX3F4Yw4awF//M0e44l38nLWk2AqbknRnOlvlvYRtTUBnMAugeI2v4702IO5B5JhQS/CyQTJ&#10;ikFPsEEwryTnVSxELmEllav4boL3YVQuPQepVqsURDJyImzs1smYOtIVuXwZXgW6M+GBNvUIk5pE&#10;+Y73MTbe9G51CMR+WkqkdiTyzDhJMK31/Fyixn/9T1GXR738CQAA//8DAFBLAwQUAAYACAAAACEA&#10;FFA3bNoAAAAEAQAADwAAAGRycy9kb3ducmV2LnhtbEyPQWvCQBCF7wX/wzKF3upulQZJs5EieLIU&#10;1F56W3fHJG12NmQ3Gv99x1708uDxhve+KZajb8UJ+9gE0vAyVSCQbHANVRq+9uvnBYiYDDnTBkIN&#10;F4ywLCcPhcldONMWT7tUCS6hmBsNdUpdLmW0NXoTp6FD4uwYem8S276SrjdnLvetnCmVSW8a4oXa&#10;dLiq0f7uBq/hdZs+hk/az7/H2eVn063s/LixWj89ju9vIBKO6XYMV3xGh5KZDmEgF0WrgR9J/3rN&#10;1ILtQUOWKZBlIe/hyz8AAAD//wMAUEsBAi0AFAAGAAgAAAAhALaDOJL+AAAA4QEAABMAAAAAAAAA&#10;AAAAAAAAAAAAAFtDb250ZW50X1R5cGVzXS54bWxQSwECLQAUAAYACAAAACEAOP0h/9YAAACUAQAA&#10;CwAAAAAAAAAAAAAAAAAvAQAAX3JlbHMvLnJlbHNQSwECLQAUAAYACAAAACEA7ILmjQwCAAAcBAAA&#10;DgAAAAAAAAAAAAAAAAAuAgAAZHJzL2Uyb0RvYy54bWxQSwECLQAUAAYACAAAACEAFFA3bNoAAAAE&#10;AQAADwAAAAAAAAAAAAAAAABmBAAAZHJzL2Rvd25yZXYueG1sUEsFBgAAAAAEAAQA8wAAAG0FAAAA&#10;AA==&#10;" filled="f" stroked="f">
              <v:textbox style="mso-fit-shape-to-text:t" inset="0,0,0,15pt">
                <w:txbxContent>
                  <w:p w14:paraId="73D1642D" w14:textId="42FD17DF"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4E52EF" w14:textId="7A45B352" w:rsidR="0066770D" w:rsidRDefault="00243B42">
    <w:pPr>
      <w:pStyle w:val="pageNumber"/>
    </w:pPr>
    <w:r>
      <w:rPr>
        <w:noProof/>
      </w:rPr>
      <mc:AlternateContent>
        <mc:Choice Requires="wps">
          <w:drawing>
            <wp:anchor distT="0" distB="0" distL="0" distR="0" simplePos="0" relativeHeight="251658257" behindDoc="0" locked="0" layoutInCell="1" allowOverlap="1" wp14:anchorId="50BBA16B" wp14:editId="36D4D927">
              <wp:simplePos x="635" y="635"/>
              <wp:positionH relativeFrom="page">
                <wp:align>center</wp:align>
              </wp:positionH>
              <wp:positionV relativeFrom="page">
                <wp:align>bottom</wp:align>
              </wp:positionV>
              <wp:extent cx="685800" cy="419100"/>
              <wp:effectExtent l="0" t="0" r="0" b="0"/>
              <wp:wrapNone/>
              <wp:docPr id="24" name="Text Box 2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08F2DA13" w14:textId="67A4C2DF"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0BBA16B" id="_x0000_t202" coordsize="21600,21600" o:spt="202" path="m,l,21600r21600,l21600,xe">
              <v:stroke joinstyle="miter"/>
              <v:path gradientshapeok="t" o:connecttype="rect"/>
            </v:shapetype>
            <v:shape id="Text Box 24" o:spid="_x0000_s1035" type="#_x0000_t202" alt="OFFICIAL" style="position:absolute;margin-left:0;margin-top:0;width:54pt;height:33pt;z-index:25165825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VSwDAIAABwEAAAOAAAAZHJzL2Uyb0RvYy54bWysU99r2zAQfh/sfxB6X2yXtSQmTslaMgah&#10;LaSjz7IsxQZJJyQldvbX7yTHydbtaexF/nx3uh/ffVreD1qRo3C+A1PRYpZTIgyHpjP7in5/3Xya&#10;U+IDMw1TYERFT8LT+9XHD8veluIGWlCNcASTGF/2tqJtCLbMMs9boZmfgRUGnRKcZgF/3T5rHOsx&#10;u1bZTZ7fZT24xjrgwnu0Po5Oukr5pRQ8PEvpRSCqothbSKdLZx3PbLVk5d4x23b83Ab7hy406wwW&#10;vaR6ZIGRg+v+SKU77sCDDDMOOgMpOy7SDDhNkb+bZtcyK9IsSI63F5r8/0vLn447++JIGL7AgAuM&#10;hPTWlx6NcZ5BOh2/2ClBP1J4utAmhkA4Gu/mt/McPRxdn4tFgRizZNfL1vnwVYAmEVTU4VYSWey4&#10;9WEMnUJiLQObTqm0GWV+M2DOaMmuHUYUhnogXVPRxdR9Dc0Jh3Iw7ttbvumw9Jb58MIcLhi7RdGG&#10;Zzykgr6icEaUtOB+/M0e45F39FLSo2AqalDRlKhvBvcRtTUBN4E6gWKR30Z6zEE/AMqwwBdheYJo&#10;dUFNUDrQbyjndSyELmY4lqtoPcGHMCoXnwMX63UKQhlZFrZmZ3lMHemKXL4Ob8zZM+EBN/UEk5pY&#10;+Y73MTbe9HZ9CMh+WkqkdiTyzDhKMK31/Fyixn/9T1HXR736CQAA//8DAFBLAwQUAAYACAAAACEA&#10;FFA3bNoAAAAEAQAADwAAAGRycy9kb3ducmV2LnhtbEyPQWvCQBCF7wX/wzKF3upulQZJs5EieLIU&#10;1F56W3fHJG12NmQ3Gv99x1708uDxhve+KZajb8UJ+9gE0vAyVSCQbHANVRq+9uvnBYiYDDnTBkIN&#10;F4ywLCcPhcldONMWT7tUCS6hmBsNdUpdLmW0NXoTp6FD4uwYem8S276SrjdnLvetnCmVSW8a4oXa&#10;dLiq0f7uBq/hdZs+hk/az7/H2eVn063s/LixWj89ju9vIBKO6XYMV3xGh5KZDmEgF0WrgR9J/3rN&#10;1ILtQUOWKZBlIe/hyz8AAAD//wMAUEsBAi0AFAAGAAgAAAAhALaDOJL+AAAA4QEAABMAAAAAAAAA&#10;AAAAAAAAAAAAAFtDb250ZW50X1R5cGVzXS54bWxQSwECLQAUAAYACAAAACEAOP0h/9YAAACUAQAA&#10;CwAAAAAAAAAAAAAAAAAvAQAAX3JlbHMvLnJlbHNQSwECLQAUAAYACAAAACEAgT1UsAwCAAAcBAAA&#10;DgAAAAAAAAAAAAAAAAAuAgAAZHJzL2Uyb0RvYy54bWxQSwECLQAUAAYACAAAACEAFFA3bNoAAAAE&#10;AQAADwAAAAAAAAAAAAAAAABmBAAAZHJzL2Rvd25yZXYueG1sUEsFBgAAAAAEAAQA8wAAAG0FAAAA&#10;AA==&#10;" filled="f" stroked="f">
              <v:textbox style="mso-fit-shape-to-text:t" inset="0,0,0,15pt">
                <w:txbxContent>
                  <w:p w14:paraId="08F2DA13" w14:textId="67A4C2DF"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66770D">
      <w:tab/>
      <w:t xml:space="preserve">page </w:t>
    </w:r>
    <w:r w:rsidR="0066770D">
      <w:fldChar w:fldCharType="begin"/>
    </w:r>
    <w:r w:rsidR="0066770D">
      <w:instrText xml:space="preserve"> PAGE </w:instrText>
    </w:r>
    <w:r w:rsidR="0066770D">
      <w:fldChar w:fldCharType="separate"/>
    </w:r>
    <w:r w:rsidR="0042534B">
      <w:rPr>
        <w:noProof/>
      </w:rPr>
      <w:t>ii</w:t>
    </w:r>
    <w:r w:rsidR="0066770D">
      <w:rP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EFE17A" w14:textId="7BB478D5" w:rsidR="0066770D" w:rsidRDefault="00243B42">
    <w:pPr>
      <w:pStyle w:val="pageNumber"/>
    </w:pPr>
    <w:r>
      <w:rPr>
        <w:noProof/>
      </w:rPr>
      <mc:AlternateContent>
        <mc:Choice Requires="wps">
          <w:drawing>
            <wp:anchor distT="0" distB="0" distL="0" distR="0" simplePos="0" relativeHeight="251658255" behindDoc="0" locked="0" layoutInCell="1" allowOverlap="1" wp14:anchorId="4B2254B9" wp14:editId="504A3D15">
              <wp:simplePos x="635" y="635"/>
              <wp:positionH relativeFrom="page">
                <wp:align>center</wp:align>
              </wp:positionH>
              <wp:positionV relativeFrom="page">
                <wp:align>bottom</wp:align>
              </wp:positionV>
              <wp:extent cx="685800" cy="419100"/>
              <wp:effectExtent l="0" t="0" r="0" b="0"/>
              <wp:wrapNone/>
              <wp:docPr id="22" name="Text Box 2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712B7242" w14:textId="2ACB3202"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B2254B9" id="_x0000_t202" coordsize="21600,21600" o:spt="202" path="m,l,21600r21600,l21600,xe">
              <v:stroke joinstyle="miter"/>
              <v:path gradientshapeok="t" o:connecttype="rect"/>
            </v:shapetype>
            <v:shape id="Text Box 22" o:spid="_x0000_s1037" type="#_x0000_t202" alt="OFFICIAL" style="position:absolute;margin-left:0;margin-top:0;width:54pt;height:33pt;z-index:25165825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QKl6DAIAAB0EAAAOAAAAZHJzL2Uyb0RvYy54bWysU01v2zAMvQ/YfxB0X2wXa9EacYqsRYYB&#10;QVsgHXpWZCk2IIsCpcTOfv0oOU62bqdhF/mZpPjx+DS/HzrDDgp9C7bixSznTFkJdWt3Ff/+uvp0&#10;y5kPwtbCgFUVPyrP7xcfP8x7V6oraMDUChklsb7sXcWbEFyZZV42qhN+Bk5ZcmrATgT6xV1Wo+gp&#10;e2eyqzy/yXrA2iFI5T1ZH0cnX6T8WisZnrX2KjBTceotpBPTuY1ntpiLcofCNa08tSH+oYtOtJaK&#10;nlM9iiDYHts/UnWtRPCgw0xCl4HWrVRpBpqmyN9Ns2mEU2kWIse7M03+/6WVT4eNe0EWhi8w0AIj&#10;Ib3zpSdjnGfQ2MUvdcrITxQez7SpITBJxpvb69ucPJJcn4u7gjBlyS6XHfrwVUHHIqg40lYSWeKw&#10;9mEMnUJiLQur1pi0GWN/M1DOaMkuHUYUhu3A2pq6P7e/hfpIUyGMC/dOrlqqvRY+vAikDVO7pNrw&#10;TIc20FccToizBvDH3+wxnognL2c9KabiliTNmflmaSFRXBPACWwTKO7y68iP3XcPQDos6Ek4mSBZ&#10;MZgJaoTujfS8jIXIJaykchXfTvAhjNKl9yDVcpmCSEdOhLXdOBlTR74ima/Dm0B3YjzQqp5gkpMo&#10;3xE/xsab3i33gehPW4ncjkSeKCcNpr2e3ksU+a//Keryqhc/AQAA//8DAFBLAwQUAAYACAAAACEA&#10;FFA3bNoAAAAEAQAADwAAAGRycy9kb3ducmV2LnhtbEyPQWvCQBCF7wX/wzKF3upulQZJs5EieLIU&#10;1F56W3fHJG12NmQ3Gv99x1708uDxhve+KZajb8UJ+9gE0vAyVSCQbHANVRq+9uvnBYiYDDnTBkIN&#10;F4ywLCcPhcldONMWT7tUCS6hmBsNdUpdLmW0NXoTp6FD4uwYem8S276SrjdnLvetnCmVSW8a4oXa&#10;dLiq0f7uBq/hdZs+hk/az7/H2eVn063s/LixWj89ju9vIBKO6XYMV3xGh5KZDmEgF0WrgR9J/3rN&#10;1ILtQUOWKZBlIe/hyz8AAAD//wMAUEsBAi0AFAAGAAgAAAAhALaDOJL+AAAA4QEAABMAAAAAAAAA&#10;AAAAAAAAAAAAAFtDb250ZW50X1R5cGVzXS54bWxQSwECLQAUAAYACAAAACEAOP0h/9YAAACUAQAA&#10;CwAAAAAAAAAAAAAAAAAvAQAAX3JlbHMvLnJlbHNQSwECLQAUAAYACAAAACEARECpegwCAAAdBAAA&#10;DgAAAAAAAAAAAAAAAAAuAgAAZHJzL2Uyb0RvYy54bWxQSwECLQAUAAYACAAAACEAFFA3bNoAAAAE&#10;AQAADwAAAAAAAAAAAAAAAABmBAAAZHJzL2Rvd25yZXYueG1sUEsFBgAAAAAEAAQA8wAAAG0FAAAA&#10;AA==&#10;" filled="f" stroked="f">
              <v:textbox style="mso-fit-shape-to-text:t" inset="0,0,0,15pt">
                <w:txbxContent>
                  <w:p w14:paraId="712B7242" w14:textId="2ACB3202"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741D30">
      <w:t>Without Prejudice</w:t>
    </w:r>
    <w:r w:rsidR="0066770D">
      <w:tab/>
      <w:t xml:space="preserve">page </w:t>
    </w:r>
    <w:r w:rsidR="0066770D">
      <w:fldChar w:fldCharType="begin"/>
    </w:r>
    <w:r w:rsidR="0066770D">
      <w:instrText xml:space="preserve"> PAGE </w:instrText>
    </w:r>
    <w:r w:rsidR="0066770D">
      <w:fldChar w:fldCharType="separate"/>
    </w:r>
    <w:r w:rsidR="0042534B">
      <w:rPr>
        <w:noProof/>
      </w:rPr>
      <w:t>i</w:t>
    </w:r>
    <w:r w:rsidR="0066770D">
      <w:rPr>
        <w:noProof/>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5801B4" w14:textId="7BEBB6A5" w:rsidR="00243B42" w:rsidRDefault="00243B42">
    <w:pPr>
      <w:pStyle w:val="Footer"/>
    </w:pPr>
    <w:r>
      <w:rPr>
        <w:noProof/>
      </w:rPr>
      <mc:AlternateContent>
        <mc:Choice Requires="wps">
          <w:drawing>
            <wp:anchor distT="0" distB="0" distL="0" distR="0" simplePos="0" relativeHeight="251658259" behindDoc="0" locked="0" layoutInCell="1" allowOverlap="1" wp14:anchorId="1CCAD620" wp14:editId="273E2CC9">
              <wp:simplePos x="635" y="635"/>
              <wp:positionH relativeFrom="page">
                <wp:align>center</wp:align>
              </wp:positionH>
              <wp:positionV relativeFrom="page">
                <wp:align>bottom</wp:align>
              </wp:positionV>
              <wp:extent cx="685800" cy="419100"/>
              <wp:effectExtent l="0" t="0" r="0" b="0"/>
              <wp:wrapNone/>
              <wp:docPr id="26" name="Text Box 2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6872E6D9" w14:textId="1B0EF0F2"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CCAD620" id="_x0000_t202" coordsize="21600,21600" o:spt="202" path="m,l,21600r21600,l21600,xe">
              <v:stroke joinstyle="miter"/>
              <v:path gradientshapeok="t" o:connecttype="rect"/>
            </v:shapetype>
            <v:shape id="Text Box 26" o:spid="_x0000_s1040" type="#_x0000_t202" alt="OFFICIAL" style="position:absolute;margin-left:0;margin-top:0;width:54pt;height:33pt;z-index:25165825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AtGxDQIAAB0EAAAOAAAAZHJzL2Uyb0RvYy54bWysU99r2zAQfh/sfxB6X2yXtqQmTslaMgah&#10;LaSjz7IsxQZJJyQldvbX7yTHSdftaexF/nx3uh/ffVrcD1qRg3C+A1PRYpZTIgyHpjO7iv54XX+Z&#10;U+IDMw1TYERFj8LT++XnT4veluIKWlCNcASTGF/2tqJtCLbMMs9boZmfgRUGnRKcZgF/3S5rHOsx&#10;u1bZVZ7fZj24xjrgwnu0Po5Oukz5pRQ8PEvpRSCqothbSKdLZx3PbLlg5c4x23b81Ab7hy406wwW&#10;Pad6ZIGRvev+SKU77sCDDDMOOgMpOy7SDDhNkX+YZtsyK9IsSI63Z5r8/0vLnw5b++JIGL7CgAuM&#10;hPTWlx6NcZ5BOh2/2ClBP1J4PNMmhkA4Gm/nN/McPRxd18VdgRizZJfL1vnwTYAmEVTU4VYSWeyw&#10;8WEMnUJiLQPrTqm0GWV+M2DOaMkuHUYUhnogXYPdX0/t19AccSoH48K95esOa2+YDy/M4YaxXVRt&#10;eMZDKugrCidESQvu59/sMR6JRy8lPSqmogYlTYn6bnAhUVwTcBOoEyju8pvIj9nrB0AdFvgkLE8Q&#10;rS6oCUoH+g31vIqF0MUMx3IVrSf4EEbp4nvgYrVKQagjy8LGbC2PqSNfkczX4Y05e2I84KqeYJIT&#10;Kz8QP8bGm96u9gHpT1uJ3I5EnihHDaa9nt5LFPn7/xR1edXLXwAAAP//AwBQSwMEFAAGAAgAAAAh&#10;ABRQN2zaAAAABAEAAA8AAABkcnMvZG93bnJldi54bWxMj0FrwkAQhe8F/8Myhd7qbpUGSbORIniy&#10;FNReelt3xyRtdjZkNxr/fcde9PLg8Yb3vimWo2/FCfvYBNLwMlUgkGxwDVUavvbr5wWImAw50wZC&#10;DReMsCwnD4XJXTjTFk+7VAkuoZgbDXVKXS5ltDV6E6ehQ+LsGHpvEtu+kq43Zy73rZwplUlvGuKF&#10;2nS4qtH+7gav4XWbPoZP2s+/x9nlZ9Ot7Py4sVo/PY7vbyASjul2DFd8RoeSmQ5hIBdFq4EfSf96&#10;zdSC7UFDlimQZSHv4cs/AAAA//8DAFBLAQItABQABgAIAAAAIQC2gziS/gAAAOEBAAATAAAAAAAA&#10;AAAAAAAAAAAAAABbQ29udGVudF9UeXBlc10ueG1sUEsBAi0AFAAGAAgAAAAhADj9If/WAAAAlAEA&#10;AAsAAAAAAAAAAAAAAAAALwEAAF9yZWxzLy5yZWxzUEsBAi0AFAAGAAgAAAAhAJ0C0bENAgAAHQQA&#10;AA4AAAAAAAAAAAAAAAAALgIAAGRycy9lMm9Eb2MueG1sUEsBAi0AFAAGAAgAAAAhABRQN2zaAAAA&#10;BAEAAA8AAAAAAAAAAAAAAAAAZwQAAGRycy9kb3ducmV2LnhtbFBLBQYAAAAABAAEAPMAAABuBQAA&#10;AAA=&#10;" filled="f" stroked="f">
              <v:textbox style="mso-fit-shape-to-text:t" inset="0,0,0,15pt">
                <w:txbxContent>
                  <w:p w14:paraId="6872E6D9" w14:textId="1B0EF0F2"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A44BBD" w14:textId="5D5BCA5A" w:rsidR="0066770D" w:rsidRDefault="00243B42">
    <w:pPr>
      <w:pStyle w:val="pageNumber"/>
    </w:pPr>
    <w:r>
      <w:rPr>
        <w:noProof/>
      </w:rPr>
      <mc:AlternateContent>
        <mc:Choice Requires="wps">
          <w:drawing>
            <wp:anchor distT="0" distB="0" distL="0" distR="0" simplePos="0" relativeHeight="251658260" behindDoc="0" locked="0" layoutInCell="1" allowOverlap="1" wp14:anchorId="3E0CAF27" wp14:editId="35428BC2">
              <wp:simplePos x="635" y="635"/>
              <wp:positionH relativeFrom="page">
                <wp:align>center</wp:align>
              </wp:positionH>
              <wp:positionV relativeFrom="page">
                <wp:align>bottom</wp:align>
              </wp:positionV>
              <wp:extent cx="685800" cy="419100"/>
              <wp:effectExtent l="0" t="0" r="0" b="0"/>
              <wp:wrapNone/>
              <wp:docPr id="27"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45B02C22" w14:textId="1299E713"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0CAF27" id="_x0000_t202" coordsize="21600,21600" o:spt="202" path="m,l,21600r21600,l21600,xe">
              <v:stroke joinstyle="miter"/>
              <v:path gradientshapeok="t" o:connecttype="rect"/>
            </v:shapetype>
            <v:shape id="Text Box 27" o:spid="_x0000_s1041" type="#_x0000_t202" alt="OFFICIAL" style="position:absolute;margin-left:0;margin-top:0;width:54pt;height:33pt;z-index:2516582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vWOMDQIAAB0EAAAOAAAAZHJzL2Uyb0RvYy54bWysU99r2zAQfh/sfxB6X2yXpaQmTslaMgah&#10;LaSjz7IsxQZJJyQldvbX7yTHydbtaexF/nx3uh/ffVreD1qRo3C+A1PRYpZTIgyHpjP7in5/3Xxa&#10;UOIDMw1TYERFT8LT+9XHD8veluIGWlCNcASTGF/2tqJtCLbMMs9boZmfgRUGnRKcZgF/3T5rHOsx&#10;u1bZTZ7fZj24xjrgwnu0Po5Oukr5pRQ8PEvpRSCqothbSKdLZx3PbLVk5d4x23b83Ab7hy406wwW&#10;vaR6ZIGRg+v+SKU77sCDDDMOOgMpOy7SDDhNkb+bZtcyK9IsSI63F5r8/0vLn447++JIGL7AgAuM&#10;hPTWlx6NcZ5BOh2/2ClBP1J4utAmhkA4Gm8X80WOHo6uz8VdgRizZNfL1vnwVYAmEVTU4VYSWey4&#10;9WEMnUJiLQObTqm0GWV+M2DOaMmuHUYUhnogXYPdz6f2a2hOOJWDceHe8k2HtbfMhxfmcMPYLqo2&#10;POMhFfQVhTOipAX342/2GI/Eo5eSHhVTUYOSpkR9M7iQKK4JuAnUCRR3+TzyYw76AVCHBT4JyxNE&#10;qwtqgtKBfkM9r2MhdDHDsVxF6wk+hFG6+B64WK9TEOrIsrA1O8tj6shXJPN1eGPOnhkPuKonmOTE&#10;ynfEj7HxprfrQ0D601YityORZ8pRg2mv5/cSRf7rf4q6vurVTwAAAP//AwBQSwMEFAAGAAgAAAAh&#10;ABRQN2zaAAAABAEAAA8AAABkcnMvZG93bnJldi54bWxMj0FrwkAQhe8F/8Myhd7qbpUGSbORIniy&#10;FNReelt3xyRtdjZkNxr/fcde9PLg8Yb3vimWo2/FCfvYBNLwMlUgkGxwDVUavvbr5wWImAw50wZC&#10;DReMsCwnD4XJXTjTFk+7VAkuoZgbDXVKXS5ltDV6E6ehQ+LsGHpvEtu+kq43Zy73rZwplUlvGuKF&#10;2nS4qtH+7gav4XWbPoZP2s+/x9nlZ9Ot7Py4sVo/PY7vbyASjul2DFd8RoeSmQ5hIBdFq4EfSf96&#10;zdSC7UFDlimQZSHv4cs/AAAA//8DAFBLAQItABQABgAIAAAAIQC2gziS/gAAAOEBAAATAAAAAAAA&#10;AAAAAAAAAAAAAABbQ29udGVudF9UeXBlc10ueG1sUEsBAi0AFAAGAAgAAAAhADj9If/WAAAAlAEA&#10;AAsAAAAAAAAAAAAAAAAALwEAAF9yZWxzLy5yZWxzUEsBAi0AFAAGAAgAAAAhAPC9Y4wNAgAAHQQA&#10;AA4AAAAAAAAAAAAAAAAALgIAAGRycy9lMm9Eb2MueG1sUEsBAi0AFAAGAAgAAAAhABRQN2zaAAAA&#10;BAEAAA8AAAAAAAAAAAAAAAAAZwQAAGRycy9kb3ducmV2LnhtbFBLBQYAAAAABAAEAPMAAABuBQAA&#10;AAA=&#10;" filled="f" stroked="f">
              <v:textbox style="mso-fit-shape-to-text:t" inset="0,0,0,15pt">
                <w:txbxContent>
                  <w:p w14:paraId="45B02C22" w14:textId="1299E713"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741D30">
      <w:t>Without Prejudice</w:t>
    </w:r>
    <w:r w:rsidR="0066770D">
      <w:tab/>
      <w:t xml:space="preserve">Page </w:t>
    </w:r>
    <w:r w:rsidR="0066770D">
      <w:fldChar w:fldCharType="begin"/>
    </w:r>
    <w:r w:rsidR="0066770D">
      <w:instrText xml:space="preserve"> PAGE </w:instrText>
    </w:r>
    <w:r w:rsidR="0066770D">
      <w:fldChar w:fldCharType="separate"/>
    </w:r>
    <w:r w:rsidR="0042534B">
      <w:rPr>
        <w:noProof/>
      </w:rPr>
      <w:t>2</w:t>
    </w:r>
    <w:r w:rsidR="0066770D">
      <w:rPr>
        <w:noProof/>
      </w:rPr>
      <w:fldChar w:fldCharType="end"/>
    </w:r>
  </w:p>
  <w:p w14:paraId="6DFA6248" w14:textId="77777777" w:rsidR="0066770D" w:rsidRDefault="0066770D"/>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85AC46" w14:textId="2FB1444C" w:rsidR="0066770D" w:rsidRDefault="00243B42">
    <w:pPr>
      <w:pStyle w:val="pageNumber"/>
    </w:pPr>
    <w:r>
      <w:rPr>
        <w:noProof/>
      </w:rPr>
      <mc:AlternateContent>
        <mc:Choice Requires="wps">
          <w:drawing>
            <wp:anchor distT="0" distB="0" distL="0" distR="0" simplePos="0" relativeHeight="251658258" behindDoc="0" locked="0" layoutInCell="1" allowOverlap="1" wp14:anchorId="28BF3D08" wp14:editId="1207CE92">
              <wp:simplePos x="635" y="635"/>
              <wp:positionH relativeFrom="page">
                <wp:align>center</wp:align>
              </wp:positionH>
              <wp:positionV relativeFrom="page">
                <wp:align>bottom</wp:align>
              </wp:positionV>
              <wp:extent cx="685800" cy="419100"/>
              <wp:effectExtent l="0" t="0" r="0" b="0"/>
              <wp:wrapNone/>
              <wp:docPr id="25" name="Text Box 2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026041C1" w14:textId="41C7334C"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8BF3D08" id="_x0000_t202" coordsize="21600,21600" o:spt="202" path="m,l,21600r21600,l21600,xe">
              <v:stroke joinstyle="miter"/>
              <v:path gradientshapeok="t" o:connecttype="rect"/>
            </v:shapetype>
            <v:shape id="Text Box 25" o:spid="_x0000_s1043" type="#_x0000_t202" alt="OFFICIAL" style="position:absolute;margin-left:0;margin-top:0;width:54pt;height:33pt;z-index:25165825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wb3DQIAAB0EAAAOAAAAZHJzL2Uyb0RvYy54bWysU01v2zAMvQ/YfxB0X2wXa5cacYqsRYYB&#10;QVsgHXqWZSk2IImCpMTOfv0oOU66bqdhF/mZpPjx+LS4G7QiB+F8B6aixSynRBgOTWd2Ff3xsv40&#10;p8QHZhqmwIiKHoWnd8uPHxa9LcUVtKAa4QgmMb7sbUXbEGyZZZ63QjM/AysMOiU4zQL+ul3WONZj&#10;dq2yqzy/yXpwjXXAhfdofRiddJnySyl4eJLSi0BURbG3kE6Xzjqe2XLByp1jtu34qQ32D11o1hks&#10;ek71wAIje9f9kUp33IEHGWYcdAZSdlykGXCaIn83zbZlVqRZkBxvzzT5/5eWPx629tmRMHyFARcY&#10;CemtLz0a4zyDdDp+sVOCfqTweKZNDIFwNN7Mr+c5eji6Phe3BWLMkl0uW+fDNwGaRFBRh1tJZLHD&#10;xocxdAqJtQysO6XSZpT5zYA5oyW7dBhRGOqBdA12/2Vqv4bmiFM5GBfuLV93WHvDfHhmDjeM7aJq&#10;wxMeUkFfUTghSlpwP/9mj/FIPHop6VExFTUoaUrUd4MLieKagJtAnUBxm19Hfsxe3wPqsMAnYXmC&#10;aHVBTVA60K+o51UshC5mOJaraD3B+zBKF98DF6tVCkIdWRY2Zmt5TB35imS+DK/M2RPjAVf1CJOc&#10;WPmO+DE23vR2tQ9If9pK5HYk8kQ5ajDt9fReosjf/qeoy6te/gIAAP//AwBQSwMEFAAGAAgAAAAh&#10;ABRQN2zaAAAABAEAAA8AAABkcnMvZG93bnJldi54bWxMj0FrwkAQhe8F/8Myhd7qbpUGSbORIniy&#10;FNReelt3xyRtdjZkNxr/fcde9PLg8Yb3vimWo2/FCfvYBNLwMlUgkGxwDVUavvbr5wWImAw50wZC&#10;DReMsCwnD4XJXTjTFk+7VAkuoZgbDXVKXS5ltDV6E6ehQ+LsGHpvEtu+kq43Zy73rZwplUlvGuKF&#10;2nS4qtH+7gav4XWbPoZP2s+/x9nlZ9Ot7Py4sVo/PY7vbyASjul2DFd8RoeSmQ5hIBdFq4EfSf96&#10;zdSC7UFDlimQZSHv4cs/AAAA//8DAFBLAQItABQABgAIAAAAIQC2gziS/gAAAOEBAAATAAAAAAAA&#10;AAAAAAAAAAAAAABbQ29udGVudF9UeXBlc10ueG1sUEsBAi0AFAAGAAgAAAAhADj9If/WAAAAlAEA&#10;AAsAAAAAAAAAAAAAAAAALwEAAF9yZWxzLy5yZWxzUEsBAi0AFAAGAAgAAAAhACrDBvcNAgAAHQQA&#10;AA4AAAAAAAAAAAAAAAAALgIAAGRycy9lMm9Eb2MueG1sUEsBAi0AFAAGAAgAAAAhABRQN2zaAAAA&#10;BAEAAA8AAAAAAAAAAAAAAAAAZwQAAGRycy9kb3ducmV2LnhtbFBLBQYAAAAABAAEAPMAAABuBQAA&#10;AAA=&#10;" filled="f" stroked="f">
              <v:textbox style="mso-fit-shape-to-text:t" inset="0,0,0,15pt">
                <w:txbxContent>
                  <w:p w14:paraId="026041C1" w14:textId="41C7334C"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741D30">
      <w:t>Without Prejudice</w:t>
    </w:r>
    <w:r w:rsidR="0066770D">
      <w:tab/>
      <w:t xml:space="preserve">page </w:t>
    </w:r>
    <w:r w:rsidR="0066770D">
      <w:fldChar w:fldCharType="begin"/>
    </w:r>
    <w:r w:rsidR="0066770D">
      <w:instrText xml:space="preserve"> PAGE </w:instrText>
    </w:r>
    <w:r w:rsidR="0066770D">
      <w:fldChar w:fldCharType="separate"/>
    </w:r>
    <w:r w:rsidR="0042534B">
      <w:rPr>
        <w:noProof/>
      </w:rPr>
      <w:t>1</w:t>
    </w:r>
    <w:r w:rsidR="0066770D">
      <w:rPr>
        <w:noProof/>
      </w:rPr>
      <w:fldChar w:fldCharType="end"/>
    </w:r>
  </w:p>
  <w:p w14:paraId="092EB6F3" w14:textId="77777777" w:rsidR="0066770D" w:rsidRDefault="0066770D"/>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303D1FC" w14:textId="77777777" w:rsidR="00C9303F" w:rsidRDefault="00C9303F">
      <w:r>
        <w:separator/>
      </w:r>
    </w:p>
  </w:footnote>
  <w:footnote w:type="continuationSeparator" w:id="0">
    <w:p w14:paraId="2C443EB8" w14:textId="77777777" w:rsidR="00C9303F" w:rsidRDefault="00C9303F">
      <w:r>
        <w:continuationSeparator/>
      </w:r>
    </w:p>
  </w:footnote>
  <w:footnote w:type="continuationNotice" w:id="1">
    <w:p w14:paraId="5B56367B" w14:textId="77777777" w:rsidR="00C9303F" w:rsidRDefault="00C9303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8EB511" w14:textId="291FFB2A" w:rsidR="00AD34DB" w:rsidRDefault="00243B42">
    <w:pPr>
      <w:pStyle w:val="Header"/>
    </w:pPr>
    <w:r>
      <w:rPr>
        <w:noProof/>
      </w:rPr>
      <mc:AlternateContent>
        <mc:Choice Requires="wps">
          <w:drawing>
            <wp:anchor distT="0" distB="0" distL="0" distR="0" simplePos="0" relativeHeight="251658244" behindDoc="0" locked="0" layoutInCell="1" allowOverlap="1" wp14:anchorId="4AF34BB4" wp14:editId="35EA5085">
              <wp:simplePos x="635" y="635"/>
              <wp:positionH relativeFrom="page">
                <wp:align>center</wp:align>
              </wp:positionH>
              <wp:positionV relativeFrom="page">
                <wp:align>top</wp:align>
              </wp:positionV>
              <wp:extent cx="685800" cy="419100"/>
              <wp:effectExtent l="0" t="0" r="0" b="0"/>
              <wp:wrapNone/>
              <wp:docPr id="11" name="Text Box 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71D95173" w14:textId="3916ACA7"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AF34BB4" id="_x0000_t202" coordsize="21600,21600" o:spt="202" path="m,l,21600r21600,l21600,xe">
              <v:stroke joinstyle="miter"/>
              <v:path gradientshapeok="t" o:connecttype="rect"/>
            </v:shapetype>
            <v:shape id="Text Box 11" o:spid="_x0000_s1026" type="#_x0000_t202" alt="OFFICIAL" style="position:absolute;margin-left:0;margin-top:0;width:54pt;height:33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E3IRCAIAABUEAAAOAAAAZHJzL2Uyb0RvYy54bWysU8Fu2zAMvQ/YPwi6L7aLtUiNOEXaIsOA&#10;oC2QDj0rshQbkERBUmJnXz9KtpOt22noRaZJ6pF8fFrc9VqRo3C+BVPRYpZTIgyHujX7iv54XX+Z&#10;U+IDMzVTYERFT8LTu+XnT4vOluIKGlC1cARBjC87W9EmBFtmmeeN0MzPwAqDQQlOs4C/bp/VjnWI&#10;rlV2lec3WQeutg648B69j0OQLhO+lIKHZym9CERVFHsL6XTp3MUzWy5YuXfMNi0f22D/0YVmrcGi&#10;Z6hHFhg5uPYvKN1yBx5kmHHQGUjZcpFmwGmK/N0024ZZkWZBcrw90+Q/DpY/Hbf2xZHQ30OPC4yE&#10;dNaXHp1xnl46Hb/YKcE4Ung60yb6QDg6b+bX8xwjHENfi9sCbUTJLpet8+GbAE2iUVGHW0lksePG&#10;hyF1Som1DKxbpdJmlPnDgZjRk106jFbod/3Y9g7qE07jYFi0t3zdYs0N8+GFOdwstolqDc94SAVd&#10;RWG0KGnA/fyXP+Yj4RilpEOlVNSglClR3w0uIooqGcVtfh1ZcJN7NxnmoB8A9VfgU7A8mTEvqMmU&#10;DvQb6ngVC2GIGY7lKhom8yEMksV3wMVqlZJQP5aFjdlaHqEjT5HE1/6NOTsyHXBFTzDJiJXvCB9y&#10;401vV4eAtKdtRE4HIkeqUXtpn+M7ieL+/T9lXV7z8hcAAAD//wMAUEsDBBQABgAIAAAAIQAlP4tV&#10;2QAAAAQBAAAPAAAAZHJzL2Rvd25yZXYueG1sTI9BS8NAEIXvgv9hGcGb3Y3QUGI2pQg99Far9jzN&#10;jkk0OxOy2zb217v1opcHjze89025nHyvTjSGTthCNjOgiGtxHTcW3l7XDwtQISI77IXJwjcFWFa3&#10;NyUWTs78QqddbFQq4VCghTbGodA61C15DDMZiFP2IaPHmOzYaDfiOZX7Xj8ak2uPHaeFFgd6bqn+&#10;2h29hW6+kpjR+2b9ufeZZJftZn7ZWnt/N62eQEWa4t8xXPETOlSJ6SBHdkH1FtIj8VevmVkke7CQ&#10;5wZ0Ver/8NUPAAAA//8DAFBLAQItABQABgAIAAAAIQC2gziS/gAAAOEBAAATAAAAAAAAAAAAAAAA&#10;AAAAAABbQ29udGVudF9UeXBlc10ueG1sUEsBAi0AFAAGAAgAAAAhADj9If/WAAAAlAEAAAsAAAAA&#10;AAAAAAAAAAAALwEAAF9yZWxzLy5yZWxzUEsBAi0AFAAGAAgAAAAhAIoTchEIAgAAFQQAAA4AAAAA&#10;AAAAAAAAAAAALgIAAGRycy9lMm9Eb2MueG1sUEsBAi0AFAAGAAgAAAAhACU/i1XZAAAABAEAAA8A&#10;AAAAAAAAAAAAAAAAYgQAAGRycy9kb3ducmV2LnhtbFBLBQYAAAAABAAEAPMAAABoBQAAAAA=&#10;" filled="f" stroked="f">
              <v:textbox style="mso-fit-shape-to-text:t" inset="0,15pt,0,0">
                <w:txbxContent>
                  <w:p w14:paraId="71D95173" w14:textId="3916ACA7"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B7D9AE" w14:textId="541EFA70" w:rsidR="0066770D" w:rsidRDefault="00243B42">
    <w:pPr>
      <w:pStyle w:val="Header"/>
    </w:pPr>
    <w:r>
      <w:rPr>
        <w:noProof/>
      </w:rPr>
      <mc:AlternateContent>
        <mc:Choice Requires="wps">
          <w:drawing>
            <wp:anchor distT="0" distB="0" distL="0" distR="0" simplePos="0" relativeHeight="251658245" behindDoc="0" locked="0" layoutInCell="1" allowOverlap="1" wp14:anchorId="437A79C6" wp14:editId="0A0B052E">
              <wp:simplePos x="635" y="635"/>
              <wp:positionH relativeFrom="page">
                <wp:align>center</wp:align>
              </wp:positionH>
              <wp:positionV relativeFrom="page">
                <wp:align>top</wp:align>
              </wp:positionV>
              <wp:extent cx="685800" cy="419100"/>
              <wp:effectExtent l="0" t="0" r="0" b="0"/>
              <wp:wrapNone/>
              <wp:docPr id="12" name="Text Box 1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18BDE86F" w14:textId="488AA5E4"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37A79C6" id="_x0000_t202" coordsize="21600,21600" o:spt="202" path="m,l,21600r21600,l21600,xe">
              <v:stroke joinstyle="miter"/>
              <v:path gradientshapeok="t" o:connecttype="rect"/>
            </v:shapetype>
            <v:shape id="Text Box 12" o:spid="_x0000_s1027" type="#_x0000_t202" alt="OFFICIAL" style="position:absolute;margin-left:0;margin-top:0;width:54pt;height:33pt;z-index:25165824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B+EyCgIAABwEAAAOAAAAZHJzL2Uyb0RvYy54bWysU8Fu2zAMvQ/YPwi6L7aLtUiNOEXWIsOA&#10;oC2QDj0rshQbkERBUmJnXz9KtpO222nYRaZJ6pF8fFrc9VqRo3C+BVPRYpZTIgyHujX7iv58WX+Z&#10;U+IDMzVTYERFT8LTu+XnT4vOluIKGlC1cARBjC87W9EmBFtmmeeN0MzPwAqDQQlOs4C/bp/VjnWI&#10;rlV2lec3WQeutg648B69D0OQLhO+lIKHJym9CERVFHsL6XTp3MUzWy5YuXfMNi0f22D/0IVmrcGi&#10;Z6gHFhg5uPYPKN1yBx5kmHHQGUjZcpFmwGmK/MM024ZZkWZBcrw90+T/Hyx/PG7tsyOh/wY9LjAS&#10;0llfenTGeXrpdPxipwTjSOHpTJvoA+HovJlfz3OMcAx9LW4LtBElu1y2zofvAjSJRkUdbiWRxY4b&#10;H4bUKSXWMrBulUqbUeadAzGjJ7t0GK3Q73rS1m+630F9wqEcDPv2lq9bLL1hPjwzhwvGblG04QkP&#10;qaCrKIwWJQ24X3/zx3zkHaOUdCiYihpUNCXqh8F9RG0lo7jNryMZbnLvJsMc9D2gDAt8EZYnM+YF&#10;NZnSgX5FOa9iIQwxw7FcRcNk3odBufgcuFitUhLKyLKwMVvLI3SkK3L50r8yZ0fCA27qESY1sfID&#10;70NuvOnt6hCQ/bSUSO1A5Mg4SjCtdXwuUeNv/1PW5VEvfwMAAP//AwBQSwMEFAAGAAgAAAAhACU/&#10;i1XZAAAABAEAAA8AAABkcnMvZG93bnJldi54bWxMj0FLw0AQhe+C/2EZwZvdjdBQYjalCD30Vqv2&#10;PM2OSTQ7E7LbNvbXu/WilwePN7z3TbmcfK9ONIZO2EI2M6CIa3EdNxbeXtcPC1AhIjvshcnCNwVY&#10;Vrc3JRZOzvxCp11sVCrhUKCFNsah0DrULXkMMxmIU/Yho8eY7NhoN+I5lftePxqTa48dp4UWB3pu&#10;qf7aHb2Fbr6SmNH7Zv2595lkl+1mftlae383rZ5ARZri3zFc8RM6VInpIEd2QfUW0iPxV6+ZWSR7&#10;sJDnBnRV6v/w1Q8AAAD//wMAUEsBAi0AFAAGAAgAAAAhALaDOJL+AAAA4QEAABMAAAAAAAAAAAAA&#10;AAAAAAAAAFtDb250ZW50X1R5cGVzXS54bWxQSwECLQAUAAYACAAAACEAOP0h/9YAAACUAQAACwAA&#10;AAAAAAAAAAAAAAAvAQAAX3JlbHMvLnJlbHNQSwECLQAUAAYACAAAACEANgfhMgoCAAAcBAAADgAA&#10;AAAAAAAAAAAAAAAuAgAAZHJzL2Uyb0RvYy54bWxQSwECLQAUAAYACAAAACEAJT+LVdkAAAAEAQAA&#10;DwAAAAAAAAAAAAAAAABkBAAAZHJzL2Rvd25yZXYueG1sUEsFBgAAAAAEAAQA8wAAAGoFAAAAAA==&#10;" filled="f" stroked="f">
              <v:textbox style="mso-fit-shape-to-text:t" inset="0,15pt,0,0">
                <w:txbxContent>
                  <w:p w14:paraId="18BDE86F" w14:textId="488AA5E4"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897AC5">
      <w:rPr>
        <w:noProof/>
      </w:rPr>
      <w:drawing>
        <wp:anchor distT="0" distB="0" distL="114300" distR="0" simplePos="0" relativeHeight="251657216" behindDoc="0" locked="0" layoutInCell="1" allowOverlap="0" wp14:anchorId="1855D74E" wp14:editId="59E3520F">
          <wp:simplePos x="0" y="0"/>
          <wp:positionH relativeFrom="page">
            <wp:posOffset>5581015</wp:posOffset>
          </wp:positionH>
          <wp:positionV relativeFrom="page">
            <wp:posOffset>360045</wp:posOffset>
          </wp:positionV>
          <wp:extent cx="1552575" cy="371475"/>
          <wp:effectExtent l="0" t="0" r="0" b="0"/>
          <wp:wrapSquare wrapText="bothSides"/>
          <wp:docPr id="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F722D8" w14:textId="2D184BE3" w:rsidR="0066770D" w:rsidRDefault="00EF593E" w:rsidP="006774AD">
    <w:pPr>
      <w:jc w:val="center"/>
    </w:pPr>
    <w:r w:rsidRPr="0065147C">
      <w:rPr>
        <w:rFonts w:cs="Arial"/>
        <w:b/>
        <w:bCs/>
        <w:noProof/>
        <w:color w:val="FF0000"/>
      </w:rPr>
      <w:drawing>
        <wp:anchor distT="0" distB="0" distL="114300" distR="114300" simplePos="0" relativeHeight="251660308" behindDoc="1" locked="0" layoutInCell="1" allowOverlap="1" wp14:anchorId="21A7E05B" wp14:editId="7624BEBD">
          <wp:simplePos x="0" y="0"/>
          <wp:positionH relativeFrom="column">
            <wp:posOffset>4373218</wp:posOffset>
          </wp:positionH>
          <wp:positionV relativeFrom="paragraph">
            <wp:posOffset>-134620</wp:posOffset>
          </wp:positionV>
          <wp:extent cx="1428115" cy="723265"/>
          <wp:effectExtent l="0" t="0" r="0" b="0"/>
          <wp:wrapNone/>
          <wp:docPr id="1"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014702" name="Graphic 301014702"/>
                  <pic:cNvPicPr/>
                </pic:nvPicPr>
                <pic:blipFill>
                  <a:blip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1428115" cy="723265"/>
                  </a:xfrm>
                  <a:prstGeom prst="rect">
                    <a:avLst/>
                  </a:prstGeom>
                </pic:spPr>
              </pic:pic>
            </a:graphicData>
          </a:graphic>
          <wp14:sizeRelH relativeFrom="page">
            <wp14:pctWidth>0</wp14:pctWidth>
          </wp14:sizeRelH>
          <wp14:sizeRelV relativeFrom="page">
            <wp14:pctHeight>0</wp14:pctHeight>
          </wp14:sizeRelV>
        </wp:anchor>
      </w:drawing>
    </w:r>
    <w:r>
      <w:ptab w:relativeTo="margin" w:alignment="right" w:leader="none"/>
    </w:r>
    <w:r w:rsidR="00243B42">
      <w:rPr>
        <w:noProof/>
      </w:rPr>
      <mc:AlternateContent>
        <mc:Choice Requires="wps">
          <w:drawing>
            <wp:anchor distT="0" distB="0" distL="0" distR="0" simplePos="0" relativeHeight="251658243" behindDoc="0" locked="0" layoutInCell="1" allowOverlap="1" wp14:anchorId="679BD053" wp14:editId="7AB65616">
              <wp:simplePos x="635" y="635"/>
              <wp:positionH relativeFrom="page">
                <wp:align>center</wp:align>
              </wp:positionH>
              <wp:positionV relativeFrom="page">
                <wp:align>top</wp:align>
              </wp:positionV>
              <wp:extent cx="685800" cy="419100"/>
              <wp:effectExtent l="0" t="0" r="0" b="0"/>
              <wp:wrapNone/>
              <wp:docPr id="10"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0D97A2DB" w14:textId="0D4F6987"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79BD053" id="_x0000_t202" coordsize="21600,21600" o:spt="202" path="m,l,21600r21600,l21600,xe">
              <v:stroke joinstyle="miter"/>
              <v:path gradientshapeok="t" o:connecttype="rect"/>
            </v:shapetype>
            <v:shape id="Text Box 10" o:spid="_x0000_s1030" type="#_x0000_t202" alt="OFFICIAL" style="position:absolute;left:0;text-align:left;margin-left:0;margin-top:0;width:54pt;height:33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RZn5CwIAABwEAAAOAAAAZHJzL2Uyb0RvYy54bWysU8Fu2zAMvQ/YPwi6L7aLtUiNOEXWIsOA&#10;oC2QDj0rshQbkEVBYmJnXz9Kjput22nYRaZJ6pF8fFrcDZ1hR+VDC7bixSznTFkJdWv3Ff/+sv40&#10;5yygsLUwYFXFTyrwu+XHD4veleoKGjC18oxAbCh7V/EG0ZVZFmSjOhFm4JSloAbfCaRfv89qL3pC&#10;70x2lec3WQ++dh6kCoG8D2OQLxO+1krik9ZBITMVp94wnT6du3hmy4Uo9164ppXnNsQ/dNGJ1lLR&#10;N6gHgYIdfPsHVNdKDwE0ziR0GWjdSpVmoGmK/N0020Y4lWYhcoJ7oyn8P1j5eNy6Z89w+AIDLTAS&#10;0rtQBnLGeQbtu/ilThnFicLTG21qQCbJeTO/nucUkRT6XNwWZBNKdrnsfMCvCjoWjYp72koiSxw3&#10;AcfUKSXWsrBujUmbMfY3B2FGT3bpMFo47AbW1lR86n4H9YmG8jDuOzi5bqn0RgR8Fp4WTN2SaPGJ&#10;Dm2grzicLc4a8D/+5o/5xDtFOetJMBW3pGjOzDdL+4jaSkZxm19HMvzk3k2GPXT3QDIs6EU4mcyY&#10;h2YytYfuleS8ioUoJKykchXHybzHUbn0HKRarVISycgJ3NitkxE60hW5fBlehXdnwpE29QiTmkT5&#10;jvcxN94MbnVAYj8tJVI7EnlmnCSY1np+LlHjv/6nrMujXv4EAAD//wMAUEsDBBQABgAIAAAAIQAl&#10;P4tV2QAAAAQBAAAPAAAAZHJzL2Rvd25yZXYueG1sTI9BS8NAEIXvgv9hGcGb3Y3QUGI2pQg99Far&#10;9jzNjkk0OxOy2zb217v1opcHjze89025nHyvTjSGTthCNjOgiGtxHTcW3l7XDwtQISI77IXJwjcF&#10;WFa3NyUWTs78QqddbFQq4VCghTbGodA61C15DDMZiFP2IaPHmOzYaDfiOZX7Xj8ak2uPHaeFFgd6&#10;bqn+2h29hW6+kpjR+2b9ufeZZJftZn7ZWnt/N62eQEWa4t8xXPETOlSJ6SBHdkH1FtIj8VevmVkk&#10;e7CQ5wZ0Ver/8NUPAAAA//8DAFBLAQItABQABgAIAAAAIQC2gziS/gAAAOEBAAATAAAAAAAAAAAA&#10;AAAAAAAAAABbQ29udGVudF9UeXBlc10ueG1sUEsBAi0AFAAGAAgAAAAhADj9If/WAAAAlAEAAAsA&#10;AAAAAAAAAAAAAAAALwEAAF9yZWxzLy5yZWxzUEsBAi0AFAAGAAgAAAAhAO9FmfkLAgAAHAQAAA4A&#10;AAAAAAAAAAAAAAAALgIAAGRycy9lMm9Eb2MueG1sUEsBAi0AFAAGAAgAAAAhACU/i1XZAAAABAEA&#10;AA8AAAAAAAAAAAAAAAAAZQQAAGRycy9kb3ducmV2LnhtbFBLBQYAAAAABAAEAPMAAABrBQAAAAA=&#10;" filled="f" stroked="f">
              <v:textbox style="mso-fit-shape-to-text:t" inset="0,15pt,0,0">
                <w:txbxContent>
                  <w:p w14:paraId="0D97A2DB" w14:textId="0D4F6987"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D3E751" w14:textId="1DA9A102" w:rsidR="0066770D" w:rsidRDefault="00243B42">
    <w:pPr>
      <w:pStyle w:val="Header"/>
    </w:pPr>
    <w:r>
      <w:rPr>
        <w:noProof/>
      </w:rPr>
      <mc:AlternateContent>
        <mc:Choice Requires="wps">
          <w:drawing>
            <wp:anchor distT="0" distB="0" distL="0" distR="0" simplePos="0" relativeHeight="251658247" behindDoc="0" locked="0" layoutInCell="1" allowOverlap="1" wp14:anchorId="0F9290FD" wp14:editId="2DD8BC11">
              <wp:simplePos x="635" y="635"/>
              <wp:positionH relativeFrom="page">
                <wp:align>center</wp:align>
              </wp:positionH>
              <wp:positionV relativeFrom="page">
                <wp:align>top</wp:align>
              </wp:positionV>
              <wp:extent cx="685800" cy="419100"/>
              <wp:effectExtent l="0" t="0" r="0" b="0"/>
              <wp:wrapNone/>
              <wp:docPr id="14" name="Text Box 1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1E690326" w14:textId="3DAA8B91"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F9290FD" id="_x0000_t202" coordsize="21600,21600" o:spt="202" path="m,l,21600r21600,l21600,xe">
              <v:stroke joinstyle="miter"/>
              <v:path gradientshapeok="t" o:connecttype="rect"/>
            </v:shapetype>
            <v:shape id="Text Box 14" o:spid="_x0000_s1033" type="#_x0000_t202" alt="OFFICIAL" style="position:absolute;margin-left:0;margin-top:0;width:54pt;height:33pt;z-index:25165824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hE6/DAIAABwEAAAOAAAAZHJzL2Uyb0RvYy54bWysU8Fu2zAMvQ/YPwi6L7aLtUuNOEXWIsOA&#10;oC2QDj0rshQbkERBUmJnXz9KtpOu22nYRaZJ6pF8fFrc9VqRo3C+BVPRYpZTIgyHujX7iv54WX+a&#10;U+IDMzVTYERFT8LTu+XHD4vOluIKGlC1cARBjC87W9EmBFtmmeeN0MzPwAqDQQlOs4C/bp/VjnWI&#10;rlV2lec3WQeutg648B69D0OQLhO+lIKHJym9CERVFHsL6XTp3MUzWy5YuXfMNi0f22D/0IVmrcGi&#10;Z6gHFhg5uPYPKN1yBx5kmHHQGUjZcpFmwGmK/N0024ZZkWZBcrw90+T/Hyx/PG7tsyOh/wo9LjAS&#10;0llfenTGeXrpdPxipwTjSOHpTJvoA+HovJlfz3OMcAx9Lm4LtBElu1y2zodvAjSJRkUdbiWRxY4b&#10;H4bUKSXWMrBulUqbUeY3B2JGT3bpMFqh3/WkrSv6Zep+B/UJh3Iw7Ntbvm6x9Ib58MwcLhi7RdGG&#10;Jzykgq6iMFqUNOB+/s0f85F3jFLSoWAqalDRlKjvBvcRtZWM4ja/jmS4yb2bDHPQ94AyLPBFWJ7M&#10;mBfUZEoH+hXlvIqFMMQMx3IVDZN5Hwbl4nPgYrVKSSgjy8LGbC2P0JGuyOVL/8qcHQkPuKlHmNTE&#10;yne8D7nxprerQ0D201IitQORI+MowbTW8blEjb/9T1mXR738BQAA//8DAFBLAwQUAAYACAAAACEA&#10;JT+LVdkAAAAEAQAADwAAAGRycy9kb3ducmV2LnhtbEyPQUvDQBCF74L/YRnBm92N0FBiNqUIPfRW&#10;q/Y8zY5JNDsTsts29te79aKXB483vPdNuZx8r040hk7YQjYzoIhrcR03Ft5e1w8LUCEiO+yFycI3&#10;BVhWtzclFk7O/EKnXWxUKuFQoIU2xqHQOtQteQwzGYhT9iGjx5js2Gg34jmV+14/GpNrjx2nhRYH&#10;em6p/todvYVuvpKY0ftm/bn3mWSX7WZ+2Vp7fzetnkBFmuLfMVzxEzpUiekgR3ZB9RbSI/FXr5lZ&#10;JHuwkOcGdFXq//DVDwAAAP//AwBQSwECLQAUAAYACAAAACEAtoM4kv4AAADhAQAAEwAAAAAAAAAA&#10;AAAAAAAAAAAAW0NvbnRlbnRfVHlwZXNdLnhtbFBLAQItABQABgAIAAAAIQA4/SH/1gAAAJQBAAAL&#10;AAAAAAAAAAAAAAAAAC8BAABfcmVscy8ucmVsc1BLAQItABQABgAIAAAAIQBYhE6/DAIAABwEAAAO&#10;AAAAAAAAAAAAAAAAAC4CAABkcnMvZTJvRG9jLnhtbFBLAQItABQABgAIAAAAIQAlP4tV2QAAAAQB&#10;AAAPAAAAAAAAAAAAAAAAAGYEAABkcnMvZG93bnJldi54bWxQSwUGAAAAAAQABADzAAAAbAUAAAAA&#10;" filled="f" stroked="f">
              <v:textbox style="mso-fit-shape-to-text:t" inset="0,15pt,0,0">
                <w:txbxContent>
                  <w:p w14:paraId="1E690326" w14:textId="3DAA8B91"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2CAE9B" w14:textId="5F770743" w:rsidR="0066770D" w:rsidRDefault="0066770D" w:rsidP="00FF6FE9">
    <w:pPr>
      <w:pStyle w:val="Header"/>
      <w:jc w:val="righ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A0E56E" w14:textId="1C534E81" w:rsidR="00741D30" w:rsidRPr="00741D30" w:rsidRDefault="00243B42" w:rsidP="00741D30">
    <w:pPr>
      <w:spacing w:after="160" w:line="259" w:lineRule="auto"/>
      <w:ind w:left="360"/>
      <w:jc w:val="center"/>
      <w:rPr>
        <w:rFonts w:eastAsia="Calibri" w:cs="Arial"/>
        <w:color w:val="44546A"/>
        <w:sz w:val="22"/>
        <w:szCs w:val="22"/>
        <w:lang w:eastAsia="en-US"/>
      </w:rPr>
    </w:pPr>
    <w:r>
      <w:rPr>
        <w:rFonts w:eastAsia="Calibri" w:cs="Arial"/>
        <w:noProof/>
        <w:color w:val="44546A"/>
        <w:sz w:val="22"/>
        <w:szCs w:val="22"/>
        <w:lang w:eastAsia="en-US"/>
      </w:rPr>
      <mc:AlternateContent>
        <mc:Choice Requires="wps">
          <w:drawing>
            <wp:anchor distT="0" distB="0" distL="0" distR="0" simplePos="0" relativeHeight="251658246" behindDoc="0" locked="0" layoutInCell="1" allowOverlap="1" wp14:anchorId="42F779EA" wp14:editId="4EC85D31">
              <wp:simplePos x="635" y="635"/>
              <wp:positionH relativeFrom="page">
                <wp:align>center</wp:align>
              </wp:positionH>
              <wp:positionV relativeFrom="page">
                <wp:align>top</wp:align>
              </wp:positionV>
              <wp:extent cx="685800" cy="419100"/>
              <wp:effectExtent l="0" t="0" r="0" b="0"/>
              <wp:wrapNone/>
              <wp:docPr id="13" name="Text Box 1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7A1E55EA" w14:textId="78D2EC83"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2F779EA" id="_x0000_t202" coordsize="21600,21600" o:spt="202" path="m,l,21600r21600,l21600,xe">
              <v:stroke joinstyle="miter"/>
              <v:path gradientshapeok="t" o:connecttype="rect"/>
            </v:shapetype>
            <v:shape id="Text Box 13" o:spid="_x0000_s1036" type="#_x0000_t202" alt="OFFICIAL" style="position:absolute;left:0;text-align:left;margin-left:0;margin-top:0;width:54pt;height:33pt;z-index:25165824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OErzCwIAAB0EAAAOAAAAZHJzL2Uyb0RvYy54bWysU8Fu2zAMvQ/YPwi6L7aLtUiNOEXaIsOA&#10;oC2QDj0rshQbkEVBYmJnXz9KiZOt22noRaZJ6pF8fJrdDZ1he+VDC7bixSTnTFkJdWu3Ff/xuvwy&#10;5SygsLUwYFXFDyrwu/nnT7PeleoKGjC18oxAbCh7V/EG0ZVZFmSjOhEm4JSloAbfCaRfv81qL3pC&#10;70x2lec3WQ++dh6kCoG8j8cgnyd8rZXEZ62DQmYqTr1hOn06N/HM5jNRbr1wTStPbYj/6KITraWi&#10;Z6hHgYLtfPsXVNdKDwE0TiR0GWjdSpVmoGmK/N0060Y4lWYhcoI70xQ+DlY+7dfuxTMc7mGgBUZC&#10;ehfKQM44z6B9F7/UKaM4UXg406YGZJKcN9PraU4RSaGvxW1BNqFkl8vOB/ymoGPRqLinrSSyxH4V&#10;8Jg6psRaFpatMWkzxv7hIMzoyS4dRguHzcDamrpPhaNrA/WBpvJwXHhwctlS7ZUI+CI8bZjaJdXi&#10;Mx3aQF9xOFmcNeB//ssf84l4inLWk2IqbknSnJnvlhYSxZWM4ja/jmz40b0ZDbvrHoB0WNCTcDKZ&#10;MQ/NaGoP3RvpeRELUUhYSeUqjqP5gEfp0nuQarFISaQjJ3Bl105G6MhXJPN1eBPenRhHWtUTjHIS&#10;5Tvij7nxZnCLHRL9aSsXIk+UkwbTXk/vJYr89/+UdXnV818AAAD//wMAUEsDBBQABgAIAAAAIQAl&#10;P4tV2QAAAAQBAAAPAAAAZHJzL2Rvd25yZXYueG1sTI9BS8NAEIXvgv9hGcGb3Y3QUGI2pQg99Far&#10;9jzNjkk0OxOy2zb217v1opcHjze89025nHyvTjSGTthCNjOgiGtxHTcW3l7XDwtQISI77IXJwjcF&#10;WFa3NyUWTs78QqddbFQq4VCghTbGodA61C15DDMZiFP2IaPHmOzYaDfiOZX7Xj8ak2uPHaeFFgd6&#10;bqn+2h29hW6+kpjR+2b9ufeZZJftZn7ZWnt/N62eQEWa4t8xXPETOlSJ6SBHdkH1FtIj8VevmVkk&#10;e7CQ5wZ0Ver/8NUPAAAA//8DAFBLAQItABQABgAIAAAAIQC2gziS/gAAAOEBAAATAAAAAAAAAAAA&#10;AAAAAAAAAABbQ29udGVudF9UeXBlc10ueG1sUEsBAi0AFAAGAAgAAAAhADj9If/WAAAAlAEAAAsA&#10;AAAAAAAAAAAAAAAALwEAAF9yZWxzLy5yZWxzUEsBAi0AFAAGAAgAAAAhALc4SvMLAgAAHQQAAA4A&#10;AAAAAAAAAAAAAAAALgIAAGRycy9lMm9Eb2MueG1sUEsBAi0AFAAGAAgAAAAhACU/i1XZAAAABAEA&#10;AA8AAAAAAAAAAAAAAAAAZQQAAGRycy9kb3ducmV2LnhtbFBLBQYAAAAABAAEAPMAAABrBQAAAAA=&#10;" filled="f" stroked="f">
              <v:textbox style="mso-fit-shape-to-text:t" inset="0,15pt,0,0">
                <w:txbxContent>
                  <w:p w14:paraId="7A1E55EA" w14:textId="78D2EC83"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741D30" w:rsidRPr="00741D30">
      <w:rPr>
        <w:rFonts w:eastAsia="Calibri" w:cs="Arial"/>
        <w:color w:val="44546A"/>
        <w:sz w:val="22"/>
        <w:szCs w:val="22"/>
        <w:lang w:eastAsia="en-US"/>
      </w:rPr>
      <w:t>Official - Sensitive</w:t>
    </w:r>
  </w:p>
  <w:p w14:paraId="6B8E970F" w14:textId="77777777" w:rsidR="00741D30" w:rsidRPr="00741D30" w:rsidRDefault="00741D30" w:rsidP="00741D30">
    <w:pPr>
      <w:tabs>
        <w:tab w:val="center" w:pos="4513"/>
        <w:tab w:val="right" w:pos="9026"/>
      </w:tabs>
      <w:jc w:val="center"/>
      <w:rPr>
        <w:rFonts w:eastAsia="Calibri" w:cs="Arial"/>
        <w:sz w:val="22"/>
        <w:szCs w:val="22"/>
        <w:lang w:eastAsia="en-US"/>
      </w:rPr>
    </w:pPr>
    <w:r w:rsidRPr="00741D30">
      <w:rPr>
        <w:rFonts w:eastAsia="Calibri" w:cs="Arial"/>
        <w:color w:val="44546A"/>
        <w:sz w:val="22"/>
        <w:szCs w:val="22"/>
        <w:lang w:eastAsia="en-US"/>
      </w:rPr>
      <w:t>Accountable material, not for further distribution, internal information only</w:t>
    </w:r>
  </w:p>
  <w:p w14:paraId="5845FC14" w14:textId="77777777" w:rsidR="0066770D" w:rsidRDefault="0066770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9E53B1" w14:textId="67524B44" w:rsidR="0066770D" w:rsidRDefault="00243B42">
    <w:pPr>
      <w:pStyle w:val="Header"/>
    </w:pPr>
    <w:r>
      <w:rPr>
        <w:noProof/>
      </w:rPr>
      <mc:AlternateContent>
        <mc:Choice Requires="wps">
          <w:drawing>
            <wp:anchor distT="0" distB="0" distL="0" distR="0" simplePos="0" relativeHeight="251658250" behindDoc="0" locked="0" layoutInCell="1" allowOverlap="1" wp14:anchorId="5B1E6E68" wp14:editId="626AB4A8">
              <wp:simplePos x="635" y="635"/>
              <wp:positionH relativeFrom="page">
                <wp:align>center</wp:align>
              </wp:positionH>
              <wp:positionV relativeFrom="page">
                <wp:align>top</wp:align>
              </wp:positionV>
              <wp:extent cx="685800" cy="419100"/>
              <wp:effectExtent l="0" t="0" r="0" b="0"/>
              <wp:wrapNone/>
              <wp:docPr id="17" name="Text Box 1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3F746714" w14:textId="6FA32FB9"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B1E6E68" id="_x0000_t202" coordsize="21600,21600" o:spt="202" path="m,l,21600r21600,l21600,xe">
              <v:stroke joinstyle="miter"/>
              <v:path gradientshapeok="t" o:connecttype="rect"/>
            </v:shapetype>
            <v:shape id="Text Box 17" o:spid="_x0000_s1038" type="#_x0000_t202" alt="OFFICIAL" style="position:absolute;margin-left:0;margin-top:0;width:54pt;height:33pt;z-index:25165825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i+IDAIAAB0EAAAOAAAAZHJzL2Uyb0RvYy54bWysU8Fu2zAMvQ/YPwi6L7aDtUiNOEXWIsOA&#10;oC2QDj0rshQbkERBUmJnXz9KtpOt22nYRaZJ6pF8fFre91qRk3C+BVPRYpZTIgyHujWHin5/3Xxa&#10;UOIDMzVTYERFz8LT+9XHD8vOlmIODahaOIIgxpedrWgTgi2zzPNGaOZnYIXBoASnWcBfd8hqxzpE&#10;1yqb5/lt1oGrrQMuvEfv4xCkq4QvpeDhWUovAlEVxd5COl069/HMVktWHhyzTcvHNtg/dKFZa7Do&#10;BeqRBUaOrv0DSrfcgQcZZhx0BlK2XKQZcJoifzfNrmFWpFmQHG8vNPn/B8ufTjv74kjov0CPC4yE&#10;dNaXHp1xnl46Hb/YKcE4Uni+0Cb6QDg6bxc3ixwjHEOfi7sCbUTJrpet8+GrAE2iUVGHW0lksdPW&#10;hyF1Som1DGxapdJmlPnNgZjRk107jFbo9z1pa+x+PrW/h/qMUzkYFu4t37RYe8t8eGEON4ztomrD&#10;Mx5SQVdRGC1KGnA//uaP+Ug8RinpUDEVNShpStQ3gwuJ4kpGcZffRDbc5N5PhjnqB0AdFvgkLE9m&#10;zAtqMqUD/YZ6XsdCGGKGY7mKhsl8CIN08T1wsV6nJNSRZWFrdpZH6MhXJPO1f2POjowHXNUTTHJi&#10;5Tvih9x409v1MSD9aSuR24HIkXLUYNrr+F6iyH/9T1nXV736CQAA//8DAFBLAwQUAAYACAAAACEA&#10;JT+LVdkAAAAEAQAADwAAAGRycy9kb3ducmV2LnhtbEyPQUvDQBCF74L/YRnBm92N0FBiNqUIPfRW&#10;q/Y8zY5JNDsTsts29te79aKXB483vPdNuZx8r040hk7YQjYzoIhrcR03Ft5e1w8LUCEiO+yFycI3&#10;BVhWtzclFk7O/EKnXWxUKuFQoIU2xqHQOtQteQwzGYhT9iGjx5js2Gg34jmV+14/GpNrjx2nhRYH&#10;em6p/todvYVuvpKY0ftm/bn3mWSX7WZ+2Vp7fzetnkBFmuLfMVzxEzpUiekgR3ZB9RbSI/FXr5lZ&#10;JHuwkOcGdFXq//DVDwAAAP//AwBQSwECLQAUAAYACAAAACEAtoM4kv4AAADhAQAAEwAAAAAAAAAA&#10;AAAAAAAAAAAAW0NvbnRlbnRfVHlwZXNdLnhtbFBLAQItABQABgAIAAAAIQA4/SH/1gAAAJQBAAAL&#10;AAAAAAAAAAAAAAAAAC8BAABfcmVscy8ucmVsc1BLAQItABQABgAIAAAAIQBtRi+IDAIAAB0EAAAO&#10;AAAAAAAAAAAAAAAAAC4CAABkcnMvZTJvRG9jLnhtbFBLAQItABQABgAIAAAAIQAlP4tV2QAAAAQB&#10;AAAPAAAAAAAAAAAAAAAAAGYEAABkcnMvZG93bnJldi54bWxQSwUGAAAAAAQABADzAAAAbAUAAAAA&#10;" filled="f" stroked="f">
              <v:textbox style="mso-fit-shape-to-text:t" inset="0,15pt,0,0">
                <w:txbxContent>
                  <w:p w14:paraId="3F746714" w14:textId="6FA32FB9"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p>
  <w:p w14:paraId="39FD7B27" w14:textId="77777777" w:rsidR="0066770D" w:rsidRDefault="0066770D"/>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830DA3" w14:textId="76C430B7" w:rsidR="00741D30" w:rsidRPr="0052091B" w:rsidRDefault="00243B42" w:rsidP="00741D30">
    <w:pPr>
      <w:ind w:left="360"/>
      <w:jc w:val="center"/>
      <w:rPr>
        <w:rFonts w:cs="Arial"/>
        <w:color w:val="44546A"/>
      </w:rPr>
    </w:pPr>
    <w:r>
      <w:rPr>
        <w:rFonts w:cs="Arial"/>
        <w:noProof/>
        <w:color w:val="44546A"/>
      </w:rPr>
      <mc:AlternateContent>
        <mc:Choice Requires="wps">
          <w:drawing>
            <wp:anchor distT="0" distB="0" distL="0" distR="0" simplePos="0" relativeHeight="251658251" behindDoc="0" locked="0" layoutInCell="1" allowOverlap="1" wp14:anchorId="5F8DC527" wp14:editId="28E68DC4">
              <wp:simplePos x="635" y="635"/>
              <wp:positionH relativeFrom="page">
                <wp:align>center</wp:align>
              </wp:positionH>
              <wp:positionV relativeFrom="page">
                <wp:align>top</wp:align>
              </wp:positionV>
              <wp:extent cx="685800" cy="419100"/>
              <wp:effectExtent l="0" t="0" r="0" b="0"/>
              <wp:wrapNone/>
              <wp:docPr id="18" name="Text Box 1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03444D3F" w14:textId="6E5408E8"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F8DC527" id="_x0000_t202" coordsize="21600,21600" o:spt="202" path="m,l,21600r21600,l21600,xe">
              <v:stroke joinstyle="miter"/>
              <v:path gradientshapeok="t" o:connecttype="rect"/>
            </v:shapetype>
            <v:shape id="Text Box 18" o:spid="_x0000_s1039" type="#_x0000_t202" alt="OFFICIAL" style="position:absolute;left:0;text-align:left;margin-left:0;margin-top:0;width:54pt;height:33pt;z-index:25165825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21DQIAAB0EAAAOAAAAZHJzL2Uyb0RvYy54bWysU8Fu2zAMvQ/YPwi6L7a7tUiNOEXWIsOA&#10;oC2QDj0rshQbkERBUmJnXz9KtpOu22nYRaZJ6pF8fFrc9VqRo3C+BVPRYpZTIgyHujX7iv54WX+a&#10;U+IDMzVTYERFT8LTu+XHD4vOluIKGlC1cARBjC87W9EmBFtmmeeN0MzPwAqDQQlOs4C/bp/VjnWI&#10;rlV2lec3WQeutg648B69D0OQLhO+lIKHJym9CERVFHsL6XTp3MUzWy5YuXfMNi0f22D/0IVmrcGi&#10;Z6gHFhg5uPYPKN1yBx5kmHHQGUjZcpFmwGmK/N0024ZZkWZBcrw90+T/Hyx/PG7tsyOh/wo9LjAS&#10;0llfenTGeXrpdPxipwTjSOHpTJvoA+HovJlfz3OMcAx9KW4LtBElu1y2zodvAjSJRkUdbiWRxY4b&#10;H4bUKSXWMrBulUqbUeY3B2JGT3bpMFqh3/WkrbH7z1P7O6hPOJWDYeHe8nWLtTfMh2fmcMPYLqo2&#10;POEhFXQVhdGipAH382/+mI/EY5SSDhVTUYOSpkR9N7iQKK5kFLf5dWTDTe7dZJiDvgfUYYFPwvJk&#10;xrygJlM60K+o51UshCFmOJaraJjM+zBIF98DF6tVSkIdWRY2Zmt5hI58RTJf+lfm7Mh4wFU9wiQn&#10;Vr4jfsiNN71dHQLSn7YSuR2IHClHDaa9ju8livztf8q6vOrlLwAAAP//AwBQSwMEFAAGAAgAAAAh&#10;ACU/i1XZAAAABAEAAA8AAABkcnMvZG93bnJldi54bWxMj0FLw0AQhe+C/2EZwZvdjdBQYjalCD30&#10;Vqv2PM2OSTQ7E7LbNvbXu/WilwePN7z3TbmcfK9ONIZO2EI2M6CIa3EdNxbeXtcPC1AhIjvshcnC&#10;NwVYVrc3JRZOzvxCp11sVCrhUKCFNsah0DrULXkMMxmIU/Yho8eY7NhoN+I5lftePxqTa48dp4UW&#10;B3puqf7aHb2Fbr6SmNH7Zv2595lkl+1mftlae383rZ5ARZri3zFc8RM6VInpIEd2QfUW0iPxV6+Z&#10;WSR7sJDnBnRV6v/w1Q8AAAD//wMAUEsBAi0AFAAGAAgAAAAhALaDOJL+AAAA4QEAABMAAAAAAAAA&#10;AAAAAAAAAAAAAFtDb250ZW50X1R5cGVzXS54bWxQSwECLQAUAAYACAAAACEAOP0h/9YAAACUAQAA&#10;CwAAAAAAAAAAAAAAAAAvAQAAX3JlbHMvLnJlbHNQSwECLQAUAAYACAAAACEAAPmdtQ0CAAAdBAAA&#10;DgAAAAAAAAAAAAAAAAAuAgAAZHJzL2Uyb0RvYy54bWxQSwECLQAUAAYACAAAACEAJT+LVdkAAAAE&#10;AQAADwAAAAAAAAAAAAAAAABnBAAAZHJzL2Rvd25yZXYueG1sUEsFBgAAAAAEAAQA8wAAAG0FAAAA&#10;AA==&#10;" filled="f" stroked="f">
              <v:textbox style="mso-fit-shape-to-text:t" inset="0,15pt,0,0">
                <w:txbxContent>
                  <w:p w14:paraId="03444D3F" w14:textId="6E5408E8"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741D30" w:rsidRPr="0052091B">
      <w:rPr>
        <w:rFonts w:cs="Arial"/>
        <w:color w:val="44546A"/>
      </w:rPr>
      <w:t>Official - Sensitive</w:t>
    </w:r>
  </w:p>
  <w:p w14:paraId="0CAEDEDD" w14:textId="77777777" w:rsidR="00741D30" w:rsidRPr="0052091B" w:rsidRDefault="00741D30" w:rsidP="00741D30">
    <w:pPr>
      <w:pStyle w:val="Header"/>
      <w:jc w:val="center"/>
      <w:rPr>
        <w:rFonts w:cs="Arial"/>
      </w:rPr>
    </w:pPr>
    <w:r w:rsidRPr="0052091B">
      <w:rPr>
        <w:rFonts w:cs="Arial"/>
        <w:color w:val="44546A"/>
      </w:rPr>
      <w:t>Accountable material, not for further distribution, internal information only</w:t>
    </w:r>
  </w:p>
  <w:p w14:paraId="2BA8840D" w14:textId="77777777" w:rsidR="0066770D" w:rsidRDefault="0066770D">
    <w:pPr>
      <w:pStyle w:val="Header"/>
    </w:pPr>
  </w:p>
  <w:p w14:paraId="7ADEB04D" w14:textId="77777777" w:rsidR="0066770D" w:rsidRDefault="0066770D"/>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7B93E6" w14:textId="06A5E6C8" w:rsidR="00741D30" w:rsidRPr="00741D30" w:rsidRDefault="00243B42" w:rsidP="00741D30">
    <w:pPr>
      <w:ind w:left="360"/>
      <w:jc w:val="center"/>
      <w:rPr>
        <w:rFonts w:eastAsia="Calibri" w:cs="Arial"/>
        <w:color w:val="44546A"/>
        <w:sz w:val="22"/>
        <w:szCs w:val="22"/>
        <w:lang w:eastAsia="en-US"/>
      </w:rPr>
    </w:pPr>
    <w:r>
      <w:rPr>
        <w:rFonts w:eastAsia="Calibri" w:cs="Arial"/>
        <w:noProof/>
        <w:color w:val="44546A"/>
        <w:sz w:val="22"/>
        <w:szCs w:val="22"/>
        <w:lang w:eastAsia="en-US"/>
      </w:rPr>
      <mc:AlternateContent>
        <mc:Choice Requires="wps">
          <w:drawing>
            <wp:anchor distT="0" distB="0" distL="0" distR="0" simplePos="0" relativeHeight="251658249" behindDoc="0" locked="0" layoutInCell="1" allowOverlap="1" wp14:anchorId="2593333E" wp14:editId="65B5B316">
              <wp:simplePos x="635" y="635"/>
              <wp:positionH relativeFrom="page">
                <wp:align>center</wp:align>
              </wp:positionH>
              <wp:positionV relativeFrom="page">
                <wp:align>top</wp:align>
              </wp:positionV>
              <wp:extent cx="685800" cy="419100"/>
              <wp:effectExtent l="0" t="0" r="0" b="0"/>
              <wp:wrapNone/>
              <wp:docPr id="16" name="Text Box 1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5800" cy="419100"/>
                      </a:xfrm>
                      <a:prstGeom prst="rect">
                        <a:avLst/>
                      </a:prstGeom>
                      <a:noFill/>
                      <a:ln>
                        <a:noFill/>
                      </a:ln>
                    </wps:spPr>
                    <wps:txbx>
                      <w:txbxContent>
                        <w:p w14:paraId="6A111B9C" w14:textId="2D5D0C82"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593333E" id="_x0000_t202" coordsize="21600,21600" o:spt="202" path="m,l,21600r21600,l21600,xe">
              <v:stroke joinstyle="miter"/>
              <v:path gradientshapeok="t" o:connecttype="rect"/>
            </v:shapetype>
            <v:shape id="Text Box 16" o:spid="_x0000_s1042" type="#_x0000_t202" alt="OFFICIAL" style="position:absolute;left:0;text-align:left;margin-left:0;margin-top:0;width:54pt;height:33pt;z-index:251658249;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V+DAIAAB0EAAAOAAAAZHJzL2Uyb0RvYy54bWysU8Fu2zAMvQ/YPwi6L7aLNUiNOEXWIsOA&#10;oC2QDj0rshQbkERBUmJnXz9KtpOt22nYRaZJ6pF8fFre91qRk3C+BVPRYpZTIgyHujWHin5/3Xxa&#10;UOIDMzVTYERFz8LT+9XHD8vOluIGGlC1cARBjC87W9EmBFtmmeeN0MzPwAqDQQlOs4C/7pDVjnWI&#10;rlV2k+fzrANXWwdceI/exyFIVwlfSsHDs5ReBKIqir2FdLp07uOZrZasPDhmm5aPbbB/6EKz1mDR&#10;C9QjC4wcXfsHlG65Aw8yzDjoDKRsuUgz4DRF/m6aXcOsSLMgOd5eaPL/D5Y/nXb2xZHQf4EeFxgJ&#10;6awvPTrjPL10On6xU4JxpPB8oU30gXB0zhe3ixwjHEOfi7sCbUTJrpet8+GrAE2iUVGHW0lksdPW&#10;hyF1Som1DGxapdJmlPnNgZjRk107jFbo9z1pa+x+PrW/h/qMUzkYFu4t37RYe8t8eGEON4ztomrD&#10;Mx5SQVdRGC1KGnA//uaP+Ug8RinpUDEVNShpStQ3gwuJ4kpGcZffRjbc5N5PhjnqB0AdFvgkLE9m&#10;zAtqMqUD/YZ6XsdCGGKGY7mKhsl8CIN08T1wsV6nJNSRZWFrdpZH6MhXJPO1f2POjowHXNUTTHJi&#10;5Tvih9x409v1MSD9aSuR24HIkXLUYNrr+F6iyH/9T1nXV736CQAA//8DAFBLAwQUAAYACAAAACEA&#10;JT+LVdkAAAAEAQAADwAAAGRycy9kb3ducmV2LnhtbEyPQUvDQBCF74L/YRnBm92N0FBiNqUIPfRW&#10;q/Y8zY5JNDsTsts29te79aKXB483vPdNuZx8r040hk7YQjYzoIhrcR03Ft5e1w8LUCEiO+yFycI3&#10;BVhWtzclFk7O/EKnXWxUKuFQoIU2xqHQOtQteQwzGYhT9iGjx5js2Gg34jmV+14/GpNrjx2nhRYH&#10;em6p/todvYVuvpKY0ftm/bn3mWSX7WZ+2Vp7fzetnkBFmuLfMVzxEzpUiekgR3ZB9RbSI/FXr5lZ&#10;JHuwkOcGdFXq//DVDwAAAP//AwBQSwECLQAUAAYACAAAACEAtoM4kv4AAADhAQAAEwAAAAAAAAAA&#10;AAAAAAAAAAAAW0NvbnRlbnRfVHlwZXNdLnhtbFBLAQItABQABgAIAAAAIQA4/SH/1gAAAJQBAAAL&#10;AAAAAAAAAAAAAAAAAC8BAABfcmVscy8ucmVsc1BLAQItABQABgAIAAAAIQDZu+V+DAIAAB0EAAAO&#10;AAAAAAAAAAAAAAAAAC4CAABkcnMvZTJvRG9jLnhtbFBLAQItABQABgAIAAAAIQAlP4tV2QAAAAQB&#10;AAAPAAAAAAAAAAAAAAAAAGYEAABkcnMvZG93bnJldi54bWxQSwUGAAAAAAQABADzAAAAbAUAAAAA&#10;" filled="f" stroked="f">
              <v:textbox style="mso-fit-shape-to-text:t" inset="0,15pt,0,0">
                <w:txbxContent>
                  <w:p w14:paraId="6A111B9C" w14:textId="2D5D0C82" w:rsidR="00243B42" w:rsidRPr="00FF6FE9" w:rsidRDefault="00243B42">
                    <w:pPr>
                      <w:rPr>
                        <w:rFonts w:ascii="Calibri" w:eastAsia="Calibri" w:hAnsi="Calibri" w:cs="Calibri"/>
                        <w:noProof/>
                        <w:color w:val="FF0000"/>
                        <w:sz w:val="30"/>
                        <w:szCs w:val="30"/>
                      </w:rPr>
                    </w:pPr>
                    <w:r w:rsidRPr="00FF6FE9">
                      <w:rPr>
                        <w:rFonts w:ascii="Calibri" w:eastAsia="Calibri" w:hAnsi="Calibri" w:cs="Calibri"/>
                        <w:noProof/>
                        <w:color w:val="FF0000"/>
                        <w:sz w:val="30"/>
                        <w:szCs w:val="30"/>
                      </w:rPr>
                      <w:t>OFFICIAL</w:t>
                    </w:r>
                  </w:p>
                </w:txbxContent>
              </v:textbox>
              <w10:wrap anchorx="page" anchory="page"/>
            </v:shape>
          </w:pict>
        </mc:Fallback>
      </mc:AlternateContent>
    </w:r>
    <w:r w:rsidR="00741D30" w:rsidRPr="00741D30">
      <w:rPr>
        <w:rFonts w:eastAsia="Calibri" w:cs="Arial"/>
        <w:color w:val="44546A"/>
        <w:sz w:val="22"/>
        <w:szCs w:val="22"/>
        <w:lang w:eastAsia="en-US"/>
      </w:rPr>
      <w:t>Official - Sensitive</w:t>
    </w:r>
  </w:p>
  <w:p w14:paraId="24E5AC08" w14:textId="77777777" w:rsidR="00741D30" w:rsidRDefault="00741D30" w:rsidP="00FF6FE9">
    <w:pPr>
      <w:tabs>
        <w:tab w:val="center" w:pos="4513"/>
        <w:tab w:val="right" w:pos="9026"/>
      </w:tabs>
      <w:jc w:val="center"/>
    </w:pPr>
    <w:r w:rsidRPr="00741D30">
      <w:rPr>
        <w:rFonts w:eastAsia="Calibri" w:cs="Arial"/>
        <w:color w:val="44546A"/>
        <w:sz w:val="22"/>
        <w:szCs w:val="22"/>
        <w:lang w:eastAsia="en-US"/>
      </w:rPr>
      <w:t>Accountable material, not for further distribution, internal information only</w:t>
    </w:r>
  </w:p>
  <w:p w14:paraId="1A0581B4" w14:textId="77777777" w:rsidR="0066770D" w:rsidRDefault="0066770D">
    <w:pPr>
      <w:pStyle w:val="Header"/>
    </w:pPr>
  </w:p>
  <w:p w14:paraId="604DA537" w14:textId="77777777" w:rsidR="0066770D" w:rsidRDefault="0066770D"/>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780262E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FCAACA9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16923686"/>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84484C04"/>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B6ED3D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08A7F90"/>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CC9C37B0"/>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EA03CCC"/>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A6244ABA"/>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072A4208"/>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808275B6"/>
    <w:name w:val="MaddHeadnum"/>
    <w:lvl w:ilvl="0">
      <w:start w:val="1"/>
      <w:numFmt w:val="decimal"/>
      <w:lvlText w:val="%1."/>
      <w:lvlJc w:val="left"/>
      <w:pPr>
        <w:ind w:left="1418" w:hanging="851"/>
      </w:pPr>
      <w:rPr>
        <w:rFonts w:cs="Times New Roman" w:hint="default"/>
        <w:sz w:val="22"/>
        <w:szCs w:val="22"/>
      </w:rPr>
    </w:lvl>
    <w:lvl w:ilvl="1">
      <w:start w:val="1"/>
      <w:numFmt w:val="decimal"/>
      <w:lvlText w:val="%1.%2"/>
      <w:lvlJc w:val="left"/>
      <w:pPr>
        <w:ind w:left="851" w:hanging="851"/>
      </w:pPr>
      <w:rPr>
        <w:rFonts w:cs="Times New Roman" w:hint="default"/>
        <w:b w:val="0"/>
        <w:sz w:val="20"/>
        <w:szCs w:val="20"/>
      </w:rPr>
    </w:lvl>
    <w:lvl w:ilvl="2">
      <w:start w:val="1"/>
      <w:numFmt w:val="decimal"/>
      <w:lvlText w:val="%1.%2.%3"/>
      <w:lvlJc w:val="left"/>
      <w:pPr>
        <w:ind w:left="1560" w:hanging="850"/>
      </w:pPr>
      <w:rPr>
        <w:rFonts w:ascii="Arial" w:hAnsi="Arial" w:cs="Times New Roman" w:hint="default"/>
        <w:b w:val="0"/>
        <w:i w:val="0"/>
        <w:sz w:val="20"/>
        <w:szCs w:val="20"/>
      </w:rPr>
    </w:lvl>
    <w:lvl w:ilvl="3">
      <w:start w:val="1"/>
      <w:numFmt w:val="lowerLetter"/>
      <w:lvlText w:val="(%4)"/>
      <w:lvlJc w:val="left"/>
      <w:pPr>
        <w:ind w:left="2410" w:hanging="567"/>
      </w:pPr>
      <w:rPr>
        <w:rFonts w:ascii="Arial" w:hAnsi="Arial" w:cs="Times New Roman" w:hint="default"/>
        <w:b w:val="0"/>
        <w:i w:val="0"/>
        <w:sz w:val="20"/>
        <w:szCs w:val="20"/>
      </w:rPr>
    </w:lvl>
    <w:lvl w:ilvl="4">
      <w:start w:val="1"/>
      <w:numFmt w:val="lowerRoman"/>
      <w:lvlText w:val="(%5)"/>
      <w:lvlJc w:val="left"/>
      <w:pPr>
        <w:tabs>
          <w:tab w:val="num" w:pos="2835"/>
        </w:tabs>
        <w:ind w:left="2835" w:hanging="567"/>
      </w:pPr>
      <w:rPr>
        <w:rFonts w:cs="Times New Roman" w:hint="default"/>
        <w:sz w:val="20"/>
        <w:szCs w:val="20"/>
      </w:rPr>
    </w:lvl>
    <w:lvl w:ilvl="5">
      <w:start w:val="1"/>
      <w:numFmt w:val="none"/>
      <w:lvlText w:val=""/>
      <w:lvlJc w:val="left"/>
      <w:rPr>
        <w:rFonts w:cs="Times New Roman" w:hint="default"/>
      </w:rPr>
    </w:lvl>
    <w:lvl w:ilvl="6">
      <w:start w:val="1"/>
      <w:numFmt w:val="none"/>
      <w:lvlText w:val=""/>
      <w:lvlJc w:val="left"/>
      <w:rPr>
        <w:rFonts w:cs="Times New Roman" w:hint="default"/>
      </w:rPr>
    </w:lvl>
    <w:lvl w:ilvl="7">
      <w:start w:val="1"/>
      <w:numFmt w:val="none"/>
      <w:lvlText w:val=""/>
      <w:lvlJc w:val="left"/>
      <w:rPr>
        <w:rFonts w:cs="Times New Roman" w:hint="default"/>
      </w:rPr>
    </w:lvl>
    <w:lvl w:ilvl="8">
      <w:start w:val="1"/>
      <w:numFmt w:val="none"/>
      <w:lvlText w:val=""/>
      <w:lvlJc w:val="left"/>
      <w:rPr>
        <w:rFonts w:cs="Times New Roman" w:hint="default"/>
      </w:rPr>
    </w:lvl>
  </w:abstractNum>
  <w:abstractNum w:abstractNumId="11" w15:restartNumberingAfterBreak="0">
    <w:nsid w:val="00155827"/>
    <w:multiLevelType w:val="hybridMultilevel"/>
    <w:tmpl w:val="C95075F0"/>
    <w:lvl w:ilvl="0" w:tplc="FFFFFFFF">
      <w:start w:val="1"/>
      <w:numFmt w:val="upp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2" w15:restartNumberingAfterBreak="0">
    <w:nsid w:val="01827793"/>
    <w:multiLevelType w:val="hybridMultilevel"/>
    <w:tmpl w:val="F0D4A49A"/>
    <w:lvl w:ilvl="0" w:tplc="DEA88EC0">
      <w:start w:val="1"/>
      <w:numFmt w:val="bullet"/>
      <w:pStyle w:val="LRDP1"/>
      <w:lvlText w:val=""/>
      <w:lvlJc w:val="left"/>
      <w:pPr>
        <w:tabs>
          <w:tab w:val="num" w:pos="709"/>
        </w:tabs>
        <w:ind w:left="709" w:hanging="709"/>
      </w:pPr>
      <w:rPr>
        <w:rFonts w:ascii="Symbol" w:hAnsi="Symbol" w:hint="default"/>
        <w:sz w:val="20"/>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02245648"/>
    <w:multiLevelType w:val="multilevel"/>
    <w:tmpl w:val="2D8A6E32"/>
    <w:name w:val="MaddNumpara"/>
    <w:lvl w:ilvl="0">
      <w:start w:val="1"/>
      <w:numFmt w:val="decimal"/>
      <w:pStyle w:val="Numpara1"/>
      <w:lvlText w:val="%1."/>
      <w:lvlJc w:val="left"/>
      <w:pPr>
        <w:ind w:left="851" w:hanging="851"/>
      </w:pPr>
      <w:rPr>
        <w:rFonts w:cs="Times New Roman" w:hint="default"/>
        <w:sz w:val="20"/>
        <w:szCs w:val="20"/>
      </w:rPr>
    </w:lvl>
    <w:lvl w:ilvl="1">
      <w:start w:val="1"/>
      <w:numFmt w:val="decimal"/>
      <w:pStyle w:val="Numpara2"/>
      <w:lvlText w:val="%1.%2"/>
      <w:lvlJc w:val="left"/>
      <w:pPr>
        <w:ind w:left="851" w:hanging="851"/>
      </w:pPr>
      <w:rPr>
        <w:rFonts w:cs="Times New Roman" w:hint="default"/>
        <w:sz w:val="20"/>
        <w:szCs w:val="20"/>
      </w:rPr>
    </w:lvl>
    <w:lvl w:ilvl="2">
      <w:start w:val="1"/>
      <w:numFmt w:val="decimal"/>
      <w:pStyle w:val="Numpara3"/>
      <w:lvlText w:val="%1.%2.%3"/>
      <w:lvlJc w:val="left"/>
      <w:pPr>
        <w:ind w:left="1701" w:hanging="850"/>
      </w:pPr>
      <w:rPr>
        <w:rFonts w:cs="Times New Roman" w:hint="default"/>
        <w:sz w:val="20"/>
        <w:szCs w:val="20"/>
      </w:rPr>
    </w:lvl>
    <w:lvl w:ilvl="3">
      <w:start w:val="1"/>
      <w:numFmt w:val="lowerLetter"/>
      <w:pStyle w:val="Numpara4"/>
      <w:lvlText w:val="(%4)"/>
      <w:lvlJc w:val="left"/>
      <w:pPr>
        <w:ind w:left="2268" w:hanging="567"/>
      </w:pPr>
      <w:rPr>
        <w:rFonts w:cs="Times New Roman" w:hint="default"/>
        <w:sz w:val="20"/>
        <w:szCs w:val="20"/>
      </w:rPr>
    </w:lvl>
    <w:lvl w:ilvl="4">
      <w:start w:val="1"/>
      <w:numFmt w:val="lowerRoman"/>
      <w:lvlText w:val="(%5)"/>
      <w:lvlJc w:val="left"/>
      <w:pPr>
        <w:tabs>
          <w:tab w:val="num" w:pos="2835"/>
        </w:tabs>
        <w:ind w:left="2835" w:hanging="567"/>
      </w:pPr>
      <w:rPr>
        <w:rFonts w:cs="Times New Roman" w:hint="default"/>
        <w:sz w:val="20"/>
        <w:szCs w:val="20"/>
      </w:rPr>
    </w:lvl>
    <w:lvl w:ilvl="5">
      <w:start w:val="1"/>
      <w:numFmt w:val="none"/>
      <w:lvlText w:val=""/>
      <w:lvlJc w:val="left"/>
      <w:pPr>
        <w:tabs>
          <w:tab w:val="num" w:pos="3402"/>
        </w:tabs>
        <w:ind w:left="3402" w:hanging="567"/>
      </w:pPr>
      <w:rPr>
        <w:rFonts w:cs="Times New Roman" w:hint="default"/>
      </w:rPr>
    </w:lvl>
    <w:lvl w:ilvl="6">
      <w:start w:val="1"/>
      <w:numFmt w:val="none"/>
      <w:lvlText w:val=""/>
      <w:lvlJc w:val="left"/>
      <w:pPr>
        <w:tabs>
          <w:tab w:val="num" w:pos="-31680"/>
        </w:tabs>
      </w:pPr>
      <w:rPr>
        <w:rFonts w:cs="Times New Roman" w:hint="default"/>
      </w:rPr>
    </w:lvl>
    <w:lvl w:ilvl="7">
      <w:start w:val="1"/>
      <w:numFmt w:val="none"/>
      <w:lvlText w:val=""/>
      <w:lvlJc w:val="left"/>
      <w:pPr>
        <w:tabs>
          <w:tab w:val="num" w:pos="-31680"/>
        </w:tabs>
        <w:ind w:left="3744" w:firstLine="29025"/>
      </w:pPr>
      <w:rPr>
        <w:rFonts w:cs="Times New Roman" w:hint="default"/>
      </w:rPr>
    </w:lvl>
    <w:lvl w:ilvl="8">
      <w:start w:val="1"/>
      <w:numFmt w:val="none"/>
      <w:lvlText w:val=""/>
      <w:lvlJc w:val="left"/>
      <w:pPr>
        <w:tabs>
          <w:tab w:val="num" w:pos="-31680"/>
        </w:tabs>
      </w:pPr>
      <w:rPr>
        <w:rFonts w:cs="Times New Roman" w:hint="default"/>
      </w:rPr>
    </w:lvl>
  </w:abstractNum>
  <w:abstractNum w:abstractNumId="14" w15:restartNumberingAfterBreak="0">
    <w:nsid w:val="04764198"/>
    <w:multiLevelType w:val="multilevel"/>
    <w:tmpl w:val="0AEE8D64"/>
    <w:lvl w:ilvl="0">
      <w:start w:val="1"/>
      <w:numFmt w:val="decimal"/>
      <w:pStyle w:val="legalPart"/>
      <w:lvlText w:val="Part %1"/>
      <w:lvlJc w:val="left"/>
      <w:pPr>
        <w:tabs>
          <w:tab w:val="num" w:pos="1701"/>
        </w:tabs>
        <w:ind w:left="1701" w:hanging="1701"/>
      </w:pPr>
      <w:rPr>
        <w:rFonts w:ascii="Arial" w:hAnsi="Arial" w:cs="Times New Roman" w:hint="default"/>
        <w:b/>
        <w:i w:val="0"/>
        <w:color w:val="82002A"/>
        <w:sz w:val="22"/>
      </w:rPr>
    </w:lvl>
    <w:lvl w:ilvl="1">
      <w:start w:val="1"/>
      <w:numFmt w:val="none"/>
      <w:lvlText w:val=""/>
      <w:lvlJc w:val="left"/>
      <w:pPr>
        <w:ind w:left="720" w:hanging="360"/>
      </w:pPr>
      <w:rPr>
        <w:rFonts w:cs="Times New Roman" w:hint="default"/>
      </w:rPr>
    </w:lvl>
    <w:lvl w:ilvl="2">
      <w:start w:val="1"/>
      <w:numFmt w:val="none"/>
      <w:lvlText w:val=""/>
      <w:lvlJc w:val="left"/>
      <w:pPr>
        <w:ind w:left="1080" w:hanging="360"/>
      </w:pPr>
      <w:rPr>
        <w:rFonts w:cs="Times New Roman" w:hint="default"/>
      </w:rPr>
    </w:lvl>
    <w:lvl w:ilvl="3">
      <w:start w:val="1"/>
      <w:numFmt w:val="none"/>
      <w:lvlText w:val=""/>
      <w:lvlJc w:val="left"/>
      <w:pPr>
        <w:ind w:left="1440" w:hanging="360"/>
      </w:pPr>
      <w:rPr>
        <w:rFonts w:cs="Times New Roman" w:hint="default"/>
      </w:rPr>
    </w:lvl>
    <w:lvl w:ilvl="4">
      <w:start w:val="1"/>
      <w:numFmt w:val="none"/>
      <w:lvlText w:val=""/>
      <w:lvlJc w:val="left"/>
      <w:pPr>
        <w:ind w:left="1800" w:hanging="360"/>
      </w:pPr>
      <w:rPr>
        <w:rFonts w:cs="Times New Roman" w:hint="default"/>
      </w:rPr>
    </w:lvl>
    <w:lvl w:ilvl="5">
      <w:start w:val="1"/>
      <w:numFmt w:val="none"/>
      <w:lvlText w:val=""/>
      <w:lvlJc w:val="left"/>
      <w:pPr>
        <w:ind w:left="2160" w:hanging="360"/>
      </w:pPr>
      <w:rPr>
        <w:rFonts w:cs="Times New Roman" w:hint="default"/>
      </w:rPr>
    </w:lvl>
    <w:lvl w:ilvl="6">
      <w:start w:val="1"/>
      <w:numFmt w:val="none"/>
      <w:lvlText w:val=""/>
      <w:lvlJc w:val="left"/>
      <w:pPr>
        <w:ind w:left="2520" w:hanging="360"/>
      </w:pPr>
      <w:rPr>
        <w:rFonts w:cs="Times New Roman" w:hint="default"/>
      </w:rPr>
    </w:lvl>
    <w:lvl w:ilvl="7">
      <w:start w:val="1"/>
      <w:numFmt w:val="none"/>
      <w:lvlText w:val=""/>
      <w:lvlJc w:val="left"/>
      <w:pPr>
        <w:ind w:left="2880" w:hanging="360"/>
      </w:pPr>
      <w:rPr>
        <w:rFonts w:cs="Times New Roman" w:hint="default"/>
      </w:rPr>
    </w:lvl>
    <w:lvl w:ilvl="8">
      <w:start w:val="1"/>
      <w:numFmt w:val="none"/>
      <w:lvlText w:val=""/>
      <w:lvlJc w:val="left"/>
      <w:pPr>
        <w:ind w:left="3240" w:hanging="360"/>
      </w:pPr>
      <w:rPr>
        <w:rFonts w:cs="Times New Roman" w:hint="default"/>
      </w:rPr>
    </w:lvl>
  </w:abstractNum>
  <w:abstractNum w:abstractNumId="15" w15:restartNumberingAfterBreak="0">
    <w:nsid w:val="04BF4A0F"/>
    <w:multiLevelType w:val="multilevel"/>
    <w:tmpl w:val="1DFCD470"/>
    <w:lvl w:ilvl="0">
      <w:start w:val="1"/>
      <w:numFmt w:val="bullet"/>
      <w:pStyle w:val="Bullet2"/>
      <w:lvlText w:val=""/>
      <w:lvlJc w:val="left"/>
      <w:pPr>
        <w:ind w:left="1701" w:hanging="850"/>
      </w:pPr>
      <w:rPr>
        <w:rFonts w:ascii="Symbol" w:hAnsi="Symbol" w:hint="default"/>
        <w:sz w:val="20"/>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0F183487"/>
    <w:multiLevelType w:val="multilevel"/>
    <w:tmpl w:val="57CEFBC6"/>
    <w:lvl w:ilvl="0">
      <w:start w:val="1"/>
      <w:numFmt w:val="decimal"/>
      <w:pStyle w:val="legalAttachment"/>
      <w:lvlText w:val="Attachment %1"/>
      <w:lvlJc w:val="left"/>
      <w:pPr>
        <w:ind w:left="2552" w:hanging="2552"/>
      </w:pPr>
      <w:rPr>
        <w:rFonts w:cs="Times New Roman" w:hint="default"/>
      </w:rPr>
    </w:lvl>
    <w:lvl w:ilvl="1">
      <w:start w:val="1"/>
      <w:numFmt w:val="lowerLetter"/>
      <w:lvlText w:val="%2."/>
      <w:lvlJc w:val="left"/>
      <w:pPr>
        <w:ind w:left="1440" w:hanging="360"/>
      </w:pPr>
      <w:rPr>
        <w:rFonts w:cs="Times New Roman" w:hint="default"/>
      </w:rPr>
    </w:lvl>
    <w:lvl w:ilvl="2">
      <w:start w:val="1"/>
      <w:numFmt w:val="lowerRoman"/>
      <w:lvlText w:val="%3."/>
      <w:lvlJc w:val="right"/>
      <w:pPr>
        <w:ind w:left="2160" w:hanging="180"/>
      </w:pPr>
      <w:rPr>
        <w:rFonts w:cs="Times New Roman" w:hint="default"/>
      </w:rPr>
    </w:lvl>
    <w:lvl w:ilvl="3">
      <w:start w:val="1"/>
      <w:numFmt w:val="decimal"/>
      <w:lvlText w:val="%4."/>
      <w:lvlJc w:val="left"/>
      <w:pPr>
        <w:ind w:left="2880" w:hanging="360"/>
      </w:pPr>
      <w:rPr>
        <w:rFonts w:cs="Times New Roman" w:hint="default"/>
      </w:rPr>
    </w:lvl>
    <w:lvl w:ilvl="4">
      <w:start w:val="1"/>
      <w:numFmt w:val="lowerLetter"/>
      <w:lvlText w:val="%5."/>
      <w:lvlJc w:val="left"/>
      <w:pPr>
        <w:ind w:left="3600" w:hanging="360"/>
      </w:pPr>
      <w:rPr>
        <w:rFonts w:cs="Times New Roman" w:hint="default"/>
      </w:rPr>
    </w:lvl>
    <w:lvl w:ilvl="5">
      <w:start w:val="1"/>
      <w:numFmt w:val="lowerRoman"/>
      <w:lvlText w:val="%6."/>
      <w:lvlJc w:val="right"/>
      <w:pPr>
        <w:ind w:left="4320" w:hanging="180"/>
      </w:pPr>
      <w:rPr>
        <w:rFonts w:cs="Times New Roman" w:hint="default"/>
      </w:rPr>
    </w:lvl>
    <w:lvl w:ilvl="6">
      <w:start w:val="1"/>
      <w:numFmt w:val="decimal"/>
      <w:lvlText w:val="%7."/>
      <w:lvlJc w:val="left"/>
      <w:pPr>
        <w:ind w:left="5040" w:hanging="360"/>
      </w:pPr>
      <w:rPr>
        <w:rFonts w:cs="Times New Roman" w:hint="default"/>
      </w:rPr>
    </w:lvl>
    <w:lvl w:ilvl="7">
      <w:start w:val="1"/>
      <w:numFmt w:val="lowerLetter"/>
      <w:lvlText w:val="%8."/>
      <w:lvlJc w:val="left"/>
      <w:pPr>
        <w:ind w:left="5760" w:hanging="360"/>
      </w:pPr>
      <w:rPr>
        <w:rFonts w:cs="Times New Roman" w:hint="default"/>
      </w:rPr>
    </w:lvl>
    <w:lvl w:ilvl="8">
      <w:start w:val="1"/>
      <w:numFmt w:val="lowerRoman"/>
      <w:lvlText w:val="%9."/>
      <w:lvlJc w:val="right"/>
      <w:pPr>
        <w:ind w:left="6480" w:hanging="180"/>
      </w:pPr>
      <w:rPr>
        <w:rFonts w:cs="Times New Roman" w:hint="default"/>
      </w:rPr>
    </w:lvl>
  </w:abstractNum>
  <w:abstractNum w:abstractNumId="17" w15:restartNumberingAfterBreak="0">
    <w:nsid w:val="120454B5"/>
    <w:multiLevelType w:val="multilevel"/>
    <w:tmpl w:val="D848CF7A"/>
    <w:lvl w:ilvl="0">
      <w:start w:val="1"/>
      <w:numFmt w:val="upperLetter"/>
      <w:pStyle w:val="legalRecital1"/>
      <w:lvlText w:val="%1."/>
      <w:lvlJc w:val="left"/>
      <w:pPr>
        <w:ind w:left="851" w:hanging="851"/>
      </w:pPr>
      <w:rPr>
        <w:rFonts w:ascii="Arial" w:hAnsi="Arial" w:cs="Times New Roman" w:hint="default"/>
        <w:b w:val="0"/>
        <w:i w:val="0"/>
        <w:sz w:val="20"/>
        <w:szCs w:val="20"/>
      </w:rPr>
    </w:lvl>
    <w:lvl w:ilvl="1">
      <w:start w:val="1"/>
      <w:numFmt w:val="decimal"/>
      <w:lvlText w:val="%1.%2"/>
      <w:lvlJc w:val="left"/>
      <w:pPr>
        <w:tabs>
          <w:tab w:val="num" w:pos="1701"/>
        </w:tabs>
        <w:ind w:left="1701" w:hanging="850"/>
      </w:pPr>
      <w:rPr>
        <w:rFonts w:cs="Times New Roman" w:hint="default"/>
      </w:rPr>
    </w:lvl>
    <w:lvl w:ilvl="2">
      <w:start w:val="1"/>
      <w:numFmt w:val="decimal"/>
      <w:lvlText w:val="%1.%2.%3"/>
      <w:lvlJc w:val="left"/>
      <w:pPr>
        <w:tabs>
          <w:tab w:val="num" w:pos="2552"/>
        </w:tabs>
        <w:ind w:left="2552" w:hanging="851"/>
      </w:pPr>
      <w:rPr>
        <w:rFonts w:cs="Times New Roman" w:hint="default"/>
      </w:rPr>
    </w:lvl>
    <w:lvl w:ilvl="3">
      <w:start w:val="1"/>
      <w:numFmt w:val="decimal"/>
      <w:lvlText w:val="%1.%2.%3.%4"/>
      <w:lvlJc w:val="left"/>
      <w:pPr>
        <w:tabs>
          <w:tab w:val="num" w:pos="3686"/>
        </w:tabs>
        <w:ind w:left="3686" w:hanging="1134"/>
      </w:pPr>
      <w:rPr>
        <w:rFonts w:cs="Times New Roman" w:hint="default"/>
      </w:rPr>
    </w:lvl>
    <w:lvl w:ilvl="4">
      <w:start w:val="1"/>
      <w:numFmt w:val="decimal"/>
      <w:lvlText w:val="%1.%2.%3.%4.%5"/>
      <w:lvlJc w:val="left"/>
      <w:pPr>
        <w:tabs>
          <w:tab w:val="num" w:pos="4820"/>
        </w:tabs>
        <w:ind w:left="4820" w:hanging="1134"/>
      </w:pPr>
      <w:rPr>
        <w:rFonts w:cs="Times New Roman" w:hint="default"/>
      </w:rPr>
    </w:lvl>
    <w:lvl w:ilvl="5">
      <w:start w:val="1"/>
      <w:numFmt w:val="decimal"/>
      <w:lvlText w:val="%1.%2.%3.%4.%5.%6."/>
      <w:lvlJc w:val="left"/>
      <w:pPr>
        <w:tabs>
          <w:tab w:val="num" w:pos="0"/>
        </w:tabs>
        <w:ind w:left="4532" w:hanging="708"/>
      </w:pPr>
      <w:rPr>
        <w:rFonts w:cs="Times New Roman" w:hint="default"/>
      </w:rPr>
    </w:lvl>
    <w:lvl w:ilvl="6">
      <w:start w:val="1"/>
      <w:numFmt w:val="decimal"/>
      <w:lvlText w:val="%1.%2.%3.%4.%5.%6.%7."/>
      <w:lvlJc w:val="left"/>
      <w:pPr>
        <w:tabs>
          <w:tab w:val="num" w:pos="0"/>
        </w:tabs>
        <w:ind w:left="5240" w:hanging="708"/>
      </w:pPr>
      <w:rPr>
        <w:rFonts w:cs="Times New Roman" w:hint="default"/>
      </w:rPr>
    </w:lvl>
    <w:lvl w:ilvl="7">
      <w:start w:val="1"/>
      <w:numFmt w:val="decimal"/>
      <w:lvlText w:val="%1.%2.%3.%4.%5.%6.%7.%8."/>
      <w:lvlJc w:val="left"/>
      <w:pPr>
        <w:tabs>
          <w:tab w:val="num" w:pos="0"/>
        </w:tabs>
        <w:ind w:left="5948" w:hanging="708"/>
      </w:pPr>
      <w:rPr>
        <w:rFonts w:cs="Times New Roman" w:hint="default"/>
      </w:rPr>
    </w:lvl>
    <w:lvl w:ilvl="8">
      <w:start w:val="1"/>
      <w:numFmt w:val="decimal"/>
      <w:lvlText w:val="%1.%2.%3.%4.%5.%6.%7.%8.%9."/>
      <w:lvlJc w:val="left"/>
      <w:pPr>
        <w:tabs>
          <w:tab w:val="num" w:pos="0"/>
        </w:tabs>
        <w:ind w:left="6656" w:hanging="708"/>
      </w:pPr>
      <w:rPr>
        <w:rFonts w:cs="Times New Roman" w:hint="default"/>
      </w:rPr>
    </w:lvl>
  </w:abstractNum>
  <w:abstractNum w:abstractNumId="18" w15:restartNumberingAfterBreak="0">
    <w:nsid w:val="1A265184"/>
    <w:multiLevelType w:val="multilevel"/>
    <w:tmpl w:val="7562A7FC"/>
    <w:lvl w:ilvl="0">
      <w:start w:val="1"/>
      <w:numFmt w:val="decimal"/>
      <w:pStyle w:val="legalSchedule"/>
      <w:lvlText w:val="Schedule %1"/>
      <w:lvlJc w:val="left"/>
      <w:pPr>
        <w:ind w:left="2552" w:hanging="2552"/>
      </w:pPr>
      <w:rPr>
        <w:rFonts w:cs="Times New Roman" w:hint="default"/>
      </w:rPr>
    </w:lvl>
    <w:lvl w:ilvl="1">
      <w:start w:val="1"/>
      <w:numFmt w:val="lowerLetter"/>
      <w:lvlText w:val="%2."/>
      <w:lvlJc w:val="left"/>
      <w:pPr>
        <w:tabs>
          <w:tab w:val="num" w:pos="1440"/>
        </w:tabs>
        <w:ind w:left="1440" w:hanging="360"/>
      </w:pPr>
      <w:rPr>
        <w:rFonts w:cs="Times New Roman" w:hint="default"/>
      </w:rPr>
    </w:lvl>
    <w:lvl w:ilvl="2">
      <w:start w:val="1"/>
      <w:numFmt w:val="lowerRoman"/>
      <w:lvlText w:val="%3."/>
      <w:lvlJc w:val="right"/>
      <w:pPr>
        <w:tabs>
          <w:tab w:val="num" w:pos="2160"/>
        </w:tabs>
        <w:ind w:left="2160" w:hanging="180"/>
      </w:pPr>
      <w:rPr>
        <w:rFonts w:cs="Times New Roman" w:hint="default"/>
      </w:rPr>
    </w:lvl>
    <w:lvl w:ilvl="3">
      <w:start w:val="1"/>
      <w:numFmt w:val="decimal"/>
      <w:lvlText w:val="%4."/>
      <w:lvlJc w:val="left"/>
      <w:pPr>
        <w:tabs>
          <w:tab w:val="num" w:pos="2880"/>
        </w:tabs>
        <w:ind w:left="2880" w:hanging="360"/>
      </w:pPr>
      <w:rPr>
        <w:rFonts w:cs="Times New Roman" w:hint="default"/>
      </w:rPr>
    </w:lvl>
    <w:lvl w:ilvl="4">
      <w:start w:val="1"/>
      <w:numFmt w:val="lowerLetter"/>
      <w:lvlText w:val="%5."/>
      <w:lvlJc w:val="left"/>
      <w:pPr>
        <w:tabs>
          <w:tab w:val="num" w:pos="3600"/>
        </w:tabs>
        <w:ind w:left="3600" w:hanging="360"/>
      </w:pPr>
      <w:rPr>
        <w:rFonts w:cs="Times New Roman" w:hint="default"/>
      </w:rPr>
    </w:lvl>
    <w:lvl w:ilvl="5">
      <w:start w:val="1"/>
      <w:numFmt w:val="lowerRoman"/>
      <w:lvlText w:val="%6."/>
      <w:lvlJc w:val="right"/>
      <w:pPr>
        <w:tabs>
          <w:tab w:val="num" w:pos="4320"/>
        </w:tabs>
        <w:ind w:left="4320" w:hanging="180"/>
      </w:pPr>
      <w:rPr>
        <w:rFonts w:cs="Times New Roman" w:hint="default"/>
      </w:rPr>
    </w:lvl>
    <w:lvl w:ilvl="6">
      <w:start w:val="1"/>
      <w:numFmt w:val="decimal"/>
      <w:lvlText w:val="%7."/>
      <w:lvlJc w:val="left"/>
      <w:pPr>
        <w:tabs>
          <w:tab w:val="num" w:pos="5040"/>
        </w:tabs>
        <w:ind w:left="5040" w:hanging="360"/>
      </w:pPr>
      <w:rPr>
        <w:rFonts w:cs="Times New Roman" w:hint="default"/>
      </w:rPr>
    </w:lvl>
    <w:lvl w:ilvl="7">
      <w:start w:val="1"/>
      <w:numFmt w:val="lowerLetter"/>
      <w:lvlText w:val="%8."/>
      <w:lvlJc w:val="left"/>
      <w:pPr>
        <w:tabs>
          <w:tab w:val="num" w:pos="5760"/>
        </w:tabs>
        <w:ind w:left="5760" w:hanging="360"/>
      </w:pPr>
      <w:rPr>
        <w:rFonts w:cs="Times New Roman" w:hint="default"/>
      </w:rPr>
    </w:lvl>
    <w:lvl w:ilvl="8">
      <w:start w:val="1"/>
      <w:numFmt w:val="lowerRoman"/>
      <w:lvlText w:val="%9."/>
      <w:lvlJc w:val="right"/>
      <w:pPr>
        <w:tabs>
          <w:tab w:val="num" w:pos="6480"/>
        </w:tabs>
        <w:ind w:left="6480" w:hanging="180"/>
      </w:pPr>
      <w:rPr>
        <w:rFonts w:cs="Times New Roman" w:hint="default"/>
      </w:rPr>
    </w:lvl>
  </w:abstractNum>
  <w:abstractNum w:abstractNumId="19" w15:restartNumberingAfterBreak="0">
    <w:nsid w:val="28521A80"/>
    <w:multiLevelType w:val="multilevel"/>
    <w:tmpl w:val="0C09001F"/>
    <w:styleLink w:val="111111"/>
    <w:lvl w:ilvl="0">
      <w:start w:val="1"/>
      <w:numFmt w:val="decimal"/>
      <w:lvlText w:val="%1."/>
      <w:lvlJc w:val="left"/>
      <w:pPr>
        <w:ind w:left="360" w:hanging="360"/>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28D53131"/>
    <w:multiLevelType w:val="hybridMultilevel"/>
    <w:tmpl w:val="E5E642E4"/>
    <w:lvl w:ilvl="0" w:tplc="E58A92DA">
      <w:start w:val="1"/>
      <w:numFmt w:val="upperLetter"/>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290676C4"/>
    <w:multiLevelType w:val="multilevel"/>
    <w:tmpl w:val="134A67F6"/>
    <w:lvl w:ilvl="0">
      <w:start w:val="1"/>
      <w:numFmt w:val="decimal"/>
      <w:lvlText w:val="%1."/>
      <w:lvlJc w:val="left"/>
      <w:pPr>
        <w:ind w:left="360" w:hanging="360"/>
      </w:pPr>
      <w:rPr>
        <w:sz w:val="20"/>
        <w:szCs w:val="20"/>
      </w:rPr>
    </w:lvl>
    <w:lvl w:ilvl="1">
      <w:start w:val="1"/>
      <w:numFmt w:val="decimal"/>
      <w:lvlText w:val="%1.%2."/>
      <w:lvlJc w:val="left"/>
      <w:pPr>
        <w:ind w:left="792" w:hanging="432"/>
      </w:pPr>
      <w:rPr>
        <w:b w:val="0"/>
        <w:bCs w:val="0"/>
        <w:sz w:val="20"/>
        <w:szCs w:val="20"/>
      </w:rPr>
    </w:lvl>
    <w:lvl w:ilvl="2">
      <w:start w:val="1"/>
      <w:numFmt w:val="decimal"/>
      <w:lvlText w:val="%1.%2.%3."/>
      <w:lvlJc w:val="left"/>
      <w:pPr>
        <w:ind w:left="1224" w:hanging="504"/>
      </w:pPr>
      <w:rPr>
        <w:rFonts w:ascii="Arial" w:hAnsi="Arial" w:cs="Arial" w:hint="default"/>
        <w:b w:val="0"/>
        <w:bCs w:val="0"/>
        <w:sz w:val="20"/>
        <w:szCs w:val="20"/>
      </w:rPr>
    </w:lvl>
    <w:lvl w:ilvl="3">
      <w:start w:val="1"/>
      <w:numFmt w:val="decimal"/>
      <w:lvlText w:val="%1.%2.%3.%4."/>
      <w:lvlJc w:val="left"/>
      <w:pPr>
        <w:ind w:left="1728" w:hanging="648"/>
      </w:pPr>
      <w:rPr>
        <w:b w:val="0"/>
        <w:bCs w:val="0"/>
        <w:sz w:val="20"/>
        <w:szCs w:val="20"/>
      </w:rPr>
    </w:lvl>
    <w:lvl w:ilvl="4">
      <w:start w:val="1"/>
      <w:numFmt w:val="decimal"/>
      <w:lvlText w:val="%1.%2.%3.%4.%5."/>
      <w:lvlJc w:val="left"/>
      <w:pPr>
        <w:ind w:left="2232" w:hanging="792"/>
      </w:pPr>
      <w:rPr>
        <w:sz w:val="20"/>
        <w:szCs w:val="20"/>
      </w:r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292534AA"/>
    <w:multiLevelType w:val="hybridMultilevel"/>
    <w:tmpl w:val="9C225C26"/>
    <w:lvl w:ilvl="0" w:tplc="0C090001">
      <w:start w:val="1"/>
      <w:numFmt w:val="bullet"/>
      <w:lvlText w:val=""/>
      <w:lvlJc w:val="left"/>
      <w:pPr>
        <w:tabs>
          <w:tab w:val="num" w:pos="360"/>
        </w:tabs>
        <w:ind w:left="360" w:hanging="360"/>
      </w:pPr>
      <w:rPr>
        <w:rFonts w:ascii="Symbol" w:hAnsi="Symbol" w:hint="default"/>
      </w:rPr>
    </w:lvl>
    <w:lvl w:ilvl="1" w:tplc="0C090003" w:tentative="1">
      <w:start w:val="1"/>
      <w:numFmt w:val="bullet"/>
      <w:lvlText w:val="o"/>
      <w:lvlJc w:val="left"/>
      <w:pPr>
        <w:tabs>
          <w:tab w:val="num" w:pos="1080"/>
        </w:tabs>
        <w:ind w:left="1080" w:hanging="360"/>
      </w:pPr>
      <w:rPr>
        <w:rFonts w:ascii="Courier New" w:hAnsi="Courier New" w:hint="default"/>
      </w:rPr>
    </w:lvl>
    <w:lvl w:ilvl="2" w:tplc="0C090005" w:tentative="1">
      <w:start w:val="1"/>
      <w:numFmt w:val="bullet"/>
      <w:lvlText w:val=""/>
      <w:lvlJc w:val="left"/>
      <w:pPr>
        <w:tabs>
          <w:tab w:val="num" w:pos="1800"/>
        </w:tabs>
        <w:ind w:left="1800" w:hanging="360"/>
      </w:pPr>
      <w:rPr>
        <w:rFonts w:ascii="Wingdings" w:hAnsi="Wingdings" w:hint="default"/>
      </w:rPr>
    </w:lvl>
    <w:lvl w:ilvl="3" w:tplc="0C090001" w:tentative="1">
      <w:start w:val="1"/>
      <w:numFmt w:val="bullet"/>
      <w:lvlText w:val=""/>
      <w:lvlJc w:val="left"/>
      <w:pPr>
        <w:tabs>
          <w:tab w:val="num" w:pos="2520"/>
        </w:tabs>
        <w:ind w:left="2520" w:hanging="360"/>
      </w:pPr>
      <w:rPr>
        <w:rFonts w:ascii="Symbol" w:hAnsi="Symbol" w:hint="default"/>
      </w:rPr>
    </w:lvl>
    <w:lvl w:ilvl="4" w:tplc="0C090003" w:tentative="1">
      <w:start w:val="1"/>
      <w:numFmt w:val="bullet"/>
      <w:lvlText w:val="o"/>
      <w:lvlJc w:val="left"/>
      <w:pPr>
        <w:tabs>
          <w:tab w:val="num" w:pos="3240"/>
        </w:tabs>
        <w:ind w:left="3240" w:hanging="360"/>
      </w:pPr>
      <w:rPr>
        <w:rFonts w:ascii="Courier New" w:hAnsi="Courier New" w:hint="default"/>
      </w:rPr>
    </w:lvl>
    <w:lvl w:ilvl="5" w:tplc="0C090005" w:tentative="1">
      <w:start w:val="1"/>
      <w:numFmt w:val="bullet"/>
      <w:lvlText w:val=""/>
      <w:lvlJc w:val="left"/>
      <w:pPr>
        <w:tabs>
          <w:tab w:val="num" w:pos="3960"/>
        </w:tabs>
        <w:ind w:left="3960" w:hanging="360"/>
      </w:pPr>
      <w:rPr>
        <w:rFonts w:ascii="Wingdings" w:hAnsi="Wingdings" w:hint="default"/>
      </w:rPr>
    </w:lvl>
    <w:lvl w:ilvl="6" w:tplc="0C090001" w:tentative="1">
      <w:start w:val="1"/>
      <w:numFmt w:val="bullet"/>
      <w:lvlText w:val=""/>
      <w:lvlJc w:val="left"/>
      <w:pPr>
        <w:tabs>
          <w:tab w:val="num" w:pos="4680"/>
        </w:tabs>
        <w:ind w:left="4680" w:hanging="360"/>
      </w:pPr>
      <w:rPr>
        <w:rFonts w:ascii="Symbol" w:hAnsi="Symbol" w:hint="default"/>
      </w:rPr>
    </w:lvl>
    <w:lvl w:ilvl="7" w:tplc="0C090003" w:tentative="1">
      <w:start w:val="1"/>
      <w:numFmt w:val="bullet"/>
      <w:lvlText w:val="o"/>
      <w:lvlJc w:val="left"/>
      <w:pPr>
        <w:tabs>
          <w:tab w:val="num" w:pos="5400"/>
        </w:tabs>
        <w:ind w:left="5400" w:hanging="360"/>
      </w:pPr>
      <w:rPr>
        <w:rFonts w:ascii="Courier New" w:hAnsi="Courier New" w:hint="default"/>
      </w:rPr>
    </w:lvl>
    <w:lvl w:ilvl="8" w:tplc="0C090005" w:tentative="1">
      <w:start w:val="1"/>
      <w:numFmt w:val="bullet"/>
      <w:lvlText w:val=""/>
      <w:lvlJc w:val="left"/>
      <w:pPr>
        <w:tabs>
          <w:tab w:val="num" w:pos="6120"/>
        </w:tabs>
        <w:ind w:left="6120" w:hanging="360"/>
      </w:pPr>
      <w:rPr>
        <w:rFonts w:ascii="Wingdings" w:hAnsi="Wingdings" w:hint="default"/>
      </w:rPr>
    </w:lvl>
  </w:abstractNum>
  <w:abstractNum w:abstractNumId="23" w15:restartNumberingAfterBreak="0">
    <w:nsid w:val="29B07857"/>
    <w:multiLevelType w:val="hybridMultilevel"/>
    <w:tmpl w:val="E4321678"/>
    <w:lvl w:ilvl="0" w:tplc="0C09001B">
      <w:start w:val="1"/>
      <w:numFmt w:val="lowerRoman"/>
      <w:lvlText w:val="%1."/>
      <w:lvlJc w:val="right"/>
      <w:pPr>
        <w:ind w:left="2187" w:hanging="180"/>
      </w:pPr>
    </w:lvl>
    <w:lvl w:ilvl="1" w:tplc="0C090019" w:tentative="1">
      <w:start w:val="1"/>
      <w:numFmt w:val="lowerLetter"/>
      <w:lvlText w:val="%2."/>
      <w:lvlJc w:val="left"/>
      <w:pPr>
        <w:ind w:left="1620" w:hanging="360"/>
      </w:pPr>
    </w:lvl>
    <w:lvl w:ilvl="2" w:tplc="0C09001B" w:tentative="1">
      <w:start w:val="1"/>
      <w:numFmt w:val="lowerRoman"/>
      <w:lvlText w:val="%3."/>
      <w:lvlJc w:val="right"/>
      <w:pPr>
        <w:ind w:left="2340" w:hanging="180"/>
      </w:pPr>
    </w:lvl>
    <w:lvl w:ilvl="3" w:tplc="0C09000F" w:tentative="1">
      <w:start w:val="1"/>
      <w:numFmt w:val="decimal"/>
      <w:lvlText w:val="%4."/>
      <w:lvlJc w:val="left"/>
      <w:pPr>
        <w:ind w:left="3060" w:hanging="360"/>
      </w:pPr>
    </w:lvl>
    <w:lvl w:ilvl="4" w:tplc="0C090019" w:tentative="1">
      <w:start w:val="1"/>
      <w:numFmt w:val="lowerLetter"/>
      <w:lvlText w:val="%5."/>
      <w:lvlJc w:val="left"/>
      <w:pPr>
        <w:ind w:left="3780" w:hanging="360"/>
      </w:pPr>
    </w:lvl>
    <w:lvl w:ilvl="5" w:tplc="0C09001B" w:tentative="1">
      <w:start w:val="1"/>
      <w:numFmt w:val="lowerRoman"/>
      <w:lvlText w:val="%6."/>
      <w:lvlJc w:val="right"/>
      <w:pPr>
        <w:ind w:left="4500" w:hanging="180"/>
      </w:pPr>
    </w:lvl>
    <w:lvl w:ilvl="6" w:tplc="0C09000F" w:tentative="1">
      <w:start w:val="1"/>
      <w:numFmt w:val="decimal"/>
      <w:lvlText w:val="%7."/>
      <w:lvlJc w:val="left"/>
      <w:pPr>
        <w:ind w:left="5220" w:hanging="360"/>
      </w:pPr>
    </w:lvl>
    <w:lvl w:ilvl="7" w:tplc="0C090019" w:tentative="1">
      <w:start w:val="1"/>
      <w:numFmt w:val="lowerLetter"/>
      <w:lvlText w:val="%8."/>
      <w:lvlJc w:val="left"/>
      <w:pPr>
        <w:ind w:left="5940" w:hanging="360"/>
      </w:pPr>
    </w:lvl>
    <w:lvl w:ilvl="8" w:tplc="0C09001B" w:tentative="1">
      <w:start w:val="1"/>
      <w:numFmt w:val="lowerRoman"/>
      <w:lvlText w:val="%9."/>
      <w:lvlJc w:val="right"/>
      <w:pPr>
        <w:ind w:left="6660" w:hanging="180"/>
      </w:pPr>
    </w:lvl>
  </w:abstractNum>
  <w:abstractNum w:abstractNumId="24" w15:restartNumberingAfterBreak="0">
    <w:nsid w:val="2AF069B1"/>
    <w:multiLevelType w:val="hybridMultilevel"/>
    <w:tmpl w:val="D57EED06"/>
    <w:lvl w:ilvl="0" w:tplc="0C090001">
      <w:start w:val="1"/>
      <w:numFmt w:val="bullet"/>
      <w:lvlText w:val=""/>
      <w:lvlJc w:val="left"/>
      <w:pPr>
        <w:tabs>
          <w:tab w:val="num" w:pos="360"/>
        </w:tabs>
        <w:ind w:left="360" w:hanging="360"/>
      </w:pPr>
      <w:rPr>
        <w:rFonts w:ascii="Symbol" w:hAnsi="Symbol" w:hint="default"/>
      </w:rPr>
    </w:lvl>
    <w:lvl w:ilvl="1" w:tplc="0C090003">
      <w:start w:val="1"/>
      <w:numFmt w:val="bullet"/>
      <w:lvlText w:val="o"/>
      <w:lvlJc w:val="left"/>
      <w:pPr>
        <w:tabs>
          <w:tab w:val="num" w:pos="1080"/>
        </w:tabs>
        <w:ind w:left="1080" w:hanging="360"/>
      </w:pPr>
      <w:rPr>
        <w:rFonts w:ascii="Courier New" w:hAnsi="Courier New" w:hint="default"/>
      </w:rPr>
    </w:lvl>
    <w:lvl w:ilvl="2" w:tplc="0C090005" w:tentative="1">
      <w:start w:val="1"/>
      <w:numFmt w:val="bullet"/>
      <w:lvlText w:val=""/>
      <w:lvlJc w:val="left"/>
      <w:pPr>
        <w:tabs>
          <w:tab w:val="num" w:pos="1800"/>
        </w:tabs>
        <w:ind w:left="1800" w:hanging="360"/>
      </w:pPr>
      <w:rPr>
        <w:rFonts w:ascii="Wingdings" w:hAnsi="Wingdings" w:hint="default"/>
      </w:rPr>
    </w:lvl>
    <w:lvl w:ilvl="3" w:tplc="0C090001" w:tentative="1">
      <w:start w:val="1"/>
      <w:numFmt w:val="bullet"/>
      <w:lvlText w:val=""/>
      <w:lvlJc w:val="left"/>
      <w:pPr>
        <w:tabs>
          <w:tab w:val="num" w:pos="2520"/>
        </w:tabs>
        <w:ind w:left="2520" w:hanging="360"/>
      </w:pPr>
      <w:rPr>
        <w:rFonts w:ascii="Symbol" w:hAnsi="Symbol" w:hint="default"/>
      </w:rPr>
    </w:lvl>
    <w:lvl w:ilvl="4" w:tplc="0C090003" w:tentative="1">
      <w:start w:val="1"/>
      <w:numFmt w:val="bullet"/>
      <w:lvlText w:val="o"/>
      <w:lvlJc w:val="left"/>
      <w:pPr>
        <w:tabs>
          <w:tab w:val="num" w:pos="3240"/>
        </w:tabs>
        <w:ind w:left="3240" w:hanging="360"/>
      </w:pPr>
      <w:rPr>
        <w:rFonts w:ascii="Courier New" w:hAnsi="Courier New" w:hint="default"/>
      </w:rPr>
    </w:lvl>
    <w:lvl w:ilvl="5" w:tplc="0C090005" w:tentative="1">
      <w:start w:val="1"/>
      <w:numFmt w:val="bullet"/>
      <w:lvlText w:val=""/>
      <w:lvlJc w:val="left"/>
      <w:pPr>
        <w:tabs>
          <w:tab w:val="num" w:pos="3960"/>
        </w:tabs>
        <w:ind w:left="3960" w:hanging="360"/>
      </w:pPr>
      <w:rPr>
        <w:rFonts w:ascii="Wingdings" w:hAnsi="Wingdings" w:hint="default"/>
      </w:rPr>
    </w:lvl>
    <w:lvl w:ilvl="6" w:tplc="0C090001" w:tentative="1">
      <w:start w:val="1"/>
      <w:numFmt w:val="bullet"/>
      <w:lvlText w:val=""/>
      <w:lvlJc w:val="left"/>
      <w:pPr>
        <w:tabs>
          <w:tab w:val="num" w:pos="4680"/>
        </w:tabs>
        <w:ind w:left="4680" w:hanging="360"/>
      </w:pPr>
      <w:rPr>
        <w:rFonts w:ascii="Symbol" w:hAnsi="Symbol" w:hint="default"/>
      </w:rPr>
    </w:lvl>
    <w:lvl w:ilvl="7" w:tplc="0C090003" w:tentative="1">
      <w:start w:val="1"/>
      <w:numFmt w:val="bullet"/>
      <w:lvlText w:val="o"/>
      <w:lvlJc w:val="left"/>
      <w:pPr>
        <w:tabs>
          <w:tab w:val="num" w:pos="5400"/>
        </w:tabs>
        <w:ind w:left="5400" w:hanging="360"/>
      </w:pPr>
      <w:rPr>
        <w:rFonts w:ascii="Courier New" w:hAnsi="Courier New" w:hint="default"/>
      </w:rPr>
    </w:lvl>
    <w:lvl w:ilvl="8" w:tplc="0C090005" w:tentative="1">
      <w:start w:val="1"/>
      <w:numFmt w:val="bullet"/>
      <w:lvlText w:val=""/>
      <w:lvlJc w:val="left"/>
      <w:pPr>
        <w:tabs>
          <w:tab w:val="num" w:pos="6120"/>
        </w:tabs>
        <w:ind w:left="6120" w:hanging="360"/>
      </w:pPr>
      <w:rPr>
        <w:rFonts w:ascii="Wingdings" w:hAnsi="Wingdings" w:hint="default"/>
      </w:rPr>
    </w:lvl>
  </w:abstractNum>
  <w:abstractNum w:abstractNumId="25" w15:restartNumberingAfterBreak="0">
    <w:nsid w:val="2D526E45"/>
    <w:multiLevelType w:val="hybridMultilevel"/>
    <w:tmpl w:val="3592708E"/>
    <w:lvl w:ilvl="0" w:tplc="0C090017">
      <w:start w:val="1"/>
      <w:numFmt w:val="lowerLetter"/>
      <w:lvlText w:val="%1)"/>
      <w:lvlJc w:val="left"/>
      <w:pPr>
        <w:ind w:left="1429" w:hanging="360"/>
      </w:pPr>
    </w:lvl>
    <w:lvl w:ilvl="1" w:tplc="0C090019" w:tentative="1">
      <w:start w:val="1"/>
      <w:numFmt w:val="lowerLetter"/>
      <w:lvlText w:val="%2."/>
      <w:lvlJc w:val="left"/>
      <w:pPr>
        <w:ind w:left="2149" w:hanging="360"/>
      </w:pPr>
    </w:lvl>
    <w:lvl w:ilvl="2" w:tplc="0C09001B" w:tentative="1">
      <w:start w:val="1"/>
      <w:numFmt w:val="lowerRoman"/>
      <w:lvlText w:val="%3."/>
      <w:lvlJc w:val="right"/>
      <w:pPr>
        <w:ind w:left="2869" w:hanging="180"/>
      </w:pPr>
    </w:lvl>
    <w:lvl w:ilvl="3" w:tplc="0C09000F" w:tentative="1">
      <w:start w:val="1"/>
      <w:numFmt w:val="decimal"/>
      <w:lvlText w:val="%4."/>
      <w:lvlJc w:val="left"/>
      <w:pPr>
        <w:ind w:left="3589" w:hanging="360"/>
      </w:pPr>
    </w:lvl>
    <w:lvl w:ilvl="4" w:tplc="0C090019" w:tentative="1">
      <w:start w:val="1"/>
      <w:numFmt w:val="lowerLetter"/>
      <w:lvlText w:val="%5."/>
      <w:lvlJc w:val="left"/>
      <w:pPr>
        <w:ind w:left="4309" w:hanging="360"/>
      </w:pPr>
    </w:lvl>
    <w:lvl w:ilvl="5" w:tplc="0C09001B" w:tentative="1">
      <w:start w:val="1"/>
      <w:numFmt w:val="lowerRoman"/>
      <w:lvlText w:val="%6."/>
      <w:lvlJc w:val="right"/>
      <w:pPr>
        <w:ind w:left="5029" w:hanging="180"/>
      </w:pPr>
    </w:lvl>
    <w:lvl w:ilvl="6" w:tplc="0C09000F" w:tentative="1">
      <w:start w:val="1"/>
      <w:numFmt w:val="decimal"/>
      <w:lvlText w:val="%7."/>
      <w:lvlJc w:val="left"/>
      <w:pPr>
        <w:ind w:left="5749" w:hanging="360"/>
      </w:pPr>
    </w:lvl>
    <w:lvl w:ilvl="7" w:tplc="0C090019" w:tentative="1">
      <w:start w:val="1"/>
      <w:numFmt w:val="lowerLetter"/>
      <w:lvlText w:val="%8."/>
      <w:lvlJc w:val="left"/>
      <w:pPr>
        <w:ind w:left="6469" w:hanging="360"/>
      </w:pPr>
    </w:lvl>
    <w:lvl w:ilvl="8" w:tplc="0C09001B" w:tentative="1">
      <w:start w:val="1"/>
      <w:numFmt w:val="lowerRoman"/>
      <w:lvlText w:val="%9."/>
      <w:lvlJc w:val="right"/>
      <w:pPr>
        <w:ind w:left="7189" w:hanging="180"/>
      </w:pPr>
    </w:lvl>
  </w:abstractNum>
  <w:abstractNum w:abstractNumId="26" w15:restartNumberingAfterBreak="0">
    <w:nsid w:val="320E7DA5"/>
    <w:multiLevelType w:val="hybridMultilevel"/>
    <w:tmpl w:val="DE40E844"/>
    <w:lvl w:ilvl="0" w:tplc="0C090001">
      <w:start w:val="1"/>
      <w:numFmt w:val="bullet"/>
      <w:lvlText w:val=""/>
      <w:lvlJc w:val="left"/>
      <w:pPr>
        <w:tabs>
          <w:tab w:val="num" w:pos="360"/>
        </w:tabs>
        <w:ind w:left="360" w:hanging="360"/>
      </w:pPr>
      <w:rPr>
        <w:rFonts w:ascii="Symbol" w:hAnsi="Symbol" w:hint="default"/>
      </w:rPr>
    </w:lvl>
    <w:lvl w:ilvl="1" w:tplc="0C090003" w:tentative="1">
      <w:start w:val="1"/>
      <w:numFmt w:val="bullet"/>
      <w:lvlText w:val="o"/>
      <w:lvlJc w:val="left"/>
      <w:pPr>
        <w:tabs>
          <w:tab w:val="num" w:pos="1080"/>
        </w:tabs>
        <w:ind w:left="1080" w:hanging="360"/>
      </w:pPr>
      <w:rPr>
        <w:rFonts w:ascii="Courier New" w:hAnsi="Courier New" w:hint="default"/>
      </w:rPr>
    </w:lvl>
    <w:lvl w:ilvl="2" w:tplc="0C090005" w:tentative="1">
      <w:start w:val="1"/>
      <w:numFmt w:val="bullet"/>
      <w:lvlText w:val=""/>
      <w:lvlJc w:val="left"/>
      <w:pPr>
        <w:tabs>
          <w:tab w:val="num" w:pos="1800"/>
        </w:tabs>
        <w:ind w:left="1800" w:hanging="360"/>
      </w:pPr>
      <w:rPr>
        <w:rFonts w:ascii="Wingdings" w:hAnsi="Wingdings" w:hint="default"/>
      </w:rPr>
    </w:lvl>
    <w:lvl w:ilvl="3" w:tplc="0C090001" w:tentative="1">
      <w:start w:val="1"/>
      <w:numFmt w:val="bullet"/>
      <w:lvlText w:val=""/>
      <w:lvlJc w:val="left"/>
      <w:pPr>
        <w:tabs>
          <w:tab w:val="num" w:pos="2520"/>
        </w:tabs>
        <w:ind w:left="2520" w:hanging="360"/>
      </w:pPr>
      <w:rPr>
        <w:rFonts w:ascii="Symbol" w:hAnsi="Symbol" w:hint="default"/>
      </w:rPr>
    </w:lvl>
    <w:lvl w:ilvl="4" w:tplc="0C090003" w:tentative="1">
      <w:start w:val="1"/>
      <w:numFmt w:val="bullet"/>
      <w:lvlText w:val="o"/>
      <w:lvlJc w:val="left"/>
      <w:pPr>
        <w:tabs>
          <w:tab w:val="num" w:pos="3240"/>
        </w:tabs>
        <w:ind w:left="3240" w:hanging="360"/>
      </w:pPr>
      <w:rPr>
        <w:rFonts w:ascii="Courier New" w:hAnsi="Courier New" w:hint="default"/>
      </w:rPr>
    </w:lvl>
    <w:lvl w:ilvl="5" w:tplc="0C090005" w:tentative="1">
      <w:start w:val="1"/>
      <w:numFmt w:val="bullet"/>
      <w:lvlText w:val=""/>
      <w:lvlJc w:val="left"/>
      <w:pPr>
        <w:tabs>
          <w:tab w:val="num" w:pos="3960"/>
        </w:tabs>
        <w:ind w:left="3960" w:hanging="360"/>
      </w:pPr>
      <w:rPr>
        <w:rFonts w:ascii="Wingdings" w:hAnsi="Wingdings" w:hint="default"/>
      </w:rPr>
    </w:lvl>
    <w:lvl w:ilvl="6" w:tplc="0C090001" w:tentative="1">
      <w:start w:val="1"/>
      <w:numFmt w:val="bullet"/>
      <w:lvlText w:val=""/>
      <w:lvlJc w:val="left"/>
      <w:pPr>
        <w:tabs>
          <w:tab w:val="num" w:pos="4680"/>
        </w:tabs>
        <w:ind w:left="4680" w:hanging="360"/>
      </w:pPr>
      <w:rPr>
        <w:rFonts w:ascii="Symbol" w:hAnsi="Symbol" w:hint="default"/>
      </w:rPr>
    </w:lvl>
    <w:lvl w:ilvl="7" w:tplc="0C090003" w:tentative="1">
      <w:start w:val="1"/>
      <w:numFmt w:val="bullet"/>
      <w:lvlText w:val="o"/>
      <w:lvlJc w:val="left"/>
      <w:pPr>
        <w:tabs>
          <w:tab w:val="num" w:pos="5400"/>
        </w:tabs>
        <w:ind w:left="5400" w:hanging="360"/>
      </w:pPr>
      <w:rPr>
        <w:rFonts w:ascii="Courier New" w:hAnsi="Courier New" w:hint="default"/>
      </w:rPr>
    </w:lvl>
    <w:lvl w:ilvl="8" w:tplc="0C090005" w:tentative="1">
      <w:start w:val="1"/>
      <w:numFmt w:val="bullet"/>
      <w:lvlText w:val=""/>
      <w:lvlJc w:val="left"/>
      <w:pPr>
        <w:tabs>
          <w:tab w:val="num" w:pos="6120"/>
        </w:tabs>
        <w:ind w:left="6120" w:hanging="360"/>
      </w:pPr>
      <w:rPr>
        <w:rFonts w:ascii="Wingdings" w:hAnsi="Wingdings" w:hint="default"/>
      </w:rPr>
    </w:lvl>
  </w:abstractNum>
  <w:abstractNum w:abstractNumId="27" w15:restartNumberingAfterBreak="0">
    <w:nsid w:val="34D515C3"/>
    <w:multiLevelType w:val="multilevel"/>
    <w:tmpl w:val="226CEDD4"/>
    <w:lvl w:ilvl="0">
      <w:start w:val="1"/>
      <w:numFmt w:val="decimal"/>
      <w:pStyle w:val="Heading1"/>
      <w:lvlText w:val="%1"/>
      <w:lvlJc w:val="left"/>
      <w:pPr>
        <w:ind w:left="432" w:hanging="432"/>
      </w:pPr>
    </w:lvl>
    <w:lvl w:ilvl="1">
      <w:start w:val="1"/>
      <w:numFmt w:val="decimal"/>
      <w:pStyle w:val="Heading2"/>
      <w:lvlText w:val="%1.%2"/>
      <w:lvlJc w:val="left"/>
      <w:pPr>
        <w:ind w:left="9224" w:hanging="576"/>
      </w:pPr>
      <w:rPr>
        <w:b w:val="0"/>
      </w:rPr>
    </w:lvl>
    <w:lvl w:ilvl="2">
      <w:start w:val="1"/>
      <w:numFmt w:val="decimal"/>
      <w:pStyle w:val="Heading3"/>
      <w:lvlText w:val="%1.%2.%3"/>
      <w:lvlJc w:val="left"/>
      <w:pPr>
        <w:ind w:left="4831" w:hanging="720"/>
      </w:pPr>
      <w:rPr>
        <w:b w:val="0"/>
        <w:i w:val="0"/>
      </w:rPr>
    </w:lvl>
    <w:lvl w:ilvl="3">
      <w:start w:val="1"/>
      <w:numFmt w:val="lowerLetter"/>
      <w:pStyle w:val="Heading4"/>
      <w:lvlText w:val="(%4)"/>
      <w:lvlJc w:val="left"/>
      <w:pPr>
        <w:ind w:left="1715" w:hanging="864"/>
      </w:pPr>
      <w:rPr>
        <w:rFonts w:ascii="Arial" w:eastAsia="Times New Roman" w:hAnsi="Arial" w:cs="Arial"/>
        <w:b w:val="0"/>
      </w:r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8" w15:restartNumberingAfterBreak="0">
    <w:nsid w:val="3D110149"/>
    <w:multiLevelType w:val="hybridMultilevel"/>
    <w:tmpl w:val="D2382DA0"/>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47CF0D5C"/>
    <w:multiLevelType w:val="hybridMultilevel"/>
    <w:tmpl w:val="399A3B4A"/>
    <w:lvl w:ilvl="0" w:tplc="0C090001">
      <w:start w:val="1"/>
      <w:numFmt w:val="bullet"/>
      <w:lvlText w:val=""/>
      <w:lvlJc w:val="left"/>
      <w:pPr>
        <w:tabs>
          <w:tab w:val="num" w:pos="-1080"/>
        </w:tabs>
        <w:ind w:left="-1080" w:hanging="360"/>
      </w:pPr>
      <w:rPr>
        <w:rFonts w:ascii="Symbol" w:hAnsi="Symbol" w:hint="default"/>
      </w:rPr>
    </w:lvl>
    <w:lvl w:ilvl="1" w:tplc="0C090003" w:tentative="1">
      <w:start w:val="1"/>
      <w:numFmt w:val="bullet"/>
      <w:lvlText w:val="o"/>
      <w:lvlJc w:val="left"/>
      <w:pPr>
        <w:tabs>
          <w:tab w:val="num" w:pos="-360"/>
        </w:tabs>
        <w:ind w:left="-360" w:hanging="360"/>
      </w:pPr>
      <w:rPr>
        <w:rFonts w:ascii="Courier New" w:hAnsi="Courier New" w:hint="default"/>
      </w:rPr>
    </w:lvl>
    <w:lvl w:ilvl="2" w:tplc="0C090005" w:tentative="1">
      <w:start w:val="1"/>
      <w:numFmt w:val="bullet"/>
      <w:lvlText w:val=""/>
      <w:lvlJc w:val="left"/>
      <w:pPr>
        <w:tabs>
          <w:tab w:val="num" w:pos="360"/>
        </w:tabs>
        <w:ind w:left="360" w:hanging="360"/>
      </w:pPr>
      <w:rPr>
        <w:rFonts w:ascii="Wingdings" w:hAnsi="Wingdings" w:hint="default"/>
      </w:rPr>
    </w:lvl>
    <w:lvl w:ilvl="3" w:tplc="0C090001" w:tentative="1">
      <w:start w:val="1"/>
      <w:numFmt w:val="bullet"/>
      <w:lvlText w:val=""/>
      <w:lvlJc w:val="left"/>
      <w:pPr>
        <w:tabs>
          <w:tab w:val="num" w:pos="1080"/>
        </w:tabs>
        <w:ind w:left="1080" w:hanging="360"/>
      </w:pPr>
      <w:rPr>
        <w:rFonts w:ascii="Symbol" w:hAnsi="Symbol" w:hint="default"/>
      </w:rPr>
    </w:lvl>
    <w:lvl w:ilvl="4" w:tplc="0C090003" w:tentative="1">
      <w:start w:val="1"/>
      <w:numFmt w:val="bullet"/>
      <w:lvlText w:val="o"/>
      <w:lvlJc w:val="left"/>
      <w:pPr>
        <w:tabs>
          <w:tab w:val="num" w:pos="1800"/>
        </w:tabs>
        <w:ind w:left="1800" w:hanging="360"/>
      </w:pPr>
      <w:rPr>
        <w:rFonts w:ascii="Courier New" w:hAnsi="Courier New" w:hint="default"/>
      </w:rPr>
    </w:lvl>
    <w:lvl w:ilvl="5" w:tplc="0C090005" w:tentative="1">
      <w:start w:val="1"/>
      <w:numFmt w:val="bullet"/>
      <w:lvlText w:val=""/>
      <w:lvlJc w:val="left"/>
      <w:pPr>
        <w:tabs>
          <w:tab w:val="num" w:pos="2520"/>
        </w:tabs>
        <w:ind w:left="2520" w:hanging="360"/>
      </w:pPr>
      <w:rPr>
        <w:rFonts w:ascii="Wingdings" w:hAnsi="Wingdings" w:hint="default"/>
      </w:rPr>
    </w:lvl>
    <w:lvl w:ilvl="6" w:tplc="0C090001" w:tentative="1">
      <w:start w:val="1"/>
      <w:numFmt w:val="bullet"/>
      <w:lvlText w:val=""/>
      <w:lvlJc w:val="left"/>
      <w:pPr>
        <w:tabs>
          <w:tab w:val="num" w:pos="3240"/>
        </w:tabs>
        <w:ind w:left="3240" w:hanging="360"/>
      </w:pPr>
      <w:rPr>
        <w:rFonts w:ascii="Symbol" w:hAnsi="Symbol" w:hint="default"/>
      </w:rPr>
    </w:lvl>
    <w:lvl w:ilvl="7" w:tplc="0C090003" w:tentative="1">
      <w:start w:val="1"/>
      <w:numFmt w:val="bullet"/>
      <w:lvlText w:val="o"/>
      <w:lvlJc w:val="left"/>
      <w:pPr>
        <w:tabs>
          <w:tab w:val="num" w:pos="3960"/>
        </w:tabs>
        <w:ind w:left="3960" w:hanging="360"/>
      </w:pPr>
      <w:rPr>
        <w:rFonts w:ascii="Courier New" w:hAnsi="Courier New" w:hint="default"/>
      </w:rPr>
    </w:lvl>
    <w:lvl w:ilvl="8" w:tplc="0C090005" w:tentative="1">
      <w:start w:val="1"/>
      <w:numFmt w:val="bullet"/>
      <w:lvlText w:val=""/>
      <w:lvlJc w:val="left"/>
      <w:pPr>
        <w:tabs>
          <w:tab w:val="num" w:pos="4680"/>
        </w:tabs>
        <w:ind w:left="4680" w:hanging="360"/>
      </w:pPr>
      <w:rPr>
        <w:rFonts w:ascii="Wingdings" w:hAnsi="Wingdings" w:hint="default"/>
      </w:rPr>
    </w:lvl>
  </w:abstractNum>
  <w:abstractNum w:abstractNumId="30" w15:restartNumberingAfterBreak="0">
    <w:nsid w:val="4DD47F2E"/>
    <w:multiLevelType w:val="multilevel"/>
    <w:tmpl w:val="0C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1" w15:restartNumberingAfterBreak="0">
    <w:nsid w:val="5F840FEF"/>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2" w15:restartNumberingAfterBreak="0">
    <w:nsid w:val="619901AA"/>
    <w:multiLevelType w:val="hybridMultilevel"/>
    <w:tmpl w:val="D0422156"/>
    <w:lvl w:ilvl="0" w:tplc="FFFFFFFF">
      <w:start w:val="1"/>
      <w:numFmt w:val="upp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3" w15:restartNumberingAfterBreak="0">
    <w:nsid w:val="63DA6A5D"/>
    <w:multiLevelType w:val="multilevel"/>
    <w:tmpl w:val="37342B86"/>
    <w:lvl w:ilvl="0">
      <w:start w:val="1"/>
      <w:numFmt w:val="bullet"/>
      <w:pStyle w:val="Bullet3"/>
      <w:lvlText w:val=""/>
      <w:lvlJc w:val="left"/>
      <w:pPr>
        <w:ind w:left="2268" w:hanging="567"/>
      </w:pPr>
      <w:rPr>
        <w:rFonts w:ascii="Wingdings" w:hAnsi="Wingdings" w:hint="default"/>
        <w:sz w:val="20"/>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4" w15:restartNumberingAfterBreak="0">
    <w:nsid w:val="72712BA3"/>
    <w:multiLevelType w:val="hybridMultilevel"/>
    <w:tmpl w:val="8B3637F6"/>
    <w:lvl w:ilvl="0" w:tplc="0C090001">
      <w:start w:val="1"/>
      <w:numFmt w:val="bullet"/>
      <w:lvlText w:val=""/>
      <w:lvlJc w:val="left"/>
      <w:pPr>
        <w:ind w:left="1429" w:hanging="360"/>
      </w:pPr>
      <w:rPr>
        <w:rFonts w:ascii="Symbol" w:hAnsi="Symbo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35" w15:restartNumberingAfterBreak="0">
    <w:nsid w:val="74472101"/>
    <w:multiLevelType w:val="hybridMultilevel"/>
    <w:tmpl w:val="D1D8C742"/>
    <w:lvl w:ilvl="0" w:tplc="B0CE70CE">
      <w:start w:val="1"/>
      <w:numFmt w:val="lowerLetter"/>
      <w:lvlText w:val="%1)"/>
      <w:lvlJc w:val="left"/>
      <w:pPr>
        <w:ind w:left="1429" w:hanging="360"/>
      </w:pPr>
      <w:rPr>
        <w:rFonts w:ascii="Arial" w:hAnsi="Arial" w:cs="Arial" w:hint="default"/>
        <w:sz w:val="20"/>
        <w:szCs w:val="20"/>
      </w:rPr>
    </w:lvl>
    <w:lvl w:ilvl="1" w:tplc="0C090019" w:tentative="1">
      <w:start w:val="1"/>
      <w:numFmt w:val="lowerLetter"/>
      <w:lvlText w:val="%2."/>
      <w:lvlJc w:val="left"/>
      <w:pPr>
        <w:ind w:left="2149" w:hanging="360"/>
      </w:pPr>
    </w:lvl>
    <w:lvl w:ilvl="2" w:tplc="0C09001B" w:tentative="1">
      <w:start w:val="1"/>
      <w:numFmt w:val="lowerRoman"/>
      <w:lvlText w:val="%3."/>
      <w:lvlJc w:val="right"/>
      <w:pPr>
        <w:ind w:left="2869" w:hanging="180"/>
      </w:pPr>
    </w:lvl>
    <w:lvl w:ilvl="3" w:tplc="0C09000F" w:tentative="1">
      <w:start w:val="1"/>
      <w:numFmt w:val="decimal"/>
      <w:lvlText w:val="%4."/>
      <w:lvlJc w:val="left"/>
      <w:pPr>
        <w:ind w:left="3589" w:hanging="360"/>
      </w:pPr>
    </w:lvl>
    <w:lvl w:ilvl="4" w:tplc="0C090019" w:tentative="1">
      <w:start w:val="1"/>
      <w:numFmt w:val="lowerLetter"/>
      <w:lvlText w:val="%5."/>
      <w:lvlJc w:val="left"/>
      <w:pPr>
        <w:ind w:left="4309" w:hanging="360"/>
      </w:pPr>
    </w:lvl>
    <w:lvl w:ilvl="5" w:tplc="0C09001B" w:tentative="1">
      <w:start w:val="1"/>
      <w:numFmt w:val="lowerRoman"/>
      <w:lvlText w:val="%6."/>
      <w:lvlJc w:val="right"/>
      <w:pPr>
        <w:ind w:left="5029" w:hanging="180"/>
      </w:pPr>
    </w:lvl>
    <w:lvl w:ilvl="6" w:tplc="0C09000F" w:tentative="1">
      <w:start w:val="1"/>
      <w:numFmt w:val="decimal"/>
      <w:lvlText w:val="%7."/>
      <w:lvlJc w:val="left"/>
      <w:pPr>
        <w:ind w:left="5749" w:hanging="360"/>
      </w:pPr>
    </w:lvl>
    <w:lvl w:ilvl="7" w:tplc="0C090019" w:tentative="1">
      <w:start w:val="1"/>
      <w:numFmt w:val="lowerLetter"/>
      <w:lvlText w:val="%8."/>
      <w:lvlJc w:val="left"/>
      <w:pPr>
        <w:ind w:left="6469" w:hanging="360"/>
      </w:pPr>
    </w:lvl>
    <w:lvl w:ilvl="8" w:tplc="0C09001B" w:tentative="1">
      <w:start w:val="1"/>
      <w:numFmt w:val="lowerRoman"/>
      <w:lvlText w:val="%9."/>
      <w:lvlJc w:val="right"/>
      <w:pPr>
        <w:ind w:left="7189" w:hanging="180"/>
      </w:pPr>
    </w:lvl>
  </w:abstractNum>
  <w:abstractNum w:abstractNumId="36" w15:restartNumberingAfterBreak="0">
    <w:nsid w:val="786E7240"/>
    <w:multiLevelType w:val="multilevel"/>
    <w:tmpl w:val="8A8C8786"/>
    <w:lvl w:ilvl="0">
      <w:start w:val="1"/>
      <w:numFmt w:val="lowerLetter"/>
      <w:pStyle w:val="legalDefinition"/>
      <w:lvlText w:val="(%1)"/>
      <w:lvlJc w:val="left"/>
      <w:pPr>
        <w:ind w:left="3261" w:hanging="850"/>
      </w:pPr>
      <w:rPr>
        <w:rFonts w:ascii="Arial" w:hAnsi="Arial" w:cs="Times New Roman" w:hint="default"/>
        <w:b w:val="0"/>
        <w:i w:val="0"/>
        <w:sz w:val="20"/>
        <w:szCs w:val="20"/>
      </w:rPr>
    </w:lvl>
    <w:lvl w:ilvl="1">
      <w:start w:val="1"/>
      <w:numFmt w:val="lowerRoman"/>
      <w:lvlText w:val="(%2)"/>
      <w:lvlJc w:val="left"/>
      <w:pPr>
        <w:ind w:left="4112" w:hanging="851"/>
      </w:pPr>
      <w:rPr>
        <w:rFonts w:cs="Times New Roman" w:hint="default"/>
      </w:rPr>
    </w:lvl>
    <w:lvl w:ilvl="2">
      <w:start w:val="1"/>
      <w:numFmt w:val="none"/>
      <w:lvlText w:val="%3."/>
      <w:lvlJc w:val="right"/>
      <w:pPr>
        <w:tabs>
          <w:tab w:val="num" w:pos="6840"/>
        </w:tabs>
      </w:pPr>
      <w:rPr>
        <w:rFonts w:cs="Times New Roman" w:hint="default"/>
      </w:rPr>
    </w:lvl>
    <w:lvl w:ilvl="3">
      <w:start w:val="1"/>
      <w:numFmt w:val="none"/>
      <w:lvlText w:val="%4."/>
      <w:lvlJc w:val="left"/>
      <w:pPr>
        <w:tabs>
          <w:tab w:val="num" w:pos="7560"/>
        </w:tabs>
      </w:pPr>
      <w:rPr>
        <w:rFonts w:cs="Times New Roman" w:hint="default"/>
      </w:rPr>
    </w:lvl>
    <w:lvl w:ilvl="4">
      <w:start w:val="1"/>
      <w:numFmt w:val="none"/>
      <w:lvlText w:val="%5."/>
      <w:lvlJc w:val="left"/>
      <w:pPr>
        <w:tabs>
          <w:tab w:val="num" w:pos="8280"/>
        </w:tabs>
      </w:pPr>
      <w:rPr>
        <w:rFonts w:cs="Times New Roman" w:hint="default"/>
      </w:rPr>
    </w:lvl>
    <w:lvl w:ilvl="5">
      <w:start w:val="1"/>
      <w:numFmt w:val="none"/>
      <w:lvlText w:val=""/>
      <w:lvlJc w:val="right"/>
      <w:pPr>
        <w:tabs>
          <w:tab w:val="num" w:pos="9000"/>
        </w:tabs>
      </w:pPr>
      <w:rPr>
        <w:rFonts w:cs="Times New Roman" w:hint="default"/>
      </w:rPr>
    </w:lvl>
    <w:lvl w:ilvl="6">
      <w:start w:val="1"/>
      <w:numFmt w:val="none"/>
      <w:lvlText w:val=""/>
      <w:lvlJc w:val="left"/>
      <w:pPr>
        <w:tabs>
          <w:tab w:val="num" w:pos="9720"/>
        </w:tabs>
        <w:ind w:hanging="24969"/>
      </w:pPr>
      <w:rPr>
        <w:rFonts w:cs="Times New Roman" w:hint="default"/>
      </w:rPr>
    </w:lvl>
    <w:lvl w:ilvl="7">
      <w:start w:val="1"/>
      <w:numFmt w:val="none"/>
      <w:lvlText w:val=""/>
      <w:lvlJc w:val="left"/>
      <w:pPr>
        <w:tabs>
          <w:tab w:val="num" w:pos="10440"/>
        </w:tabs>
      </w:pPr>
      <w:rPr>
        <w:rFonts w:cs="Times New Roman" w:hint="default"/>
      </w:rPr>
    </w:lvl>
    <w:lvl w:ilvl="8">
      <w:start w:val="1"/>
      <w:numFmt w:val="none"/>
      <w:lvlText w:val=""/>
      <w:lvlJc w:val="right"/>
      <w:pPr>
        <w:tabs>
          <w:tab w:val="num" w:pos="11160"/>
        </w:tabs>
      </w:pPr>
      <w:rPr>
        <w:rFonts w:cs="Times New Roman" w:hint="default"/>
      </w:rPr>
    </w:lvl>
  </w:abstractNum>
  <w:abstractNum w:abstractNumId="37" w15:restartNumberingAfterBreak="0">
    <w:nsid w:val="7A130F9B"/>
    <w:multiLevelType w:val="multilevel"/>
    <w:tmpl w:val="B428FBB0"/>
    <w:lvl w:ilvl="0">
      <w:start w:val="1"/>
      <w:numFmt w:val="bullet"/>
      <w:pStyle w:val="Bullet1"/>
      <w:lvlText w:val=""/>
      <w:lvlJc w:val="left"/>
      <w:pPr>
        <w:ind w:left="851" w:hanging="851"/>
      </w:pPr>
      <w:rPr>
        <w:rFonts w:ascii="Wingdings" w:hAnsi="Wingdings" w:hint="default"/>
        <w:sz w:val="20"/>
      </w:rPr>
    </w:lvl>
    <w:lvl w:ilvl="1">
      <w:start w:val="1"/>
      <w:numFmt w:val="bullet"/>
      <w:lvlText w:val="o"/>
      <w:lvlJc w:val="left"/>
      <w:pPr>
        <w:tabs>
          <w:tab w:val="num" w:pos="1440"/>
        </w:tabs>
        <w:ind w:left="144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F430D6E"/>
    <w:multiLevelType w:val="hybridMultilevel"/>
    <w:tmpl w:val="C29A17FA"/>
    <w:lvl w:ilvl="0" w:tplc="0C090001">
      <w:start w:val="1"/>
      <w:numFmt w:val="bullet"/>
      <w:lvlText w:val=""/>
      <w:lvlJc w:val="left"/>
      <w:pPr>
        <w:tabs>
          <w:tab w:val="num" w:pos="360"/>
        </w:tabs>
        <w:ind w:left="360" w:hanging="360"/>
      </w:pPr>
      <w:rPr>
        <w:rFonts w:ascii="Symbol" w:hAnsi="Symbol" w:hint="default"/>
      </w:rPr>
    </w:lvl>
    <w:lvl w:ilvl="1" w:tplc="0C090003" w:tentative="1">
      <w:start w:val="1"/>
      <w:numFmt w:val="bullet"/>
      <w:lvlText w:val="o"/>
      <w:lvlJc w:val="left"/>
      <w:pPr>
        <w:tabs>
          <w:tab w:val="num" w:pos="1080"/>
        </w:tabs>
        <w:ind w:left="1080" w:hanging="360"/>
      </w:pPr>
      <w:rPr>
        <w:rFonts w:ascii="Courier New" w:hAnsi="Courier New" w:hint="default"/>
      </w:rPr>
    </w:lvl>
    <w:lvl w:ilvl="2" w:tplc="0C090005" w:tentative="1">
      <w:start w:val="1"/>
      <w:numFmt w:val="bullet"/>
      <w:lvlText w:val=""/>
      <w:lvlJc w:val="left"/>
      <w:pPr>
        <w:tabs>
          <w:tab w:val="num" w:pos="1800"/>
        </w:tabs>
        <w:ind w:left="1800" w:hanging="360"/>
      </w:pPr>
      <w:rPr>
        <w:rFonts w:ascii="Wingdings" w:hAnsi="Wingdings" w:hint="default"/>
      </w:rPr>
    </w:lvl>
    <w:lvl w:ilvl="3" w:tplc="0C090001" w:tentative="1">
      <w:start w:val="1"/>
      <w:numFmt w:val="bullet"/>
      <w:lvlText w:val=""/>
      <w:lvlJc w:val="left"/>
      <w:pPr>
        <w:tabs>
          <w:tab w:val="num" w:pos="2520"/>
        </w:tabs>
        <w:ind w:left="2520" w:hanging="360"/>
      </w:pPr>
      <w:rPr>
        <w:rFonts w:ascii="Symbol" w:hAnsi="Symbol" w:hint="default"/>
      </w:rPr>
    </w:lvl>
    <w:lvl w:ilvl="4" w:tplc="0C090003" w:tentative="1">
      <w:start w:val="1"/>
      <w:numFmt w:val="bullet"/>
      <w:lvlText w:val="o"/>
      <w:lvlJc w:val="left"/>
      <w:pPr>
        <w:tabs>
          <w:tab w:val="num" w:pos="3240"/>
        </w:tabs>
        <w:ind w:left="3240" w:hanging="360"/>
      </w:pPr>
      <w:rPr>
        <w:rFonts w:ascii="Courier New" w:hAnsi="Courier New" w:hint="default"/>
      </w:rPr>
    </w:lvl>
    <w:lvl w:ilvl="5" w:tplc="0C090005" w:tentative="1">
      <w:start w:val="1"/>
      <w:numFmt w:val="bullet"/>
      <w:lvlText w:val=""/>
      <w:lvlJc w:val="left"/>
      <w:pPr>
        <w:tabs>
          <w:tab w:val="num" w:pos="3960"/>
        </w:tabs>
        <w:ind w:left="3960" w:hanging="360"/>
      </w:pPr>
      <w:rPr>
        <w:rFonts w:ascii="Wingdings" w:hAnsi="Wingdings" w:hint="default"/>
      </w:rPr>
    </w:lvl>
    <w:lvl w:ilvl="6" w:tplc="0C090001" w:tentative="1">
      <w:start w:val="1"/>
      <w:numFmt w:val="bullet"/>
      <w:lvlText w:val=""/>
      <w:lvlJc w:val="left"/>
      <w:pPr>
        <w:tabs>
          <w:tab w:val="num" w:pos="4680"/>
        </w:tabs>
        <w:ind w:left="4680" w:hanging="360"/>
      </w:pPr>
      <w:rPr>
        <w:rFonts w:ascii="Symbol" w:hAnsi="Symbol" w:hint="default"/>
      </w:rPr>
    </w:lvl>
    <w:lvl w:ilvl="7" w:tplc="0C090003" w:tentative="1">
      <w:start w:val="1"/>
      <w:numFmt w:val="bullet"/>
      <w:lvlText w:val="o"/>
      <w:lvlJc w:val="left"/>
      <w:pPr>
        <w:tabs>
          <w:tab w:val="num" w:pos="5400"/>
        </w:tabs>
        <w:ind w:left="5400" w:hanging="360"/>
      </w:pPr>
      <w:rPr>
        <w:rFonts w:ascii="Courier New" w:hAnsi="Courier New" w:hint="default"/>
      </w:rPr>
    </w:lvl>
    <w:lvl w:ilvl="8" w:tplc="0C090005" w:tentative="1">
      <w:start w:val="1"/>
      <w:numFmt w:val="bullet"/>
      <w:lvlText w:val=""/>
      <w:lvlJc w:val="left"/>
      <w:pPr>
        <w:tabs>
          <w:tab w:val="num" w:pos="6120"/>
        </w:tabs>
        <w:ind w:left="6120" w:hanging="360"/>
      </w:pPr>
      <w:rPr>
        <w:rFonts w:ascii="Wingdings" w:hAnsi="Wingdings" w:hint="default"/>
      </w:rPr>
    </w:lvl>
  </w:abstractNum>
  <w:num w:numId="1" w16cid:durableId="1628664367">
    <w:abstractNumId w:val="17"/>
  </w:num>
  <w:num w:numId="2" w16cid:durableId="997155477">
    <w:abstractNumId w:val="18"/>
  </w:num>
  <w:num w:numId="3" w16cid:durableId="1045259148">
    <w:abstractNumId w:val="36"/>
  </w:num>
  <w:num w:numId="4" w16cid:durableId="1752240220">
    <w:abstractNumId w:val="13"/>
  </w:num>
  <w:num w:numId="5" w16cid:durableId="1505516823">
    <w:abstractNumId w:val="37"/>
  </w:num>
  <w:num w:numId="6" w16cid:durableId="2031830913">
    <w:abstractNumId w:val="15"/>
  </w:num>
  <w:num w:numId="7" w16cid:durableId="1205366050">
    <w:abstractNumId w:val="33"/>
  </w:num>
  <w:num w:numId="8" w16cid:durableId="1643389295">
    <w:abstractNumId w:val="16"/>
  </w:num>
  <w:num w:numId="9" w16cid:durableId="163516203">
    <w:abstractNumId w:val="14"/>
  </w:num>
  <w:num w:numId="10" w16cid:durableId="74859210">
    <w:abstractNumId w:val="29"/>
  </w:num>
  <w:num w:numId="11" w16cid:durableId="1443189329">
    <w:abstractNumId w:val="22"/>
  </w:num>
  <w:num w:numId="12" w16cid:durableId="575168341">
    <w:abstractNumId w:val="24"/>
  </w:num>
  <w:num w:numId="13" w16cid:durableId="1006782665">
    <w:abstractNumId w:val="26"/>
  </w:num>
  <w:num w:numId="14" w16cid:durableId="2104064461">
    <w:abstractNumId w:val="38"/>
  </w:num>
  <w:num w:numId="15" w16cid:durableId="1670601244">
    <w:abstractNumId w:val="27"/>
  </w:num>
  <w:num w:numId="16" w16cid:durableId="845905227">
    <w:abstractNumId w:val="19"/>
  </w:num>
  <w:num w:numId="17" w16cid:durableId="757094193">
    <w:abstractNumId w:val="30"/>
  </w:num>
  <w:num w:numId="18" w16cid:durableId="1602252647">
    <w:abstractNumId w:val="31"/>
  </w:num>
  <w:num w:numId="19" w16cid:durableId="2125685814">
    <w:abstractNumId w:val="9"/>
  </w:num>
  <w:num w:numId="20" w16cid:durableId="942764488">
    <w:abstractNumId w:val="7"/>
  </w:num>
  <w:num w:numId="21" w16cid:durableId="624890355">
    <w:abstractNumId w:val="6"/>
  </w:num>
  <w:num w:numId="22" w16cid:durableId="1204444556">
    <w:abstractNumId w:val="5"/>
  </w:num>
  <w:num w:numId="23" w16cid:durableId="412360550">
    <w:abstractNumId w:val="4"/>
  </w:num>
  <w:num w:numId="24" w16cid:durableId="39525287">
    <w:abstractNumId w:val="8"/>
  </w:num>
  <w:num w:numId="25" w16cid:durableId="1924026729">
    <w:abstractNumId w:val="3"/>
  </w:num>
  <w:num w:numId="26" w16cid:durableId="1481384697">
    <w:abstractNumId w:val="2"/>
  </w:num>
  <w:num w:numId="27" w16cid:durableId="833257188">
    <w:abstractNumId w:val="1"/>
  </w:num>
  <w:num w:numId="28" w16cid:durableId="1715153910">
    <w:abstractNumId w:val="0"/>
  </w:num>
  <w:num w:numId="29" w16cid:durableId="988243893">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665204603">
    <w:abstractNumId w:val="34"/>
  </w:num>
  <w:num w:numId="31" w16cid:durableId="1796368514">
    <w:abstractNumId w:val="12"/>
  </w:num>
  <w:num w:numId="32" w16cid:durableId="983464591">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078555361">
    <w:abstractNumId w:val="21"/>
  </w:num>
  <w:num w:numId="34" w16cid:durableId="122356187">
    <w:abstractNumId w:val="28"/>
  </w:num>
  <w:num w:numId="35" w16cid:durableId="79713920">
    <w:abstractNumId w:val="20"/>
  </w:num>
  <w:num w:numId="36" w16cid:durableId="212036387">
    <w:abstractNumId w:val="11"/>
  </w:num>
  <w:num w:numId="37" w16cid:durableId="1686711842">
    <w:abstractNumId w:val="32"/>
  </w:num>
  <w:num w:numId="38" w16cid:durableId="464126285">
    <w:abstractNumId w:val="35"/>
  </w:num>
  <w:num w:numId="39" w16cid:durableId="1570773844">
    <w:abstractNumId w:val="25"/>
  </w:num>
  <w:num w:numId="40" w16cid:durableId="1925408408">
    <w:abstractNumId w:val="27"/>
    <w:lvlOverride w:ilvl="0">
      <w:startOverride w:val="7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755444344">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82282312">
    <w:abstractNumId w:val="23"/>
  </w:num>
  <w:num w:numId="43" w16cid:durableId="1865318178">
    <w:abstractNumId w:val="27"/>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embedSystemFonts/>
  <w:proofState w:spelling="clean" w:grammar="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stylePaneSortMethod w:val="0000"/>
  <w:defaultTabStop w:val="851"/>
  <w:displayHorizontalDrawingGridEvery w:val="0"/>
  <w:displayVerticalDrawingGridEvery w:val="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15BB6"/>
    <w:rsid w:val="00000447"/>
    <w:rsid w:val="00001712"/>
    <w:rsid w:val="00001F08"/>
    <w:rsid w:val="00003495"/>
    <w:rsid w:val="0000376E"/>
    <w:rsid w:val="0000466F"/>
    <w:rsid w:val="000114AF"/>
    <w:rsid w:val="00012257"/>
    <w:rsid w:val="0001342E"/>
    <w:rsid w:val="0001514E"/>
    <w:rsid w:val="000166E1"/>
    <w:rsid w:val="00017E8D"/>
    <w:rsid w:val="00017F59"/>
    <w:rsid w:val="000202A8"/>
    <w:rsid w:val="0002042A"/>
    <w:rsid w:val="00020594"/>
    <w:rsid w:val="00022BA3"/>
    <w:rsid w:val="00024893"/>
    <w:rsid w:val="00025852"/>
    <w:rsid w:val="0002610F"/>
    <w:rsid w:val="000276A6"/>
    <w:rsid w:val="00027A69"/>
    <w:rsid w:val="0003041B"/>
    <w:rsid w:val="00031785"/>
    <w:rsid w:val="000327C8"/>
    <w:rsid w:val="000334F1"/>
    <w:rsid w:val="0003352C"/>
    <w:rsid w:val="00034E02"/>
    <w:rsid w:val="00037EAF"/>
    <w:rsid w:val="000421DF"/>
    <w:rsid w:val="000444CE"/>
    <w:rsid w:val="00046103"/>
    <w:rsid w:val="00047DF7"/>
    <w:rsid w:val="00047E22"/>
    <w:rsid w:val="00050B95"/>
    <w:rsid w:val="00050DF0"/>
    <w:rsid w:val="0005292C"/>
    <w:rsid w:val="0005319E"/>
    <w:rsid w:val="00056588"/>
    <w:rsid w:val="00061869"/>
    <w:rsid w:val="00062D0D"/>
    <w:rsid w:val="00062FBD"/>
    <w:rsid w:val="0006308B"/>
    <w:rsid w:val="00063964"/>
    <w:rsid w:val="00064D10"/>
    <w:rsid w:val="00065606"/>
    <w:rsid w:val="00065DB0"/>
    <w:rsid w:val="000663D2"/>
    <w:rsid w:val="00067E45"/>
    <w:rsid w:val="00070593"/>
    <w:rsid w:val="0007092F"/>
    <w:rsid w:val="00070A21"/>
    <w:rsid w:val="00072B49"/>
    <w:rsid w:val="00072F24"/>
    <w:rsid w:val="00073333"/>
    <w:rsid w:val="000738DB"/>
    <w:rsid w:val="000749AA"/>
    <w:rsid w:val="0007518D"/>
    <w:rsid w:val="000767CC"/>
    <w:rsid w:val="00077709"/>
    <w:rsid w:val="00080238"/>
    <w:rsid w:val="00083038"/>
    <w:rsid w:val="00084033"/>
    <w:rsid w:val="000841AD"/>
    <w:rsid w:val="00084DA0"/>
    <w:rsid w:val="000864C7"/>
    <w:rsid w:val="00086DEE"/>
    <w:rsid w:val="00087B14"/>
    <w:rsid w:val="000928BC"/>
    <w:rsid w:val="000932A5"/>
    <w:rsid w:val="00094890"/>
    <w:rsid w:val="00095302"/>
    <w:rsid w:val="000A10D7"/>
    <w:rsid w:val="000A1EBE"/>
    <w:rsid w:val="000A2BF4"/>
    <w:rsid w:val="000A2E5B"/>
    <w:rsid w:val="000A3209"/>
    <w:rsid w:val="000A3754"/>
    <w:rsid w:val="000A3A7A"/>
    <w:rsid w:val="000A5F4A"/>
    <w:rsid w:val="000A6FC5"/>
    <w:rsid w:val="000A7FD4"/>
    <w:rsid w:val="000B0789"/>
    <w:rsid w:val="000B0CC3"/>
    <w:rsid w:val="000B129D"/>
    <w:rsid w:val="000B32B0"/>
    <w:rsid w:val="000B41BC"/>
    <w:rsid w:val="000B4575"/>
    <w:rsid w:val="000B4BFC"/>
    <w:rsid w:val="000B6813"/>
    <w:rsid w:val="000B6C5D"/>
    <w:rsid w:val="000B7E37"/>
    <w:rsid w:val="000C02BD"/>
    <w:rsid w:val="000C0DFB"/>
    <w:rsid w:val="000C4FA5"/>
    <w:rsid w:val="000C5264"/>
    <w:rsid w:val="000C7CA3"/>
    <w:rsid w:val="000D0384"/>
    <w:rsid w:val="000D105D"/>
    <w:rsid w:val="000D1C42"/>
    <w:rsid w:val="000D2A6F"/>
    <w:rsid w:val="000D7586"/>
    <w:rsid w:val="000E238E"/>
    <w:rsid w:val="000E39C4"/>
    <w:rsid w:val="000E6296"/>
    <w:rsid w:val="000E638B"/>
    <w:rsid w:val="000E732E"/>
    <w:rsid w:val="000E7414"/>
    <w:rsid w:val="000E7B73"/>
    <w:rsid w:val="000E7F4A"/>
    <w:rsid w:val="000F0AC0"/>
    <w:rsid w:val="000F1F8B"/>
    <w:rsid w:val="000F2F1E"/>
    <w:rsid w:val="000F4ABA"/>
    <w:rsid w:val="000F5C4C"/>
    <w:rsid w:val="00100571"/>
    <w:rsid w:val="00102467"/>
    <w:rsid w:val="00105AED"/>
    <w:rsid w:val="00106666"/>
    <w:rsid w:val="001077C1"/>
    <w:rsid w:val="001106D6"/>
    <w:rsid w:val="001128A4"/>
    <w:rsid w:val="00115C5B"/>
    <w:rsid w:val="00115EA4"/>
    <w:rsid w:val="00115F46"/>
    <w:rsid w:val="00116251"/>
    <w:rsid w:val="00120F60"/>
    <w:rsid w:val="00123AE0"/>
    <w:rsid w:val="00126076"/>
    <w:rsid w:val="00130A0E"/>
    <w:rsid w:val="00130C4B"/>
    <w:rsid w:val="0013277E"/>
    <w:rsid w:val="001335E8"/>
    <w:rsid w:val="00133A07"/>
    <w:rsid w:val="001348DD"/>
    <w:rsid w:val="001369D5"/>
    <w:rsid w:val="001371B4"/>
    <w:rsid w:val="00140653"/>
    <w:rsid w:val="00140FA1"/>
    <w:rsid w:val="00145D98"/>
    <w:rsid w:val="00147041"/>
    <w:rsid w:val="001522CE"/>
    <w:rsid w:val="00152FAF"/>
    <w:rsid w:val="00153269"/>
    <w:rsid w:val="0015341C"/>
    <w:rsid w:val="00156C36"/>
    <w:rsid w:val="00160442"/>
    <w:rsid w:val="00161D37"/>
    <w:rsid w:val="001636FB"/>
    <w:rsid w:val="00164518"/>
    <w:rsid w:val="00164728"/>
    <w:rsid w:val="00165E10"/>
    <w:rsid w:val="00170D44"/>
    <w:rsid w:val="00171E3A"/>
    <w:rsid w:val="00172DBA"/>
    <w:rsid w:val="001745C7"/>
    <w:rsid w:val="00180293"/>
    <w:rsid w:val="00181456"/>
    <w:rsid w:val="00184F71"/>
    <w:rsid w:val="001867AD"/>
    <w:rsid w:val="001874EB"/>
    <w:rsid w:val="001907CD"/>
    <w:rsid w:val="00191277"/>
    <w:rsid w:val="00195C89"/>
    <w:rsid w:val="00196643"/>
    <w:rsid w:val="00196D87"/>
    <w:rsid w:val="00196E0A"/>
    <w:rsid w:val="0019703C"/>
    <w:rsid w:val="001977FC"/>
    <w:rsid w:val="001A1027"/>
    <w:rsid w:val="001A37F2"/>
    <w:rsid w:val="001A3EDF"/>
    <w:rsid w:val="001A4471"/>
    <w:rsid w:val="001A640D"/>
    <w:rsid w:val="001A70DE"/>
    <w:rsid w:val="001A734B"/>
    <w:rsid w:val="001B2AEE"/>
    <w:rsid w:val="001B3DAB"/>
    <w:rsid w:val="001B4882"/>
    <w:rsid w:val="001B6113"/>
    <w:rsid w:val="001B7936"/>
    <w:rsid w:val="001C043D"/>
    <w:rsid w:val="001C130A"/>
    <w:rsid w:val="001C2BCD"/>
    <w:rsid w:val="001C3E5C"/>
    <w:rsid w:val="001D00D0"/>
    <w:rsid w:val="001D100A"/>
    <w:rsid w:val="001D2DAE"/>
    <w:rsid w:val="001D5B08"/>
    <w:rsid w:val="001D5E79"/>
    <w:rsid w:val="001D610B"/>
    <w:rsid w:val="001D617A"/>
    <w:rsid w:val="001D6287"/>
    <w:rsid w:val="001D6755"/>
    <w:rsid w:val="001D68B6"/>
    <w:rsid w:val="001D780C"/>
    <w:rsid w:val="001E283B"/>
    <w:rsid w:val="001E30B3"/>
    <w:rsid w:val="001E5521"/>
    <w:rsid w:val="001E6A51"/>
    <w:rsid w:val="001E709E"/>
    <w:rsid w:val="001F187F"/>
    <w:rsid w:val="001F5599"/>
    <w:rsid w:val="001F695A"/>
    <w:rsid w:val="0020383A"/>
    <w:rsid w:val="00204D6A"/>
    <w:rsid w:val="00205960"/>
    <w:rsid w:val="00207768"/>
    <w:rsid w:val="00207F34"/>
    <w:rsid w:val="00211223"/>
    <w:rsid w:val="00212B05"/>
    <w:rsid w:val="00214F1D"/>
    <w:rsid w:val="002154B4"/>
    <w:rsid w:val="00215A00"/>
    <w:rsid w:val="00217332"/>
    <w:rsid w:val="00217A6A"/>
    <w:rsid w:val="00222A56"/>
    <w:rsid w:val="00224A6D"/>
    <w:rsid w:val="00224D2E"/>
    <w:rsid w:val="00226A77"/>
    <w:rsid w:val="002270FC"/>
    <w:rsid w:val="00231754"/>
    <w:rsid w:val="00233C09"/>
    <w:rsid w:val="00234695"/>
    <w:rsid w:val="00234FD3"/>
    <w:rsid w:val="002350C8"/>
    <w:rsid w:val="0024008F"/>
    <w:rsid w:val="002429E4"/>
    <w:rsid w:val="002436DB"/>
    <w:rsid w:val="00243B42"/>
    <w:rsid w:val="002451CB"/>
    <w:rsid w:val="00245E69"/>
    <w:rsid w:val="00245E89"/>
    <w:rsid w:val="0024654B"/>
    <w:rsid w:val="0025181A"/>
    <w:rsid w:val="002519ED"/>
    <w:rsid w:val="00252B0B"/>
    <w:rsid w:val="00253957"/>
    <w:rsid w:val="0025430F"/>
    <w:rsid w:val="00254826"/>
    <w:rsid w:val="00254EC0"/>
    <w:rsid w:val="00256E15"/>
    <w:rsid w:val="00260AC0"/>
    <w:rsid w:val="00261C8C"/>
    <w:rsid w:val="00262265"/>
    <w:rsid w:val="00262438"/>
    <w:rsid w:val="00262F36"/>
    <w:rsid w:val="002645E3"/>
    <w:rsid w:val="00267E8E"/>
    <w:rsid w:val="00271E64"/>
    <w:rsid w:val="002724FB"/>
    <w:rsid w:val="00272A5D"/>
    <w:rsid w:val="00273042"/>
    <w:rsid w:val="00275082"/>
    <w:rsid w:val="00276AB5"/>
    <w:rsid w:val="00280579"/>
    <w:rsid w:val="00280A23"/>
    <w:rsid w:val="00281FF2"/>
    <w:rsid w:val="002830B4"/>
    <w:rsid w:val="00283BAC"/>
    <w:rsid w:val="00285BA4"/>
    <w:rsid w:val="002861FE"/>
    <w:rsid w:val="0029097A"/>
    <w:rsid w:val="00290A68"/>
    <w:rsid w:val="00291880"/>
    <w:rsid w:val="00291AAE"/>
    <w:rsid w:val="00292FFF"/>
    <w:rsid w:val="002931D4"/>
    <w:rsid w:val="002938D4"/>
    <w:rsid w:val="00293C44"/>
    <w:rsid w:val="00293F4A"/>
    <w:rsid w:val="00295019"/>
    <w:rsid w:val="002958C9"/>
    <w:rsid w:val="002968E4"/>
    <w:rsid w:val="00297212"/>
    <w:rsid w:val="002973E5"/>
    <w:rsid w:val="00297CA7"/>
    <w:rsid w:val="002A0FE5"/>
    <w:rsid w:val="002A1549"/>
    <w:rsid w:val="002A240E"/>
    <w:rsid w:val="002A5361"/>
    <w:rsid w:val="002A6619"/>
    <w:rsid w:val="002A6689"/>
    <w:rsid w:val="002A786B"/>
    <w:rsid w:val="002B25FE"/>
    <w:rsid w:val="002B2D1C"/>
    <w:rsid w:val="002B52C5"/>
    <w:rsid w:val="002C4052"/>
    <w:rsid w:val="002C467C"/>
    <w:rsid w:val="002C6525"/>
    <w:rsid w:val="002C6AD2"/>
    <w:rsid w:val="002C7CC6"/>
    <w:rsid w:val="002D014F"/>
    <w:rsid w:val="002D07E0"/>
    <w:rsid w:val="002D14AF"/>
    <w:rsid w:val="002D1B91"/>
    <w:rsid w:val="002D5828"/>
    <w:rsid w:val="002E05C4"/>
    <w:rsid w:val="002E370B"/>
    <w:rsid w:val="002E3DB0"/>
    <w:rsid w:val="002E5B03"/>
    <w:rsid w:val="002F11C6"/>
    <w:rsid w:val="002F167A"/>
    <w:rsid w:val="002F19D7"/>
    <w:rsid w:val="002F2ACF"/>
    <w:rsid w:val="002F2ED1"/>
    <w:rsid w:val="002F34F8"/>
    <w:rsid w:val="002F36C2"/>
    <w:rsid w:val="002F41BB"/>
    <w:rsid w:val="002F4638"/>
    <w:rsid w:val="002F624E"/>
    <w:rsid w:val="002F746A"/>
    <w:rsid w:val="002F76C7"/>
    <w:rsid w:val="00300D7A"/>
    <w:rsid w:val="00301527"/>
    <w:rsid w:val="00302808"/>
    <w:rsid w:val="00303506"/>
    <w:rsid w:val="00306574"/>
    <w:rsid w:val="003071E9"/>
    <w:rsid w:val="003101C7"/>
    <w:rsid w:val="00310519"/>
    <w:rsid w:val="003111BD"/>
    <w:rsid w:val="00311317"/>
    <w:rsid w:val="00316AEC"/>
    <w:rsid w:val="00317DD4"/>
    <w:rsid w:val="003209E0"/>
    <w:rsid w:val="0032107E"/>
    <w:rsid w:val="00321311"/>
    <w:rsid w:val="0032146C"/>
    <w:rsid w:val="003219CC"/>
    <w:rsid w:val="003224B8"/>
    <w:rsid w:val="003227CC"/>
    <w:rsid w:val="00322B72"/>
    <w:rsid w:val="00324036"/>
    <w:rsid w:val="00324297"/>
    <w:rsid w:val="003258EF"/>
    <w:rsid w:val="0032679A"/>
    <w:rsid w:val="00326D42"/>
    <w:rsid w:val="00327E7A"/>
    <w:rsid w:val="003306EF"/>
    <w:rsid w:val="00331980"/>
    <w:rsid w:val="00336AE2"/>
    <w:rsid w:val="00337744"/>
    <w:rsid w:val="00337CB7"/>
    <w:rsid w:val="003408C7"/>
    <w:rsid w:val="0034099A"/>
    <w:rsid w:val="0034184A"/>
    <w:rsid w:val="00341D36"/>
    <w:rsid w:val="003437B1"/>
    <w:rsid w:val="003438D1"/>
    <w:rsid w:val="0034424B"/>
    <w:rsid w:val="00344D55"/>
    <w:rsid w:val="00345AA2"/>
    <w:rsid w:val="00346685"/>
    <w:rsid w:val="00347997"/>
    <w:rsid w:val="003500FA"/>
    <w:rsid w:val="00350B29"/>
    <w:rsid w:val="00351FBE"/>
    <w:rsid w:val="00352B57"/>
    <w:rsid w:val="00352FB2"/>
    <w:rsid w:val="003558F2"/>
    <w:rsid w:val="00355C07"/>
    <w:rsid w:val="00355EA2"/>
    <w:rsid w:val="00357E5F"/>
    <w:rsid w:val="00360909"/>
    <w:rsid w:val="003622B5"/>
    <w:rsid w:val="00363A9F"/>
    <w:rsid w:val="003664B1"/>
    <w:rsid w:val="0037124A"/>
    <w:rsid w:val="00372A4D"/>
    <w:rsid w:val="003731D5"/>
    <w:rsid w:val="00373934"/>
    <w:rsid w:val="00374E6C"/>
    <w:rsid w:val="00375E85"/>
    <w:rsid w:val="00377060"/>
    <w:rsid w:val="0038104A"/>
    <w:rsid w:val="0038132E"/>
    <w:rsid w:val="00381519"/>
    <w:rsid w:val="003829A2"/>
    <w:rsid w:val="0038363F"/>
    <w:rsid w:val="00386013"/>
    <w:rsid w:val="00387067"/>
    <w:rsid w:val="003879B7"/>
    <w:rsid w:val="003879CA"/>
    <w:rsid w:val="00387BDC"/>
    <w:rsid w:val="00390405"/>
    <w:rsid w:val="003926BD"/>
    <w:rsid w:val="003928D3"/>
    <w:rsid w:val="00393851"/>
    <w:rsid w:val="0039451C"/>
    <w:rsid w:val="00394C91"/>
    <w:rsid w:val="00394DC8"/>
    <w:rsid w:val="0039521B"/>
    <w:rsid w:val="00396D31"/>
    <w:rsid w:val="003A01DF"/>
    <w:rsid w:val="003A3B85"/>
    <w:rsid w:val="003A673B"/>
    <w:rsid w:val="003A7CB8"/>
    <w:rsid w:val="003B109B"/>
    <w:rsid w:val="003B2298"/>
    <w:rsid w:val="003B407D"/>
    <w:rsid w:val="003B5FCB"/>
    <w:rsid w:val="003B7247"/>
    <w:rsid w:val="003B77B4"/>
    <w:rsid w:val="003C1B5E"/>
    <w:rsid w:val="003C1C4C"/>
    <w:rsid w:val="003C2541"/>
    <w:rsid w:val="003C321B"/>
    <w:rsid w:val="003C3CBF"/>
    <w:rsid w:val="003C4576"/>
    <w:rsid w:val="003C4600"/>
    <w:rsid w:val="003C53A0"/>
    <w:rsid w:val="003C63E7"/>
    <w:rsid w:val="003C670B"/>
    <w:rsid w:val="003C6C2E"/>
    <w:rsid w:val="003D0353"/>
    <w:rsid w:val="003D10CD"/>
    <w:rsid w:val="003D2CDA"/>
    <w:rsid w:val="003D3408"/>
    <w:rsid w:val="003D34D3"/>
    <w:rsid w:val="003E0BBF"/>
    <w:rsid w:val="003E0CDC"/>
    <w:rsid w:val="003E1AC4"/>
    <w:rsid w:val="003E2320"/>
    <w:rsid w:val="003E345A"/>
    <w:rsid w:val="003E5618"/>
    <w:rsid w:val="003E5BB8"/>
    <w:rsid w:val="003E5C83"/>
    <w:rsid w:val="003E6D7A"/>
    <w:rsid w:val="003E7848"/>
    <w:rsid w:val="003E79A3"/>
    <w:rsid w:val="003E7D14"/>
    <w:rsid w:val="003F1026"/>
    <w:rsid w:val="003F129F"/>
    <w:rsid w:val="003F1E02"/>
    <w:rsid w:val="003F2A9D"/>
    <w:rsid w:val="003F2B3E"/>
    <w:rsid w:val="003F39D9"/>
    <w:rsid w:val="003F4A2A"/>
    <w:rsid w:val="003F4BA3"/>
    <w:rsid w:val="003F6B07"/>
    <w:rsid w:val="004000D4"/>
    <w:rsid w:val="00400648"/>
    <w:rsid w:val="0040164B"/>
    <w:rsid w:val="0040366B"/>
    <w:rsid w:val="00404843"/>
    <w:rsid w:val="00404928"/>
    <w:rsid w:val="00404A11"/>
    <w:rsid w:val="00404F34"/>
    <w:rsid w:val="00406DAD"/>
    <w:rsid w:val="0041076E"/>
    <w:rsid w:val="00410C87"/>
    <w:rsid w:val="00412028"/>
    <w:rsid w:val="00412E9D"/>
    <w:rsid w:val="00412FAA"/>
    <w:rsid w:val="00415C38"/>
    <w:rsid w:val="00416CC2"/>
    <w:rsid w:val="00416F14"/>
    <w:rsid w:val="0041785C"/>
    <w:rsid w:val="004214A9"/>
    <w:rsid w:val="00421D51"/>
    <w:rsid w:val="00421E71"/>
    <w:rsid w:val="00422129"/>
    <w:rsid w:val="0042217B"/>
    <w:rsid w:val="00422374"/>
    <w:rsid w:val="004242B5"/>
    <w:rsid w:val="0042534B"/>
    <w:rsid w:val="004258ED"/>
    <w:rsid w:val="004268F7"/>
    <w:rsid w:val="004301E3"/>
    <w:rsid w:val="00432308"/>
    <w:rsid w:val="0043247A"/>
    <w:rsid w:val="004329EE"/>
    <w:rsid w:val="0043389A"/>
    <w:rsid w:val="00433AD2"/>
    <w:rsid w:val="00434199"/>
    <w:rsid w:val="004345EB"/>
    <w:rsid w:val="004363E2"/>
    <w:rsid w:val="00436DBE"/>
    <w:rsid w:val="0043772D"/>
    <w:rsid w:val="00440D66"/>
    <w:rsid w:val="0044214C"/>
    <w:rsid w:val="0044224D"/>
    <w:rsid w:val="00443DFA"/>
    <w:rsid w:val="004445FF"/>
    <w:rsid w:val="0044491C"/>
    <w:rsid w:val="004464F3"/>
    <w:rsid w:val="00446D59"/>
    <w:rsid w:val="00446DC8"/>
    <w:rsid w:val="00446F58"/>
    <w:rsid w:val="00447575"/>
    <w:rsid w:val="0044776B"/>
    <w:rsid w:val="0045053C"/>
    <w:rsid w:val="0045108B"/>
    <w:rsid w:val="00453AA4"/>
    <w:rsid w:val="00456C47"/>
    <w:rsid w:val="00456EC5"/>
    <w:rsid w:val="00457E61"/>
    <w:rsid w:val="00460056"/>
    <w:rsid w:val="00462DC2"/>
    <w:rsid w:val="00466466"/>
    <w:rsid w:val="0046709E"/>
    <w:rsid w:val="0047129A"/>
    <w:rsid w:val="00471F43"/>
    <w:rsid w:val="004723FC"/>
    <w:rsid w:val="00472EC2"/>
    <w:rsid w:val="00473EC0"/>
    <w:rsid w:val="00475E7A"/>
    <w:rsid w:val="00476934"/>
    <w:rsid w:val="004818B5"/>
    <w:rsid w:val="00483340"/>
    <w:rsid w:val="00483838"/>
    <w:rsid w:val="004838F3"/>
    <w:rsid w:val="0048391C"/>
    <w:rsid w:val="004871BC"/>
    <w:rsid w:val="00487536"/>
    <w:rsid w:val="004922C4"/>
    <w:rsid w:val="004926A5"/>
    <w:rsid w:val="0049335C"/>
    <w:rsid w:val="00493857"/>
    <w:rsid w:val="004963BB"/>
    <w:rsid w:val="00496497"/>
    <w:rsid w:val="004979C1"/>
    <w:rsid w:val="004A08C3"/>
    <w:rsid w:val="004A0FCA"/>
    <w:rsid w:val="004A32EF"/>
    <w:rsid w:val="004A4310"/>
    <w:rsid w:val="004A5B19"/>
    <w:rsid w:val="004A63E4"/>
    <w:rsid w:val="004A7043"/>
    <w:rsid w:val="004A7880"/>
    <w:rsid w:val="004B032A"/>
    <w:rsid w:val="004B1A6F"/>
    <w:rsid w:val="004B3EA1"/>
    <w:rsid w:val="004B6243"/>
    <w:rsid w:val="004B6FBC"/>
    <w:rsid w:val="004B7B4E"/>
    <w:rsid w:val="004C029F"/>
    <w:rsid w:val="004C0CC6"/>
    <w:rsid w:val="004C7B63"/>
    <w:rsid w:val="004D2562"/>
    <w:rsid w:val="004D4694"/>
    <w:rsid w:val="004D67B7"/>
    <w:rsid w:val="004E073A"/>
    <w:rsid w:val="004E0EED"/>
    <w:rsid w:val="004E15C4"/>
    <w:rsid w:val="004E2E15"/>
    <w:rsid w:val="004E3434"/>
    <w:rsid w:val="004E3814"/>
    <w:rsid w:val="004E50AC"/>
    <w:rsid w:val="004E58CF"/>
    <w:rsid w:val="004E66D9"/>
    <w:rsid w:val="004E6A29"/>
    <w:rsid w:val="004F0C35"/>
    <w:rsid w:val="004F1399"/>
    <w:rsid w:val="004F247D"/>
    <w:rsid w:val="004F4B8F"/>
    <w:rsid w:val="004F4D1B"/>
    <w:rsid w:val="004F4E2D"/>
    <w:rsid w:val="004F5014"/>
    <w:rsid w:val="004F5FF5"/>
    <w:rsid w:val="005014E3"/>
    <w:rsid w:val="005018A7"/>
    <w:rsid w:val="005041EF"/>
    <w:rsid w:val="00504D55"/>
    <w:rsid w:val="00504E70"/>
    <w:rsid w:val="005143C1"/>
    <w:rsid w:val="005152FC"/>
    <w:rsid w:val="00515F52"/>
    <w:rsid w:val="00523410"/>
    <w:rsid w:val="0052368E"/>
    <w:rsid w:val="00530101"/>
    <w:rsid w:val="0053121F"/>
    <w:rsid w:val="005313F6"/>
    <w:rsid w:val="00535CD6"/>
    <w:rsid w:val="005442C3"/>
    <w:rsid w:val="00546E6E"/>
    <w:rsid w:val="0054788D"/>
    <w:rsid w:val="00547AA0"/>
    <w:rsid w:val="00550E8C"/>
    <w:rsid w:val="0055186A"/>
    <w:rsid w:val="00552470"/>
    <w:rsid w:val="0055384E"/>
    <w:rsid w:val="0055392F"/>
    <w:rsid w:val="00554338"/>
    <w:rsid w:val="0055608C"/>
    <w:rsid w:val="00560195"/>
    <w:rsid w:val="00560405"/>
    <w:rsid w:val="005607E6"/>
    <w:rsid w:val="00560C7F"/>
    <w:rsid w:val="00561EC2"/>
    <w:rsid w:val="0056528E"/>
    <w:rsid w:val="00565E21"/>
    <w:rsid w:val="00567428"/>
    <w:rsid w:val="0057042E"/>
    <w:rsid w:val="00570EE6"/>
    <w:rsid w:val="00581818"/>
    <w:rsid w:val="00581BAC"/>
    <w:rsid w:val="0058269A"/>
    <w:rsid w:val="00583517"/>
    <w:rsid w:val="00585223"/>
    <w:rsid w:val="00585F38"/>
    <w:rsid w:val="005860C8"/>
    <w:rsid w:val="005862A3"/>
    <w:rsid w:val="005873C7"/>
    <w:rsid w:val="00591B43"/>
    <w:rsid w:val="00593B6D"/>
    <w:rsid w:val="00593E34"/>
    <w:rsid w:val="00594E68"/>
    <w:rsid w:val="005A01DD"/>
    <w:rsid w:val="005A094F"/>
    <w:rsid w:val="005A0F74"/>
    <w:rsid w:val="005A186F"/>
    <w:rsid w:val="005A1B8C"/>
    <w:rsid w:val="005A4BD8"/>
    <w:rsid w:val="005A52EA"/>
    <w:rsid w:val="005A6A28"/>
    <w:rsid w:val="005B1599"/>
    <w:rsid w:val="005B1FF5"/>
    <w:rsid w:val="005B41A9"/>
    <w:rsid w:val="005B6DCF"/>
    <w:rsid w:val="005B6DF0"/>
    <w:rsid w:val="005B74E1"/>
    <w:rsid w:val="005B79A2"/>
    <w:rsid w:val="005C11D7"/>
    <w:rsid w:val="005C2046"/>
    <w:rsid w:val="005C3406"/>
    <w:rsid w:val="005C3474"/>
    <w:rsid w:val="005C375A"/>
    <w:rsid w:val="005C5140"/>
    <w:rsid w:val="005C58F4"/>
    <w:rsid w:val="005C5CD9"/>
    <w:rsid w:val="005C5D7D"/>
    <w:rsid w:val="005C6864"/>
    <w:rsid w:val="005C7F6E"/>
    <w:rsid w:val="005D0BE2"/>
    <w:rsid w:val="005D16D8"/>
    <w:rsid w:val="005D1C81"/>
    <w:rsid w:val="005D2176"/>
    <w:rsid w:val="005D282E"/>
    <w:rsid w:val="005D3A62"/>
    <w:rsid w:val="005D6606"/>
    <w:rsid w:val="005E0B8E"/>
    <w:rsid w:val="005E3C63"/>
    <w:rsid w:val="005E4484"/>
    <w:rsid w:val="005E490E"/>
    <w:rsid w:val="005E64D5"/>
    <w:rsid w:val="005F0E17"/>
    <w:rsid w:val="005F22CE"/>
    <w:rsid w:val="005F23E7"/>
    <w:rsid w:val="005F28B8"/>
    <w:rsid w:val="005F2BF2"/>
    <w:rsid w:val="005F375A"/>
    <w:rsid w:val="005F4515"/>
    <w:rsid w:val="005F538F"/>
    <w:rsid w:val="005F5BBA"/>
    <w:rsid w:val="005F68AB"/>
    <w:rsid w:val="00601006"/>
    <w:rsid w:val="00601044"/>
    <w:rsid w:val="00601C08"/>
    <w:rsid w:val="006025DB"/>
    <w:rsid w:val="0060331F"/>
    <w:rsid w:val="006033F8"/>
    <w:rsid w:val="0060451E"/>
    <w:rsid w:val="006073FE"/>
    <w:rsid w:val="0061066E"/>
    <w:rsid w:val="00610CE9"/>
    <w:rsid w:val="006132B8"/>
    <w:rsid w:val="00613D73"/>
    <w:rsid w:val="00613FA3"/>
    <w:rsid w:val="00616D91"/>
    <w:rsid w:val="006201D1"/>
    <w:rsid w:val="00620D04"/>
    <w:rsid w:val="006220BF"/>
    <w:rsid w:val="00623142"/>
    <w:rsid w:val="00623E4E"/>
    <w:rsid w:val="00624D98"/>
    <w:rsid w:val="0062600E"/>
    <w:rsid w:val="00627A02"/>
    <w:rsid w:val="00627E72"/>
    <w:rsid w:val="00630F05"/>
    <w:rsid w:val="00632506"/>
    <w:rsid w:val="00632FA2"/>
    <w:rsid w:val="0063337D"/>
    <w:rsid w:val="00633D0A"/>
    <w:rsid w:val="00633EE0"/>
    <w:rsid w:val="00635985"/>
    <w:rsid w:val="00635A70"/>
    <w:rsid w:val="0064024D"/>
    <w:rsid w:val="00642C76"/>
    <w:rsid w:val="006447F1"/>
    <w:rsid w:val="00644EFF"/>
    <w:rsid w:val="00645584"/>
    <w:rsid w:val="00645773"/>
    <w:rsid w:val="006474E3"/>
    <w:rsid w:val="00647F47"/>
    <w:rsid w:val="0065123F"/>
    <w:rsid w:val="00653665"/>
    <w:rsid w:val="00654741"/>
    <w:rsid w:val="00657DE3"/>
    <w:rsid w:val="00661825"/>
    <w:rsid w:val="00662469"/>
    <w:rsid w:val="0066476C"/>
    <w:rsid w:val="00665785"/>
    <w:rsid w:val="00665804"/>
    <w:rsid w:val="00665FC5"/>
    <w:rsid w:val="006666F8"/>
    <w:rsid w:val="00666D40"/>
    <w:rsid w:val="0066733D"/>
    <w:rsid w:val="0066770D"/>
    <w:rsid w:val="00671524"/>
    <w:rsid w:val="00673EBC"/>
    <w:rsid w:val="00674561"/>
    <w:rsid w:val="00674724"/>
    <w:rsid w:val="006753F6"/>
    <w:rsid w:val="00675C59"/>
    <w:rsid w:val="006774AD"/>
    <w:rsid w:val="00680A50"/>
    <w:rsid w:val="00682B72"/>
    <w:rsid w:val="006834CA"/>
    <w:rsid w:val="00684316"/>
    <w:rsid w:val="00684A5B"/>
    <w:rsid w:val="006876F4"/>
    <w:rsid w:val="006909F2"/>
    <w:rsid w:val="00693890"/>
    <w:rsid w:val="006962CC"/>
    <w:rsid w:val="006A0116"/>
    <w:rsid w:val="006A154D"/>
    <w:rsid w:val="006A1579"/>
    <w:rsid w:val="006A21A0"/>
    <w:rsid w:val="006A4FE9"/>
    <w:rsid w:val="006A6841"/>
    <w:rsid w:val="006A7207"/>
    <w:rsid w:val="006A7767"/>
    <w:rsid w:val="006B007B"/>
    <w:rsid w:val="006B05CE"/>
    <w:rsid w:val="006B09D2"/>
    <w:rsid w:val="006B09ED"/>
    <w:rsid w:val="006B0DF8"/>
    <w:rsid w:val="006B2A3E"/>
    <w:rsid w:val="006B2FEE"/>
    <w:rsid w:val="006B319A"/>
    <w:rsid w:val="006B3263"/>
    <w:rsid w:val="006B500A"/>
    <w:rsid w:val="006B592D"/>
    <w:rsid w:val="006B645F"/>
    <w:rsid w:val="006B687C"/>
    <w:rsid w:val="006B72FE"/>
    <w:rsid w:val="006C0360"/>
    <w:rsid w:val="006C0BD1"/>
    <w:rsid w:val="006C1D80"/>
    <w:rsid w:val="006C209F"/>
    <w:rsid w:val="006C2FE7"/>
    <w:rsid w:val="006C5702"/>
    <w:rsid w:val="006C5871"/>
    <w:rsid w:val="006C66C3"/>
    <w:rsid w:val="006C6ECB"/>
    <w:rsid w:val="006D1655"/>
    <w:rsid w:val="006D2F00"/>
    <w:rsid w:val="006D2F80"/>
    <w:rsid w:val="006D2FF8"/>
    <w:rsid w:val="006D46C5"/>
    <w:rsid w:val="006D50C2"/>
    <w:rsid w:val="006D53C0"/>
    <w:rsid w:val="006D6EB4"/>
    <w:rsid w:val="006E026D"/>
    <w:rsid w:val="006E2333"/>
    <w:rsid w:val="006E2815"/>
    <w:rsid w:val="006E3944"/>
    <w:rsid w:val="006E5543"/>
    <w:rsid w:val="006E762A"/>
    <w:rsid w:val="006F0798"/>
    <w:rsid w:val="006F1B67"/>
    <w:rsid w:val="006F28C7"/>
    <w:rsid w:val="006F3699"/>
    <w:rsid w:val="006F4F63"/>
    <w:rsid w:val="006F5186"/>
    <w:rsid w:val="006F5D04"/>
    <w:rsid w:val="006F61A3"/>
    <w:rsid w:val="006F7D84"/>
    <w:rsid w:val="00700259"/>
    <w:rsid w:val="007021AE"/>
    <w:rsid w:val="007024E9"/>
    <w:rsid w:val="00702986"/>
    <w:rsid w:val="00704225"/>
    <w:rsid w:val="007060FA"/>
    <w:rsid w:val="007065CB"/>
    <w:rsid w:val="00707136"/>
    <w:rsid w:val="007113F5"/>
    <w:rsid w:val="00711AA6"/>
    <w:rsid w:val="00711DA9"/>
    <w:rsid w:val="007128CF"/>
    <w:rsid w:val="00713718"/>
    <w:rsid w:val="00713941"/>
    <w:rsid w:val="00713D90"/>
    <w:rsid w:val="00714BF4"/>
    <w:rsid w:val="00715BB6"/>
    <w:rsid w:val="00716AC9"/>
    <w:rsid w:val="00717B61"/>
    <w:rsid w:val="00721366"/>
    <w:rsid w:val="00726BD4"/>
    <w:rsid w:val="00727B2D"/>
    <w:rsid w:val="00730427"/>
    <w:rsid w:val="0073219E"/>
    <w:rsid w:val="007328E7"/>
    <w:rsid w:val="00733950"/>
    <w:rsid w:val="00734E52"/>
    <w:rsid w:val="00735C5C"/>
    <w:rsid w:val="00735E06"/>
    <w:rsid w:val="0073693C"/>
    <w:rsid w:val="00736C53"/>
    <w:rsid w:val="00736F11"/>
    <w:rsid w:val="007405F1"/>
    <w:rsid w:val="00740764"/>
    <w:rsid w:val="00740E6C"/>
    <w:rsid w:val="00741D30"/>
    <w:rsid w:val="00741F55"/>
    <w:rsid w:val="00745CAC"/>
    <w:rsid w:val="007462F0"/>
    <w:rsid w:val="00746EFA"/>
    <w:rsid w:val="00747282"/>
    <w:rsid w:val="007477CA"/>
    <w:rsid w:val="00751EB2"/>
    <w:rsid w:val="00754F3C"/>
    <w:rsid w:val="007559A3"/>
    <w:rsid w:val="007604ED"/>
    <w:rsid w:val="00760887"/>
    <w:rsid w:val="00761F81"/>
    <w:rsid w:val="0076228D"/>
    <w:rsid w:val="00763B27"/>
    <w:rsid w:val="00763C0D"/>
    <w:rsid w:val="00763CFC"/>
    <w:rsid w:val="00764057"/>
    <w:rsid w:val="00765C8D"/>
    <w:rsid w:val="007660E6"/>
    <w:rsid w:val="00766282"/>
    <w:rsid w:val="00771E13"/>
    <w:rsid w:val="0077280A"/>
    <w:rsid w:val="00773741"/>
    <w:rsid w:val="0077391F"/>
    <w:rsid w:val="007753DA"/>
    <w:rsid w:val="00775673"/>
    <w:rsid w:val="00775C52"/>
    <w:rsid w:val="0078035D"/>
    <w:rsid w:val="00780627"/>
    <w:rsid w:val="00780DDD"/>
    <w:rsid w:val="0078396B"/>
    <w:rsid w:val="007845FE"/>
    <w:rsid w:val="0078700E"/>
    <w:rsid w:val="00791A40"/>
    <w:rsid w:val="00792849"/>
    <w:rsid w:val="0079284F"/>
    <w:rsid w:val="007935BD"/>
    <w:rsid w:val="00793C13"/>
    <w:rsid w:val="00794C22"/>
    <w:rsid w:val="00795631"/>
    <w:rsid w:val="00796B5E"/>
    <w:rsid w:val="00797079"/>
    <w:rsid w:val="00797668"/>
    <w:rsid w:val="007A07B8"/>
    <w:rsid w:val="007A1CCC"/>
    <w:rsid w:val="007A4842"/>
    <w:rsid w:val="007A53DA"/>
    <w:rsid w:val="007A5902"/>
    <w:rsid w:val="007A62DD"/>
    <w:rsid w:val="007A7904"/>
    <w:rsid w:val="007B06B7"/>
    <w:rsid w:val="007B1E24"/>
    <w:rsid w:val="007B2C26"/>
    <w:rsid w:val="007B2EC2"/>
    <w:rsid w:val="007B2FEC"/>
    <w:rsid w:val="007B4888"/>
    <w:rsid w:val="007B59AA"/>
    <w:rsid w:val="007B5DA8"/>
    <w:rsid w:val="007B684C"/>
    <w:rsid w:val="007B7221"/>
    <w:rsid w:val="007C03C4"/>
    <w:rsid w:val="007C2EEE"/>
    <w:rsid w:val="007C342C"/>
    <w:rsid w:val="007C3C41"/>
    <w:rsid w:val="007D02C6"/>
    <w:rsid w:val="007D118C"/>
    <w:rsid w:val="007D1841"/>
    <w:rsid w:val="007D36A0"/>
    <w:rsid w:val="007D4F19"/>
    <w:rsid w:val="007D54C2"/>
    <w:rsid w:val="007E00D6"/>
    <w:rsid w:val="007E03F7"/>
    <w:rsid w:val="007E0EA9"/>
    <w:rsid w:val="007E28D4"/>
    <w:rsid w:val="007E3020"/>
    <w:rsid w:val="007E4748"/>
    <w:rsid w:val="007E4CA6"/>
    <w:rsid w:val="007E5B2F"/>
    <w:rsid w:val="007E6107"/>
    <w:rsid w:val="007E7ACE"/>
    <w:rsid w:val="007E7CB3"/>
    <w:rsid w:val="007F0250"/>
    <w:rsid w:val="007F1170"/>
    <w:rsid w:val="007F424A"/>
    <w:rsid w:val="007F429E"/>
    <w:rsid w:val="007F53E7"/>
    <w:rsid w:val="007F566B"/>
    <w:rsid w:val="00800CD7"/>
    <w:rsid w:val="008011B6"/>
    <w:rsid w:val="00802810"/>
    <w:rsid w:val="00804522"/>
    <w:rsid w:val="00804A2E"/>
    <w:rsid w:val="00807E1D"/>
    <w:rsid w:val="00810B37"/>
    <w:rsid w:val="008112AD"/>
    <w:rsid w:val="00811B9C"/>
    <w:rsid w:val="00812010"/>
    <w:rsid w:val="00812B58"/>
    <w:rsid w:val="00813064"/>
    <w:rsid w:val="00817A38"/>
    <w:rsid w:val="00822B13"/>
    <w:rsid w:val="00822EC3"/>
    <w:rsid w:val="008260A4"/>
    <w:rsid w:val="008262A9"/>
    <w:rsid w:val="00827D52"/>
    <w:rsid w:val="00832FA8"/>
    <w:rsid w:val="00834D6A"/>
    <w:rsid w:val="00834DD1"/>
    <w:rsid w:val="0083626F"/>
    <w:rsid w:val="00836276"/>
    <w:rsid w:val="00836F0E"/>
    <w:rsid w:val="008378B6"/>
    <w:rsid w:val="00843337"/>
    <w:rsid w:val="00844817"/>
    <w:rsid w:val="0085238C"/>
    <w:rsid w:val="00853449"/>
    <w:rsid w:val="00854F0D"/>
    <w:rsid w:val="00855ACE"/>
    <w:rsid w:val="00855CBB"/>
    <w:rsid w:val="00856D51"/>
    <w:rsid w:val="00857B08"/>
    <w:rsid w:val="00857B0B"/>
    <w:rsid w:val="00863FBF"/>
    <w:rsid w:val="00864D47"/>
    <w:rsid w:val="008679E7"/>
    <w:rsid w:val="00871E57"/>
    <w:rsid w:val="00876AE5"/>
    <w:rsid w:val="00876E02"/>
    <w:rsid w:val="0088027D"/>
    <w:rsid w:val="008803E6"/>
    <w:rsid w:val="00880658"/>
    <w:rsid w:val="00881B6E"/>
    <w:rsid w:val="0088242A"/>
    <w:rsid w:val="0088286D"/>
    <w:rsid w:val="00882A66"/>
    <w:rsid w:val="00882C29"/>
    <w:rsid w:val="00882F45"/>
    <w:rsid w:val="00883376"/>
    <w:rsid w:val="0088563E"/>
    <w:rsid w:val="00886383"/>
    <w:rsid w:val="00887A79"/>
    <w:rsid w:val="008904A8"/>
    <w:rsid w:val="00890C70"/>
    <w:rsid w:val="00891AC5"/>
    <w:rsid w:val="0089457A"/>
    <w:rsid w:val="008968DB"/>
    <w:rsid w:val="00897AC5"/>
    <w:rsid w:val="00897C7D"/>
    <w:rsid w:val="00897C8B"/>
    <w:rsid w:val="008A0D90"/>
    <w:rsid w:val="008A3232"/>
    <w:rsid w:val="008A34DA"/>
    <w:rsid w:val="008A3A98"/>
    <w:rsid w:val="008A54DF"/>
    <w:rsid w:val="008A57A8"/>
    <w:rsid w:val="008B1127"/>
    <w:rsid w:val="008B181E"/>
    <w:rsid w:val="008B4C4B"/>
    <w:rsid w:val="008B5A4B"/>
    <w:rsid w:val="008B76C1"/>
    <w:rsid w:val="008C06FD"/>
    <w:rsid w:val="008C3217"/>
    <w:rsid w:val="008C3BD4"/>
    <w:rsid w:val="008C476E"/>
    <w:rsid w:val="008C660C"/>
    <w:rsid w:val="008C7B99"/>
    <w:rsid w:val="008D0582"/>
    <w:rsid w:val="008D2BE6"/>
    <w:rsid w:val="008D4084"/>
    <w:rsid w:val="008D52EA"/>
    <w:rsid w:val="008D5532"/>
    <w:rsid w:val="008D620F"/>
    <w:rsid w:val="008D7081"/>
    <w:rsid w:val="008D7187"/>
    <w:rsid w:val="008D7EA2"/>
    <w:rsid w:val="008E0FD9"/>
    <w:rsid w:val="008E3FD9"/>
    <w:rsid w:val="008E4363"/>
    <w:rsid w:val="008E57F0"/>
    <w:rsid w:val="008E613D"/>
    <w:rsid w:val="008E7F53"/>
    <w:rsid w:val="008E7FA4"/>
    <w:rsid w:val="008F000E"/>
    <w:rsid w:val="008F186D"/>
    <w:rsid w:val="008F2FED"/>
    <w:rsid w:val="008F7B54"/>
    <w:rsid w:val="00900D41"/>
    <w:rsid w:val="00901CE1"/>
    <w:rsid w:val="00901F16"/>
    <w:rsid w:val="00910EBF"/>
    <w:rsid w:val="00910EDC"/>
    <w:rsid w:val="00914703"/>
    <w:rsid w:val="0091508B"/>
    <w:rsid w:val="00915A53"/>
    <w:rsid w:val="00922616"/>
    <w:rsid w:val="0092671C"/>
    <w:rsid w:val="00927CC2"/>
    <w:rsid w:val="00927E33"/>
    <w:rsid w:val="0093001F"/>
    <w:rsid w:val="009310E6"/>
    <w:rsid w:val="00931142"/>
    <w:rsid w:val="00932341"/>
    <w:rsid w:val="009328DC"/>
    <w:rsid w:val="00932F5A"/>
    <w:rsid w:val="00940AA8"/>
    <w:rsid w:val="00941B29"/>
    <w:rsid w:val="00941EF3"/>
    <w:rsid w:val="0094280E"/>
    <w:rsid w:val="009461B2"/>
    <w:rsid w:val="00954356"/>
    <w:rsid w:val="00955CAB"/>
    <w:rsid w:val="0095648D"/>
    <w:rsid w:val="009577B1"/>
    <w:rsid w:val="00960B4D"/>
    <w:rsid w:val="00961CAA"/>
    <w:rsid w:val="00963FD6"/>
    <w:rsid w:val="009643B3"/>
    <w:rsid w:val="00964C8D"/>
    <w:rsid w:val="009656C7"/>
    <w:rsid w:val="00965AB3"/>
    <w:rsid w:val="00967A50"/>
    <w:rsid w:val="009706F0"/>
    <w:rsid w:val="00970C54"/>
    <w:rsid w:val="00971ACE"/>
    <w:rsid w:val="00971D8F"/>
    <w:rsid w:val="00974325"/>
    <w:rsid w:val="00974EF9"/>
    <w:rsid w:val="00975649"/>
    <w:rsid w:val="00975B13"/>
    <w:rsid w:val="00980B19"/>
    <w:rsid w:val="00980B20"/>
    <w:rsid w:val="00980C31"/>
    <w:rsid w:val="009821FB"/>
    <w:rsid w:val="0098313C"/>
    <w:rsid w:val="0098480A"/>
    <w:rsid w:val="00986E25"/>
    <w:rsid w:val="00993A02"/>
    <w:rsid w:val="00993F02"/>
    <w:rsid w:val="009954CE"/>
    <w:rsid w:val="00995578"/>
    <w:rsid w:val="009957A8"/>
    <w:rsid w:val="009958B1"/>
    <w:rsid w:val="009958E8"/>
    <w:rsid w:val="009963FA"/>
    <w:rsid w:val="00996409"/>
    <w:rsid w:val="009967EE"/>
    <w:rsid w:val="009973D6"/>
    <w:rsid w:val="009A0583"/>
    <w:rsid w:val="009A0F16"/>
    <w:rsid w:val="009A1FD2"/>
    <w:rsid w:val="009A3559"/>
    <w:rsid w:val="009A61CA"/>
    <w:rsid w:val="009A6595"/>
    <w:rsid w:val="009A6DFE"/>
    <w:rsid w:val="009A788C"/>
    <w:rsid w:val="009B0735"/>
    <w:rsid w:val="009B1393"/>
    <w:rsid w:val="009B16A8"/>
    <w:rsid w:val="009B385A"/>
    <w:rsid w:val="009B3C96"/>
    <w:rsid w:val="009B5FFC"/>
    <w:rsid w:val="009B62DB"/>
    <w:rsid w:val="009C194C"/>
    <w:rsid w:val="009C1BFC"/>
    <w:rsid w:val="009C1E74"/>
    <w:rsid w:val="009C2008"/>
    <w:rsid w:val="009C3B94"/>
    <w:rsid w:val="009C7CF4"/>
    <w:rsid w:val="009D0DC9"/>
    <w:rsid w:val="009D2B33"/>
    <w:rsid w:val="009D5456"/>
    <w:rsid w:val="009D64DF"/>
    <w:rsid w:val="009D676A"/>
    <w:rsid w:val="009D6CD2"/>
    <w:rsid w:val="009D7557"/>
    <w:rsid w:val="009E0B09"/>
    <w:rsid w:val="009E373A"/>
    <w:rsid w:val="009E555F"/>
    <w:rsid w:val="009E5FC9"/>
    <w:rsid w:val="009E68E9"/>
    <w:rsid w:val="009E78E8"/>
    <w:rsid w:val="009E7A94"/>
    <w:rsid w:val="009E7EC0"/>
    <w:rsid w:val="009F2921"/>
    <w:rsid w:val="009F3545"/>
    <w:rsid w:val="009F3912"/>
    <w:rsid w:val="009F3CE8"/>
    <w:rsid w:val="009F5809"/>
    <w:rsid w:val="009F658F"/>
    <w:rsid w:val="009F7098"/>
    <w:rsid w:val="00A04226"/>
    <w:rsid w:val="00A1000E"/>
    <w:rsid w:val="00A11487"/>
    <w:rsid w:val="00A11526"/>
    <w:rsid w:val="00A119CE"/>
    <w:rsid w:val="00A14E89"/>
    <w:rsid w:val="00A15213"/>
    <w:rsid w:val="00A20F0F"/>
    <w:rsid w:val="00A21448"/>
    <w:rsid w:val="00A224B0"/>
    <w:rsid w:val="00A24141"/>
    <w:rsid w:val="00A24ECC"/>
    <w:rsid w:val="00A26E65"/>
    <w:rsid w:val="00A27A07"/>
    <w:rsid w:val="00A27F9B"/>
    <w:rsid w:val="00A3097F"/>
    <w:rsid w:val="00A324E5"/>
    <w:rsid w:val="00A36C4E"/>
    <w:rsid w:val="00A36DB0"/>
    <w:rsid w:val="00A42BC1"/>
    <w:rsid w:val="00A43E16"/>
    <w:rsid w:val="00A463BC"/>
    <w:rsid w:val="00A46AEC"/>
    <w:rsid w:val="00A50239"/>
    <w:rsid w:val="00A50C8B"/>
    <w:rsid w:val="00A5113E"/>
    <w:rsid w:val="00A529E6"/>
    <w:rsid w:val="00A5322A"/>
    <w:rsid w:val="00A54CE9"/>
    <w:rsid w:val="00A54F4F"/>
    <w:rsid w:val="00A5598D"/>
    <w:rsid w:val="00A55DD4"/>
    <w:rsid w:val="00A57651"/>
    <w:rsid w:val="00A617DD"/>
    <w:rsid w:val="00A6331B"/>
    <w:rsid w:val="00A64E34"/>
    <w:rsid w:val="00A6526A"/>
    <w:rsid w:val="00A65A85"/>
    <w:rsid w:val="00A65B3F"/>
    <w:rsid w:val="00A65B63"/>
    <w:rsid w:val="00A67C5A"/>
    <w:rsid w:val="00A70428"/>
    <w:rsid w:val="00A71B50"/>
    <w:rsid w:val="00A7311C"/>
    <w:rsid w:val="00A739BC"/>
    <w:rsid w:val="00A75B00"/>
    <w:rsid w:val="00A7608B"/>
    <w:rsid w:val="00A760E4"/>
    <w:rsid w:val="00A76400"/>
    <w:rsid w:val="00A767FE"/>
    <w:rsid w:val="00A80026"/>
    <w:rsid w:val="00A8085F"/>
    <w:rsid w:val="00A81FEE"/>
    <w:rsid w:val="00A84FB6"/>
    <w:rsid w:val="00A907E9"/>
    <w:rsid w:val="00A91E52"/>
    <w:rsid w:val="00A9224B"/>
    <w:rsid w:val="00A92FC5"/>
    <w:rsid w:val="00A937B8"/>
    <w:rsid w:val="00A93B5F"/>
    <w:rsid w:val="00A94C63"/>
    <w:rsid w:val="00A9546A"/>
    <w:rsid w:val="00AA0CA1"/>
    <w:rsid w:val="00AA1735"/>
    <w:rsid w:val="00AA21AB"/>
    <w:rsid w:val="00AA4B23"/>
    <w:rsid w:val="00AA50A8"/>
    <w:rsid w:val="00AA6BD3"/>
    <w:rsid w:val="00AA77C2"/>
    <w:rsid w:val="00AB0BE8"/>
    <w:rsid w:val="00AB1DB8"/>
    <w:rsid w:val="00AB2923"/>
    <w:rsid w:val="00AB31CB"/>
    <w:rsid w:val="00AB4262"/>
    <w:rsid w:val="00AB5E92"/>
    <w:rsid w:val="00AB61D1"/>
    <w:rsid w:val="00AB730F"/>
    <w:rsid w:val="00AB761B"/>
    <w:rsid w:val="00AB7E60"/>
    <w:rsid w:val="00AC111A"/>
    <w:rsid w:val="00AC113A"/>
    <w:rsid w:val="00AC1FC2"/>
    <w:rsid w:val="00AC3577"/>
    <w:rsid w:val="00AC3BF5"/>
    <w:rsid w:val="00AC41D2"/>
    <w:rsid w:val="00AC488F"/>
    <w:rsid w:val="00AC4E9A"/>
    <w:rsid w:val="00AC6ACA"/>
    <w:rsid w:val="00AD0834"/>
    <w:rsid w:val="00AD0B09"/>
    <w:rsid w:val="00AD1357"/>
    <w:rsid w:val="00AD1647"/>
    <w:rsid w:val="00AD2085"/>
    <w:rsid w:val="00AD2586"/>
    <w:rsid w:val="00AD34DB"/>
    <w:rsid w:val="00AD3C8F"/>
    <w:rsid w:val="00AD3D47"/>
    <w:rsid w:val="00AD3EB6"/>
    <w:rsid w:val="00AD437F"/>
    <w:rsid w:val="00AD447A"/>
    <w:rsid w:val="00AD4AFB"/>
    <w:rsid w:val="00AD5AF1"/>
    <w:rsid w:val="00AD7A80"/>
    <w:rsid w:val="00AD7B44"/>
    <w:rsid w:val="00AE0613"/>
    <w:rsid w:val="00AE0D33"/>
    <w:rsid w:val="00AE1189"/>
    <w:rsid w:val="00AE15D5"/>
    <w:rsid w:val="00AF080D"/>
    <w:rsid w:val="00AF43E3"/>
    <w:rsid w:val="00AF4E43"/>
    <w:rsid w:val="00AF6CB9"/>
    <w:rsid w:val="00AF6D18"/>
    <w:rsid w:val="00B032BE"/>
    <w:rsid w:val="00B04920"/>
    <w:rsid w:val="00B04E63"/>
    <w:rsid w:val="00B05532"/>
    <w:rsid w:val="00B06A70"/>
    <w:rsid w:val="00B07733"/>
    <w:rsid w:val="00B079BB"/>
    <w:rsid w:val="00B10502"/>
    <w:rsid w:val="00B11CC0"/>
    <w:rsid w:val="00B11D90"/>
    <w:rsid w:val="00B13443"/>
    <w:rsid w:val="00B15178"/>
    <w:rsid w:val="00B15265"/>
    <w:rsid w:val="00B155A6"/>
    <w:rsid w:val="00B163F0"/>
    <w:rsid w:val="00B223DC"/>
    <w:rsid w:val="00B22428"/>
    <w:rsid w:val="00B238CC"/>
    <w:rsid w:val="00B23968"/>
    <w:rsid w:val="00B24E07"/>
    <w:rsid w:val="00B27DFC"/>
    <w:rsid w:val="00B30000"/>
    <w:rsid w:val="00B33A5E"/>
    <w:rsid w:val="00B349E7"/>
    <w:rsid w:val="00B35FC0"/>
    <w:rsid w:val="00B37672"/>
    <w:rsid w:val="00B4054C"/>
    <w:rsid w:val="00B4133A"/>
    <w:rsid w:val="00B41519"/>
    <w:rsid w:val="00B43DA5"/>
    <w:rsid w:val="00B44668"/>
    <w:rsid w:val="00B47477"/>
    <w:rsid w:val="00B516C5"/>
    <w:rsid w:val="00B53836"/>
    <w:rsid w:val="00B53C8B"/>
    <w:rsid w:val="00B542A9"/>
    <w:rsid w:val="00B54ABA"/>
    <w:rsid w:val="00B54C2C"/>
    <w:rsid w:val="00B55D0F"/>
    <w:rsid w:val="00B56767"/>
    <w:rsid w:val="00B60772"/>
    <w:rsid w:val="00B60971"/>
    <w:rsid w:val="00B62457"/>
    <w:rsid w:val="00B63987"/>
    <w:rsid w:val="00B63E1D"/>
    <w:rsid w:val="00B66E47"/>
    <w:rsid w:val="00B67EF2"/>
    <w:rsid w:val="00B725FC"/>
    <w:rsid w:val="00B74F8C"/>
    <w:rsid w:val="00B754A1"/>
    <w:rsid w:val="00B762A2"/>
    <w:rsid w:val="00B76C07"/>
    <w:rsid w:val="00B77614"/>
    <w:rsid w:val="00B77658"/>
    <w:rsid w:val="00B8013E"/>
    <w:rsid w:val="00B806D2"/>
    <w:rsid w:val="00B80A68"/>
    <w:rsid w:val="00B816B3"/>
    <w:rsid w:val="00B8487C"/>
    <w:rsid w:val="00B84EC1"/>
    <w:rsid w:val="00B8567C"/>
    <w:rsid w:val="00B85A40"/>
    <w:rsid w:val="00B86EF6"/>
    <w:rsid w:val="00B8711C"/>
    <w:rsid w:val="00B87845"/>
    <w:rsid w:val="00B915AE"/>
    <w:rsid w:val="00B91A53"/>
    <w:rsid w:val="00B91B4B"/>
    <w:rsid w:val="00B92FB7"/>
    <w:rsid w:val="00B94801"/>
    <w:rsid w:val="00B9791F"/>
    <w:rsid w:val="00BA1D75"/>
    <w:rsid w:val="00BA4D19"/>
    <w:rsid w:val="00BA6EF4"/>
    <w:rsid w:val="00BA709D"/>
    <w:rsid w:val="00BB1733"/>
    <w:rsid w:val="00BB17E8"/>
    <w:rsid w:val="00BB185E"/>
    <w:rsid w:val="00BB260E"/>
    <w:rsid w:val="00BB289B"/>
    <w:rsid w:val="00BB3994"/>
    <w:rsid w:val="00BB4CFF"/>
    <w:rsid w:val="00BB4D25"/>
    <w:rsid w:val="00BB4FAC"/>
    <w:rsid w:val="00BC1C13"/>
    <w:rsid w:val="00BC3CEB"/>
    <w:rsid w:val="00BC5117"/>
    <w:rsid w:val="00BD02D1"/>
    <w:rsid w:val="00BD0E7A"/>
    <w:rsid w:val="00BD108D"/>
    <w:rsid w:val="00BD15B6"/>
    <w:rsid w:val="00BD2C2F"/>
    <w:rsid w:val="00BD455D"/>
    <w:rsid w:val="00BD538A"/>
    <w:rsid w:val="00BD5F36"/>
    <w:rsid w:val="00BD60D3"/>
    <w:rsid w:val="00BD72B7"/>
    <w:rsid w:val="00BE1428"/>
    <w:rsid w:val="00BE4E51"/>
    <w:rsid w:val="00BE5BCD"/>
    <w:rsid w:val="00BE7471"/>
    <w:rsid w:val="00BF0522"/>
    <w:rsid w:val="00BF2973"/>
    <w:rsid w:val="00BF45B4"/>
    <w:rsid w:val="00BF489F"/>
    <w:rsid w:val="00C0089E"/>
    <w:rsid w:val="00C01D42"/>
    <w:rsid w:val="00C03E6C"/>
    <w:rsid w:val="00C0626A"/>
    <w:rsid w:val="00C062D1"/>
    <w:rsid w:val="00C144EC"/>
    <w:rsid w:val="00C1526D"/>
    <w:rsid w:val="00C15936"/>
    <w:rsid w:val="00C162FF"/>
    <w:rsid w:val="00C16621"/>
    <w:rsid w:val="00C16A2F"/>
    <w:rsid w:val="00C1705D"/>
    <w:rsid w:val="00C1779C"/>
    <w:rsid w:val="00C179C3"/>
    <w:rsid w:val="00C206E8"/>
    <w:rsid w:val="00C21AC4"/>
    <w:rsid w:val="00C24F55"/>
    <w:rsid w:val="00C259B5"/>
    <w:rsid w:val="00C25C09"/>
    <w:rsid w:val="00C25EE2"/>
    <w:rsid w:val="00C2702E"/>
    <w:rsid w:val="00C270A0"/>
    <w:rsid w:val="00C27442"/>
    <w:rsid w:val="00C30F8C"/>
    <w:rsid w:val="00C3172E"/>
    <w:rsid w:val="00C31844"/>
    <w:rsid w:val="00C32F12"/>
    <w:rsid w:val="00C34BB7"/>
    <w:rsid w:val="00C34DA5"/>
    <w:rsid w:val="00C35C8F"/>
    <w:rsid w:val="00C36C1F"/>
    <w:rsid w:val="00C3701A"/>
    <w:rsid w:val="00C412B6"/>
    <w:rsid w:val="00C41813"/>
    <w:rsid w:val="00C41BC0"/>
    <w:rsid w:val="00C4285D"/>
    <w:rsid w:val="00C44428"/>
    <w:rsid w:val="00C444C8"/>
    <w:rsid w:val="00C46318"/>
    <w:rsid w:val="00C468CC"/>
    <w:rsid w:val="00C46C17"/>
    <w:rsid w:val="00C518E5"/>
    <w:rsid w:val="00C51B10"/>
    <w:rsid w:val="00C54F6A"/>
    <w:rsid w:val="00C56626"/>
    <w:rsid w:val="00C57139"/>
    <w:rsid w:val="00C60035"/>
    <w:rsid w:val="00C604DA"/>
    <w:rsid w:val="00C62E91"/>
    <w:rsid w:val="00C634F8"/>
    <w:rsid w:val="00C6435E"/>
    <w:rsid w:val="00C6774B"/>
    <w:rsid w:val="00C72E03"/>
    <w:rsid w:val="00C73955"/>
    <w:rsid w:val="00C73CFB"/>
    <w:rsid w:val="00C73EAA"/>
    <w:rsid w:val="00C76A2F"/>
    <w:rsid w:val="00C8019C"/>
    <w:rsid w:val="00C814C6"/>
    <w:rsid w:val="00C907EF"/>
    <w:rsid w:val="00C91935"/>
    <w:rsid w:val="00C9303F"/>
    <w:rsid w:val="00C94C75"/>
    <w:rsid w:val="00C95CD9"/>
    <w:rsid w:val="00C97ABC"/>
    <w:rsid w:val="00CA25D7"/>
    <w:rsid w:val="00CA288D"/>
    <w:rsid w:val="00CA7831"/>
    <w:rsid w:val="00CB0C8F"/>
    <w:rsid w:val="00CB0DEE"/>
    <w:rsid w:val="00CB1C5B"/>
    <w:rsid w:val="00CB2631"/>
    <w:rsid w:val="00CB30CC"/>
    <w:rsid w:val="00CB4AEB"/>
    <w:rsid w:val="00CB646F"/>
    <w:rsid w:val="00CC0CCD"/>
    <w:rsid w:val="00CC5CFF"/>
    <w:rsid w:val="00CC606E"/>
    <w:rsid w:val="00CC6AA3"/>
    <w:rsid w:val="00CD55C2"/>
    <w:rsid w:val="00CD6A76"/>
    <w:rsid w:val="00CD6C7A"/>
    <w:rsid w:val="00CD6FB3"/>
    <w:rsid w:val="00CE069D"/>
    <w:rsid w:val="00CE12D9"/>
    <w:rsid w:val="00CE473B"/>
    <w:rsid w:val="00CE4AA7"/>
    <w:rsid w:val="00CF02B2"/>
    <w:rsid w:val="00CF07EE"/>
    <w:rsid w:val="00CF1E60"/>
    <w:rsid w:val="00CF2F4E"/>
    <w:rsid w:val="00CF336D"/>
    <w:rsid w:val="00CF3A36"/>
    <w:rsid w:val="00CF4D7C"/>
    <w:rsid w:val="00CF7315"/>
    <w:rsid w:val="00CF76F1"/>
    <w:rsid w:val="00D00831"/>
    <w:rsid w:val="00D00F1C"/>
    <w:rsid w:val="00D01EA7"/>
    <w:rsid w:val="00D02514"/>
    <w:rsid w:val="00D02B78"/>
    <w:rsid w:val="00D02FEF"/>
    <w:rsid w:val="00D04499"/>
    <w:rsid w:val="00D0493D"/>
    <w:rsid w:val="00D0603E"/>
    <w:rsid w:val="00D06AC9"/>
    <w:rsid w:val="00D075F0"/>
    <w:rsid w:val="00D105FA"/>
    <w:rsid w:val="00D124AA"/>
    <w:rsid w:val="00D128C7"/>
    <w:rsid w:val="00D14209"/>
    <w:rsid w:val="00D1595A"/>
    <w:rsid w:val="00D170A2"/>
    <w:rsid w:val="00D1777F"/>
    <w:rsid w:val="00D209E2"/>
    <w:rsid w:val="00D23997"/>
    <w:rsid w:val="00D23C58"/>
    <w:rsid w:val="00D24687"/>
    <w:rsid w:val="00D24E0D"/>
    <w:rsid w:val="00D27E0B"/>
    <w:rsid w:val="00D30172"/>
    <w:rsid w:val="00D30479"/>
    <w:rsid w:val="00D322D0"/>
    <w:rsid w:val="00D32539"/>
    <w:rsid w:val="00D33256"/>
    <w:rsid w:val="00D338E0"/>
    <w:rsid w:val="00D3424F"/>
    <w:rsid w:val="00D35579"/>
    <w:rsid w:val="00D36A48"/>
    <w:rsid w:val="00D41C17"/>
    <w:rsid w:val="00D41FE9"/>
    <w:rsid w:val="00D439F7"/>
    <w:rsid w:val="00D44E6D"/>
    <w:rsid w:val="00D500E9"/>
    <w:rsid w:val="00D51A22"/>
    <w:rsid w:val="00D5220D"/>
    <w:rsid w:val="00D5661C"/>
    <w:rsid w:val="00D5680B"/>
    <w:rsid w:val="00D56930"/>
    <w:rsid w:val="00D57265"/>
    <w:rsid w:val="00D63FFD"/>
    <w:rsid w:val="00D6456D"/>
    <w:rsid w:val="00D64B6F"/>
    <w:rsid w:val="00D6564A"/>
    <w:rsid w:val="00D72BBA"/>
    <w:rsid w:val="00D73D1A"/>
    <w:rsid w:val="00D74850"/>
    <w:rsid w:val="00D8096A"/>
    <w:rsid w:val="00D90E83"/>
    <w:rsid w:val="00D91A06"/>
    <w:rsid w:val="00D93B84"/>
    <w:rsid w:val="00DA1914"/>
    <w:rsid w:val="00DA1AFE"/>
    <w:rsid w:val="00DA22E4"/>
    <w:rsid w:val="00DA27D8"/>
    <w:rsid w:val="00DA39C1"/>
    <w:rsid w:val="00DA482F"/>
    <w:rsid w:val="00DA4D8F"/>
    <w:rsid w:val="00DA6316"/>
    <w:rsid w:val="00DA7641"/>
    <w:rsid w:val="00DB06A6"/>
    <w:rsid w:val="00DB084C"/>
    <w:rsid w:val="00DB126A"/>
    <w:rsid w:val="00DB4E4E"/>
    <w:rsid w:val="00DC0BBD"/>
    <w:rsid w:val="00DC1BFF"/>
    <w:rsid w:val="00DC276D"/>
    <w:rsid w:val="00DC2EF6"/>
    <w:rsid w:val="00DC55DB"/>
    <w:rsid w:val="00DC5D28"/>
    <w:rsid w:val="00DC6457"/>
    <w:rsid w:val="00DC6608"/>
    <w:rsid w:val="00DC6FE6"/>
    <w:rsid w:val="00DC7F95"/>
    <w:rsid w:val="00DD2122"/>
    <w:rsid w:val="00DD302F"/>
    <w:rsid w:val="00DD3D9D"/>
    <w:rsid w:val="00DD51AE"/>
    <w:rsid w:val="00DD74CA"/>
    <w:rsid w:val="00DD7687"/>
    <w:rsid w:val="00DE064E"/>
    <w:rsid w:val="00DE0FD9"/>
    <w:rsid w:val="00DE3B83"/>
    <w:rsid w:val="00DE69D7"/>
    <w:rsid w:val="00DE7C7E"/>
    <w:rsid w:val="00DE7F49"/>
    <w:rsid w:val="00DF0480"/>
    <w:rsid w:val="00DF1A41"/>
    <w:rsid w:val="00DF3C45"/>
    <w:rsid w:val="00DF51DD"/>
    <w:rsid w:val="00DF5EAA"/>
    <w:rsid w:val="00DF7326"/>
    <w:rsid w:val="00DF7406"/>
    <w:rsid w:val="00DF7708"/>
    <w:rsid w:val="00E00EA1"/>
    <w:rsid w:val="00E022C0"/>
    <w:rsid w:val="00E03CEF"/>
    <w:rsid w:val="00E03EB2"/>
    <w:rsid w:val="00E03ED9"/>
    <w:rsid w:val="00E108A6"/>
    <w:rsid w:val="00E10C9C"/>
    <w:rsid w:val="00E10F9F"/>
    <w:rsid w:val="00E14D97"/>
    <w:rsid w:val="00E152AE"/>
    <w:rsid w:val="00E15528"/>
    <w:rsid w:val="00E22398"/>
    <w:rsid w:val="00E22BC4"/>
    <w:rsid w:val="00E24C3A"/>
    <w:rsid w:val="00E26413"/>
    <w:rsid w:val="00E267A4"/>
    <w:rsid w:val="00E274FF"/>
    <w:rsid w:val="00E276B2"/>
    <w:rsid w:val="00E30595"/>
    <w:rsid w:val="00E31867"/>
    <w:rsid w:val="00E3293B"/>
    <w:rsid w:val="00E3299B"/>
    <w:rsid w:val="00E33CAF"/>
    <w:rsid w:val="00E34350"/>
    <w:rsid w:val="00E346EE"/>
    <w:rsid w:val="00E34EB1"/>
    <w:rsid w:val="00E35441"/>
    <w:rsid w:val="00E36BE8"/>
    <w:rsid w:val="00E37010"/>
    <w:rsid w:val="00E37259"/>
    <w:rsid w:val="00E3776B"/>
    <w:rsid w:val="00E41022"/>
    <w:rsid w:val="00E41BE6"/>
    <w:rsid w:val="00E41FEE"/>
    <w:rsid w:val="00E43B65"/>
    <w:rsid w:val="00E4421B"/>
    <w:rsid w:val="00E45944"/>
    <w:rsid w:val="00E45A71"/>
    <w:rsid w:val="00E45BEB"/>
    <w:rsid w:val="00E46B43"/>
    <w:rsid w:val="00E47233"/>
    <w:rsid w:val="00E47A74"/>
    <w:rsid w:val="00E50453"/>
    <w:rsid w:val="00E51925"/>
    <w:rsid w:val="00E53444"/>
    <w:rsid w:val="00E541E8"/>
    <w:rsid w:val="00E54DB6"/>
    <w:rsid w:val="00E568E5"/>
    <w:rsid w:val="00E56B0A"/>
    <w:rsid w:val="00E57E10"/>
    <w:rsid w:val="00E63453"/>
    <w:rsid w:val="00E63815"/>
    <w:rsid w:val="00E66363"/>
    <w:rsid w:val="00E67AB8"/>
    <w:rsid w:val="00E713EE"/>
    <w:rsid w:val="00E717CF"/>
    <w:rsid w:val="00E72037"/>
    <w:rsid w:val="00E72E5E"/>
    <w:rsid w:val="00E74731"/>
    <w:rsid w:val="00E74FED"/>
    <w:rsid w:val="00E75D56"/>
    <w:rsid w:val="00E762F8"/>
    <w:rsid w:val="00E77AED"/>
    <w:rsid w:val="00E80711"/>
    <w:rsid w:val="00E816D7"/>
    <w:rsid w:val="00E81878"/>
    <w:rsid w:val="00E82572"/>
    <w:rsid w:val="00E83022"/>
    <w:rsid w:val="00E8396A"/>
    <w:rsid w:val="00E840AE"/>
    <w:rsid w:val="00E84682"/>
    <w:rsid w:val="00E84E08"/>
    <w:rsid w:val="00E84FBB"/>
    <w:rsid w:val="00E85F5E"/>
    <w:rsid w:val="00E867A3"/>
    <w:rsid w:val="00E86A57"/>
    <w:rsid w:val="00E87855"/>
    <w:rsid w:val="00E87DF9"/>
    <w:rsid w:val="00E90005"/>
    <w:rsid w:val="00E92CEF"/>
    <w:rsid w:val="00E94AC6"/>
    <w:rsid w:val="00E9769C"/>
    <w:rsid w:val="00EA0905"/>
    <w:rsid w:val="00EA0A34"/>
    <w:rsid w:val="00EA29BE"/>
    <w:rsid w:val="00EA2E57"/>
    <w:rsid w:val="00EA5140"/>
    <w:rsid w:val="00EB003A"/>
    <w:rsid w:val="00EB1648"/>
    <w:rsid w:val="00EB1E61"/>
    <w:rsid w:val="00EB20AD"/>
    <w:rsid w:val="00EB2196"/>
    <w:rsid w:val="00EB337C"/>
    <w:rsid w:val="00EB61A0"/>
    <w:rsid w:val="00EB65FD"/>
    <w:rsid w:val="00EB6F9E"/>
    <w:rsid w:val="00EC10D3"/>
    <w:rsid w:val="00EC1671"/>
    <w:rsid w:val="00EC20C9"/>
    <w:rsid w:val="00EC3054"/>
    <w:rsid w:val="00ED0A20"/>
    <w:rsid w:val="00ED171F"/>
    <w:rsid w:val="00ED1F83"/>
    <w:rsid w:val="00ED4059"/>
    <w:rsid w:val="00ED40F3"/>
    <w:rsid w:val="00ED4911"/>
    <w:rsid w:val="00ED4E3A"/>
    <w:rsid w:val="00ED5412"/>
    <w:rsid w:val="00ED6489"/>
    <w:rsid w:val="00ED667F"/>
    <w:rsid w:val="00ED684F"/>
    <w:rsid w:val="00EE1CA4"/>
    <w:rsid w:val="00EE2B83"/>
    <w:rsid w:val="00EE2DAD"/>
    <w:rsid w:val="00EE351D"/>
    <w:rsid w:val="00EE39B5"/>
    <w:rsid w:val="00EE62AA"/>
    <w:rsid w:val="00EE7840"/>
    <w:rsid w:val="00EF0609"/>
    <w:rsid w:val="00EF0C0D"/>
    <w:rsid w:val="00EF0C60"/>
    <w:rsid w:val="00EF10DB"/>
    <w:rsid w:val="00EF25C8"/>
    <w:rsid w:val="00EF5224"/>
    <w:rsid w:val="00EF593E"/>
    <w:rsid w:val="00EF6506"/>
    <w:rsid w:val="00F00680"/>
    <w:rsid w:val="00F018A9"/>
    <w:rsid w:val="00F03161"/>
    <w:rsid w:val="00F032E0"/>
    <w:rsid w:val="00F04F3A"/>
    <w:rsid w:val="00F05627"/>
    <w:rsid w:val="00F06867"/>
    <w:rsid w:val="00F069E7"/>
    <w:rsid w:val="00F07BB1"/>
    <w:rsid w:val="00F10143"/>
    <w:rsid w:val="00F110B6"/>
    <w:rsid w:val="00F126EA"/>
    <w:rsid w:val="00F126ED"/>
    <w:rsid w:val="00F130E9"/>
    <w:rsid w:val="00F131D4"/>
    <w:rsid w:val="00F1328C"/>
    <w:rsid w:val="00F1420A"/>
    <w:rsid w:val="00F143F0"/>
    <w:rsid w:val="00F151D7"/>
    <w:rsid w:val="00F16006"/>
    <w:rsid w:val="00F21159"/>
    <w:rsid w:val="00F212FC"/>
    <w:rsid w:val="00F223D3"/>
    <w:rsid w:val="00F270F9"/>
    <w:rsid w:val="00F27AFA"/>
    <w:rsid w:val="00F327B0"/>
    <w:rsid w:val="00F32B65"/>
    <w:rsid w:val="00F32E2C"/>
    <w:rsid w:val="00F33056"/>
    <w:rsid w:val="00F3424B"/>
    <w:rsid w:val="00F34412"/>
    <w:rsid w:val="00F357F9"/>
    <w:rsid w:val="00F35F3C"/>
    <w:rsid w:val="00F40210"/>
    <w:rsid w:val="00F40A9F"/>
    <w:rsid w:val="00F41141"/>
    <w:rsid w:val="00F45E5C"/>
    <w:rsid w:val="00F4655D"/>
    <w:rsid w:val="00F477AE"/>
    <w:rsid w:val="00F51302"/>
    <w:rsid w:val="00F51CE7"/>
    <w:rsid w:val="00F567A7"/>
    <w:rsid w:val="00F578CE"/>
    <w:rsid w:val="00F612FA"/>
    <w:rsid w:val="00F6265A"/>
    <w:rsid w:val="00F64A1A"/>
    <w:rsid w:val="00F64FAF"/>
    <w:rsid w:val="00F67659"/>
    <w:rsid w:val="00F7073A"/>
    <w:rsid w:val="00F717CD"/>
    <w:rsid w:val="00F725BF"/>
    <w:rsid w:val="00F725FE"/>
    <w:rsid w:val="00F72E7C"/>
    <w:rsid w:val="00F730BD"/>
    <w:rsid w:val="00F7405B"/>
    <w:rsid w:val="00F757C8"/>
    <w:rsid w:val="00F75C19"/>
    <w:rsid w:val="00F80193"/>
    <w:rsid w:val="00F8031B"/>
    <w:rsid w:val="00F80A44"/>
    <w:rsid w:val="00F80E28"/>
    <w:rsid w:val="00F818BA"/>
    <w:rsid w:val="00F83B61"/>
    <w:rsid w:val="00F83C16"/>
    <w:rsid w:val="00F8467C"/>
    <w:rsid w:val="00F92F81"/>
    <w:rsid w:val="00F96172"/>
    <w:rsid w:val="00F97095"/>
    <w:rsid w:val="00F97F8C"/>
    <w:rsid w:val="00FA08CC"/>
    <w:rsid w:val="00FA1DC3"/>
    <w:rsid w:val="00FA225A"/>
    <w:rsid w:val="00FA414E"/>
    <w:rsid w:val="00FA5C0D"/>
    <w:rsid w:val="00FA5F87"/>
    <w:rsid w:val="00FA6387"/>
    <w:rsid w:val="00FA67FE"/>
    <w:rsid w:val="00FA6945"/>
    <w:rsid w:val="00FB3EB1"/>
    <w:rsid w:val="00FB4DBF"/>
    <w:rsid w:val="00FB4EBF"/>
    <w:rsid w:val="00FB512C"/>
    <w:rsid w:val="00FC03B4"/>
    <w:rsid w:val="00FD3FCB"/>
    <w:rsid w:val="00FD4A10"/>
    <w:rsid w:val="00FD545C"/>
    <w:rsid w:val="00FD5493"/>
    <w:rsid w:val="00FD57CA"/>
    <w:rsid w:val="00FD7648"/>
    <w:rsid w:val="00FE2293"/>
    <w:rsid w:val="00FE3F33"/>
    <w:rsid w:val="00FE53C1"/>
    <w:rsid w:val="00FE690F"/>
    <w:rsid w:val="00FE73FB"/>
    <w:rsid w:val="00FF2C26"/>
    <w:rsid w:val="00FF390F"/>
    <w:rsid w:val="00FF4923"/>
    <w:rsid w:val="00FF514B"/>
    <w:rsid w:val="00FF543E"/>
    <w:rsid w:val="00FF5D5C"/>
    <w:rsid w:val="00FF63F9"/>
    <w:rsid w:val="00FF642E"/>
    <w:rsid w:val="00FF6A8A"/>
    <w:rsid w:val="00FF6FE9"/>
    <w:rsid w:val="00FF7764"/>
    <w:rsid w:val="00FF7DE4"/>
    <w:rsid w:val="05ED4842"/>
    <w:rsid w:val="06A238B3"/>
    <w:rsid w:val="099BE96D"/>
    <w:rsid w:val="11EC46B7"/>
    <w:rsid w:val="24685D0D"/>
    <w:rsid w:val="3864A009"/>
    <w:rsid w:val="3882033A"/>
    <w:rsid w:val="42A5AF2D"/>
    <w:rsid w:val="4C83BD56"/>
    <w:rsid w:val="5224F8AE"/>
    <w:rsid w:val="529428B6"/>
    <w:rsid w:val="5323180E"/>
    <w:rsid w:val="54BEE86F"/>
    <w:rsid w:val="5A1B7D27"/>
    <w:rsid w:val="606BC400"/>
    <w:rsid w:val="7951C958"/>
    <w:rsid w:val="7A13B12E"/>
    <w:rsid w:val="7A695B49"/>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3C91E1D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imes New Roman" w:hAnsi="Arial" w:cs="Times New Roman"/>
        <w:lang w:val="en-US" w:eastAsia="ja-JP"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24" w:unhideWhenUsed="1" w:qFormat="1"/>
    <w:lsdException w:name="toc 2" w:semiHidden="1" w:uiPriority="24" w:unhideWhenUsed="1" w:qFormat="1"/>
    <w:lsdException w:name="toc 3" w:semiHidden="1" w:uiPriority="24" w:unhideWhenUsed="1" w:qFormat="1"/>
    <w:lsdException w:name="toc 4" w:semiHidden="1" w:uiPriority="24" w:unhideWhenUsed="1" w:qFormat="1"/>
    <w:lsdException w:name="toc 5" w:semiHidden="1" w:uiPriority="24" w:unhideWhenUsed="1" w:qFormat="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7" w:unhideWhenUsed="1" w:qFormat="1"/>
    <w:lsdException w:name="footer" w:semiHidden="1" w:uiPriority="6" w:unhideWhenUsed="1" w:qFormat="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4"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4" w:unhideWhenUsed="1" w:qFormat="1"/>
    <w:lsdException w:name="Body Text 3" w:semiHidden="1" w:uiPriority="4" w:unhideWhenUsed="1" w:qFormat="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22"/>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02C78"/>
    <w:rPr>
      <w:lang w:val="en-AU" w:eastAsia="en-AU"/>
    </w:rPr>
  </w:style>
  <w:style w:type="paragraph" w:styleId="Heading1">
    <w:name w:val="heading 1"/>
    <w:basedOn w:val="Normal"/>
    <w:next w:val="BodyIndent1"/>
    <w:link w:val="Heading1Char"/>
    <w:uiPriority w:val="9"/>
    <w:qFormat/>
    <w:rsid w:val="00A95219"/>
    <w:pPr>
      <w:keepNext/>
      <w:numPr>
        <w:numId w:val="15"/>
      </w:numPr>
      <w:pBdr>
        <w:top w:val="single" w:sz="4" w:space="6" w:color="auto"/>
      </w:pBdr>
      <w:spacing w:before="480"/>
      <w:outlineLvl w:val="0"/>
    </w:pPr>
    <w:rPr>
      <w:b/>
      <w:kern w:val="28"/>
      <w:sz w:val="22"/>
    </w:rPr>
  </w:style>
  <w:style w:type="paragraph" w:styleId="Heading2">
    <w:name w:val="heading 2"/>
    <w:basedOn w:val="Normal"/>
    <w:next w:val="BodyIndent1"/>
    <w:link w:val="Heading2Char"/>
    <w:uiPriority w:val="9"/>
    <w:qFormat/>
    <w:rsid w:val="00A95219"/>
    <w:pPr>
      <w:keepNext/>
      <w:numPr>
        <w:ilvl w:val="1"/>
        <w:numId w:val="15"/>
      </w:numPr>
      <w:spacing w:before="240"/>
      <w:outlineLvl w:val="1"/>
    </w:pPr>
    <w:rPr>
      <w:b/>
    </w:rPr>
  </w:style>
  <w:style w:type="paragraph" w:styleId="Heading3">
    <w:name w:val="heading 3"/>
    <w:basedOn w:val="Normal"/>
    <w:link w:val="Heading3Char"/>
    <w:uiPriority w:val="9"/>
    <w:qFormat/>
    <w:rsid w:val="00A95219"/>
    <w:pPr>
      <w:numPr>
        <w:ilvl w:val="2"/>
        <w:numId w:val="15"/>
      </w:numPr>
      <w:spacing w:before="240"/>
      <w:outlineLvl w:val="2"/>
    </w:pPr>
  </w:style>
  <w:style w:type="paragraph" w:styleId="Heading4">
    <w:name w:val="heading 4"/>
    <w:basedOn w:val="Normal"/>
    <w:link w:val="Heading4Char"/>
    <w:uiPriority w:val="9"/>
    <w:qFormat/>
    <w:rsid w:val="00A95219"/>
    <w:pPr>
      <w:numPr>
        <w:ilvl w:val="3"/>
        <w:numId w:val="15"/>
      </w:numPr>
      <w:spacing w:before="240"/>
      <w:outlineLvl w:val="3"/>
    </w:pPr>
  </w:style>
  <w:style w:type="paragraph" w:styleId="Heading5">
    <w:name w:val="heading 5"/>
    <w:basedOn w:val="Normal"/>
    <w:link w:val="Heading5Char"/>
    <w:uiPriority w:val="9"/>
    <w:qFormat/>
    <w:rsid w:val="00A95219"/>
    <w:pPr>
      <w:numPr>
        <w:ilvl w:val="4"/>
        <w:numId w:val="15"/>
      </w:numPr>
      <w:spacing w:before="240"/>
      <w:outlineLvl w:val="4"/>
    </w:pPr>
  </w:style>
  <w:style w:type="paragraph" w:styleId="Heading6">
    <w:name w:val="heading 6"/>
    <w:basedOn w:val="Normal"/>
    <w:next w:val="Normal"/>
    <w:link w:val="Heading6Char"/>
    <w:uiPriority w:val="9"/>
    <w:qFormat/>
    <w:rsid w:val="00A95219"/>
    <w:pPr>
      <w:numPr>
        <w:ilvl w:val="5"/>
        <w:numId w:val="15"/>
      </w:numPr>
      <w:outlineLvl w:val="5"/>
    </w:pPr>
  </w:style>
  <w:style w:type="paragraph" w:styleId="Heading7">
    <w:name w:val="heading 7"/>
    <w:basedOn w:val="Normal"/>
    <w:next w:val="Normal"/>
    <w:link w:val="Heading7Char"/>
    <w:uiPriority w:val="9"/>
    <w:qFormat/>
    <w:rsid w:val="00A95219"/>
    <w:pPr>
      <w:numPr>
        <w:ilvl w:val="6"/>
        <w:numId w:val="15"/>
      </w:numPr>
      <w:outlineLvl w:val="6"/>
    </w:pPr>
  </w:style>
  <w:style w:type="paragraph" w:styleId="Heading8">
    <w:name w:val="heading 8"/>
    <w:basedOn w:val="Normal"/>
    <w:next w:val="Normal"/>
    <w:link w:val="Heading8Char"/>
    <w:uiPriority w:val="9"/>
    <w:qFormat/>
    <w:rsid w:val="00A95219"/>
    <w:pPr>
      <w:numPr>
        <w:ilvl w:val="7"/>
        <w:numId w:val="15"/>
      </w:numPr>
      <w:outlineLvl w:val="7"/>
    </w:pPr>
  </w:style>
  <w:style w:type="paragraph" w:styleId="Heading9">
    <w:name w:val="heading 9"/>
    <w:basedOn w:val="Normal"/>
    <w:next w:val="Normal"/>
    <w:link w:val="Heading9Char"/>
    <w:uiPriority w:val="9"/>
    <w:qFormat/>
    <w:rsid w:val="00A95219"/>
    <w:pPr>
      <w:numPr>
        <w:ilvl w:val="8"/>
        <w:numId w:val="15"/>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locked/>
    <w:rsid w:val="00A95219"/>
    <w:rPr>
      <w:b/>
      <w:kern w:val="28"/>
      <w:sz w:val="22"/>
      <w:lang w:val="en-AU" w:eastAsia="en-AU"/>
    </w:rPr>
  </w:style>
  <w:style w:type="character" w:customStyle="1" w:styleId="Heading2Char">
    <w:name w:val="Heading 2 Char"/>
    <w:link w:val="Heading2"/>
    <w:uiPriority w:val="9"/>
    <w:locked/>
    <w:rsid w:val="00A95219"/>
    <w:rPr>
      <w:b/>
      <w:lang w:val="en-AU" w:eastAsia="en-AU"/>
    </w:rPr>
  </w:style>
  <w:style w:type="character" w:customStyle="1" w:styleId="Heading3Char">
    <w:name w:val="Heading 3 Char"/>
    <w:basedOn w:val="DefaultParagraphFont"/>
    <w:link w:val="Heading3"/>
    <w:uiPriority w:val="9"/>
    <w:locked/>
    <w:rsid w:val="00A95219"/>
    <w:rPr>
      <w:lang w:val="en-AU" w:eastAsia="en-AU"/>
    </w:rPr>
  </w:style>
  <w:style w:type="character" w:customStyle="1" w:styleId="Heading4Char">
    <w:name w:val="Heading 4 Char"/>
    <w:basedOn w:val="DefaultParagraphFont"/>
    <w:link w:val="Heading4"/>
    <w:uiPriority w:val="9"/>
    <w:locked/>
    <w:rsid w:val="00A95219"/>
    <w:rPr>
      <w:lang w:val="en-AU" w:eastAsia="en-AU"/>
    </w:rPr>
  </w:style>
  <w:style w:type="character" w:customStyle="1" w:styleId="Heading5Char">
    <w:name w:val="Heading 5 Char"/>
    <w:basedOn w:val="DefaultParagraphFont"/>
    <w:link w:val="Heading5"/>
    <w:uiPriority w:val="9"/>
    <w:locked/>
    <w:rsid w:val="00302C78"/>
    <w:rPr>
      <w:lang w:val="en-AU" w:eastAsia="en-AU"/>
    </w:rPr>
  </w:style>
  <w:style w:type="character" w:customStyle="1" w:styleId="Heading6Char">
    <w:name w:val="Heading 6 Char"/>
    <w:basedOn w:val="DefaultParagraphFont"/>
    <w:link w:val="Heading6"/>
    <w:uiPriority w:val="9"/>
    <w:locked/>
    <w:rsid w:val="00302C78"/>
    <w:rPr>
      <w:lang w:val="en-AU" w:eastAsia="en-AU"/>
    </w:rPr>
  </w:style>
  <w:style w:type="character" w:customStyle="1" w:styleId="Heading7Char">
    <w:name w:val="Heading 7 Char"/>
    <w:basedOn w:val="DefaultParagraphFont"/>
    <w:link w:val="Heading7"/>
    <w:uiPriority w:val="9"/>
    <w:locked/>
    <w:rsid w:val="00302C78"/>
    <w:rPr>
      <w:lang w:val="en-AU" w:eastAsia="en-AU"/>
    </w:rPr>
  </w:style>
  <w:style w:type="character" w:customStyle="1" w:styleId="Heading8Char">
    <w:name w:val="Heading 8 Char"/>
    <w:basedOn w:val="DefaultParagraphFont"/>
    <w:link w:val="Heading8"/>
    <w:uiPriority w:val="9"/>
    <w:locked/>
    <w:rsid w:val="00302C78"/>
    <w:rPr>
      <w:lang w:val="en-AU" w:eastAsia="en-AU"/>
    </w:rPr>
  </w:style>
  <w:style w:type="character" w:customStyle="1" w:styleId="Heading9Char">
    <w:name w:val="Heading 9 Char"/>
    <w:basedOn w:val="DefaultParagraphFont"/>
    <w:link w:val="Heading9"/>
    <w:uiPriority w:val="9"/>
    <w:locked/>
    <w:rsid w:val="00302C78"/>
    <w:rPr>
      <w:lang w:val="en-AU" w:eastAsia="en-AU"/>
    </w:rPr>
  </w:style>
  <w:style w:type="paragraph" w:customStyle="1" w:styleId="BodyIndent1">
    <w:name w:val="Body Indent 1"/>
    <w:basedOn w:val="Normal"/>
    <w:link w:val="BodyIndent1Char"/>
    <w:semiHidden/>
    <w:rsid w:val="00A95219"/>
    <w:pPr>
      <w:spacing w:before="240"/>
      <w:ind w:left="851"/>
    </w:pPr>
    <w:rPr>
      <w:rFonts w:cs="Arial"/>
    </w:rPr>
  </w:style>
  <w:style w:type="paragraph" w:customStyle="1" w:styleId="BodyIndent2">
    <w:name w:val="Body Indent 2"/>
    <w:basedOn w:val="Normal"/>
    <w:semiHidden/>
    <w:rsid w:val="00A95219"/>
    <w:pPr>
      <w:spacing w:before="240"/>
      <w:ind w:left="1701"/>
    </w:pPr>
    <w:rPr>
      <w:rFonts w:cs="Arial"/>
    </w:rPr>
  </w:style>
  <w:style w:type="paragraph" w:customStyle="1" w:styleId="BodyIndent3">
    <w:name w:val="Body Indent 3"/>
    <w:basedOn w:val="Normal"/>
    <w:semiHidden/>
    <w:rsid w:val="00A95219"/>
    <w:pPr>
      <w:spacing w:before="240"/>
      <w:ind w:left="2268"/>
    </w:pPr>
    <w:rPr>
      <w:rFonts w:cs="Arial"/>
    </w:rPr>
  </w:style>
  <w:style w:type="paragraph" w:styleId="Header">
    <w:name w:val="header"/>
    <w:basedOn w:val="Normal"/>
    <w:link w:val="HeaderChar"/>
    <w:uiPriority w:val="7"/>
    <w:qFormat/>
    <w:rsid w:val="001B6C2C"/>
    <w:pPr>
      <w:tabs>
        <w:tab w:val="center" w:pos="4513"/>
        <w:tab w:val="right" w:pos="9026"/>
      </w:tabs>
    </w:pPr>
  </w:style>
  <w:style w:type="character" w:customStyle="1" w:styleId="HeaderChar">
    <w:name w:val="Header Char"/>
    <w:link w:val="Header"/>
    <w:uiPriority w:val="99"/>
    <w:locked/>
    <w:rsid w:val="001B6C2C"/>
    <w:rPr>
      <w:rFonts w:ascii="Arial" w:hAnsi="Arial"/>
    </w:rPr>
  </w:style>
  <w:style w:type="paragraph" w:customStyle="1" w:styleId="covBodyText">
    <w:name w:val="covBodyText"/>
    <w:basedOn w:val="Normal"/>
    <w:semiHidden/>
    <w:rsid w:val="00A95219"/>
    <w:pPr>
      <w:ind w:left="397"/>
    </w:pPr>
    <w:rPr>
      <w:sz w:val="22"/>
    </w:rPr>
  </w:style>
  <w:style w:type="paragraph" w:customStyle="1" w:styleId="covSubTitle">
    <w:name w:val="covSubTitle"/>
    <w:basedOn w:val="Normal"/>
    <w:next w:val="covBodyText"/>
    <w:semiHidden/>
    <w:rsid w:val="00A95219"/>
    <w:pPr>
      <w:ind w:left="397"/>
    </w:pPr>
    <w:rPr>
      <w:b/>
      <w:sz w:val="22"/>
    </w:rPr>
  </w:style>
  <w:style w:type="paragraph" w:customStyle="1" w:styleId="covTitle">
    <w:name w:val="covTitle"/>
    <w:basedOn w:val="Normal"/>
    <w:next w:val="covBodyText"/>
    <w:semiHidden/>
    <w:rsid w:val="00A95219"/>
    <w:pPr>
      <w:spacing w:before="3600"/>
      <w:ind w:left="397"/>
    </w:pPr>
    <w:rPr>
      <w:b/>
      <w:sz w:val="34"/>
    </w:rPr>
  </w:style>
  <w:style w:type="paragraph" w:customStyle="1" w:styleId="legalRecital1">
    <w:name w:val="legalRecital1"/>
    <w:basedOn w:val="Normal"/>
    <w:semiHidden/>
    <w:rsid w:val="00A95219"/>
    <w:pPr>
      <w:numPr>
        <w:numId w:val="1"/>
      </w:numPr>
      <w:spacing w:before="240"/>
    </w:pPr>
  </w:style>
  <w:style w:type="paragraph" w:customStyle="1" w:styleId="mainTitle">
    <w:name w:val="mainTitle"/>
    <w:basedOn w:val="Normal"/>
    <w:next w:val="Normal"/>
    <w:semiHidden/>
    <w:rsid w:val="00A95219"/>
    <w:pPr>
      <w:pBdr>
        <w:top w:val="single" w:sz="4" w:space="1" w:color="auto"/>
      </w:pBdr>
    </w:pPr>
    <w:rPr>
      <w:b/>
      <w:sz w:val="34"/>
    </w:rPr>
  </w:style>
  <w:style w:type="paragraph" w:customStyle="1" w:styleId="legalSchedule">
    <w:name w:val="legalSchedule"/>
    <w:basedOn w:val="Normal"/>
    <w:next w:val="Normal"/>
    <w:semiHidden/>
    <w:rsid w:val="00A95219"/>
    <w:pPr>
      <w:pageBreakBefore/>
      <w:numPr>
        <w:numId w:val="2"/>
      </w:numPr>
      <w:pBdr>
        <w:top w:val="single" w:sz="4" w:space="1" w:color="auto"/>
      </w:pBdr>
    </w:pPr>
    <w:rPr>
      <w:b/>
      <w:sz w:val="34"/>
    </w:rPr>
  </w:style>
  <w:style w:type="paragraph" w:customStyle="1" w:styleId="legalTitleDescription">
    <w:name w:val="legalTitleDescription"/>
    <w:basedOn w:val="Normal"/>
    <w:next w:val="Normal"/>
    <w:semiHidden/>
    <w:rsid w:val="00A95219"/>
    <w:pPr>
      <w:spacing w:before="240"/>
    </w:pPr>
    <w:rPr>
      <w:b/>
      <w:sz w:val="22"/>
    </w:rPr>
  </w:style>
  <w:style w:type="paragraph" w:customStyle="1" w:styleId="Numpara1">
    <w:name w:val="Numpara1"/>
    <w:basedOn w:val="Normal"/>
    <w:semiHidden/>
    <w:rsid w:val="00A95219"/>
    <w:pPr>
      <w:numPr>
        <w:numId w:val="4"/>
      </w:numPr>
      <w:spacing w:before="240"/>
    </w:pPr>
    <w:rPr>
      <w:rFonts w:cs="Arial"/>
      <w:szCs w:val="22"/>
    </w:rPr>
  </w:style>
  <w:style w:type="paragraph" w:customStyle="1" w:styleId="Numpara2">
    <w:name w:val="Numpara2"/>
    <w:basedOn w:val="Normal"/>
    <w:semiHidden/>
    <w:rsid w:val="00A95219"/>
    <w:pPr>
      <w:numPr>
        <w:ilvl w:val="1"/>
        <w:numId w:val="4"/>
      </w:numPr>
      <w:spacing w:before="240"/>
    </w:pPr>
    <w:rPr>
      <w:rFonts w:cs="Arial"/>
      <w:szCs w:val="22"/>
    </w:rPr>
  </w:style>
  <w:style w:type="paragraph" w:customStyle="1" w:styleId="Numpara3">
    <w:name w:val="Numpara3"/>
    <w:basedOn w:val="Normal"/>
    <w:semiHidden/>
    <w:rsid w:val="00A95219"/>
    <w:pPr>
      <w:numPr>
        <w:ilvl w:val="2"/>
        <w:numId w:val="4"/>
      </w:numPr>
      <w:spacing w:before="240"/>
    </w:pPr>
    <w:rPr>
      <w:rFonts w:cs="Arial"/>
      <w:szCs w:val="22"/>
    </w:rPr>
  </w:style>
  <w:style w:type="paragraph" w:customStyle="1" w:styleId="Numpara4">
    <w:name w:val="Numpara4"/>
    <w:basedOn w:val="Normal"/>
    <w:semiHidden/>
    <w:rsid w:val="00A95219"/>
    <w:pPr>
      <w:numPr>
        <w:ilvl w:val="3"/>
        <w:numId w:val="4"/>
      </w:numPr>
      <w:spacing w:before="240"/>
    </w:pPr>
    <w:rPr>
      <w:rFonts w:cs="Arial"/>
      <w:szCs w:val="22"/>
    </w:rPr>
  </w:style>
  <w:style w:type="paragraph" w:styleId="TOC1">
    <w:name w:val="toc 1"/>
    <w:basedOn w:val="Normal"/>
    <w:next w:val="Normal"/>
    <w:autoRedefine/>
    <w:uiPriority w:val="24"/>
    <w:qFormat/>
    <w:rsid w:val="00523410"/>
    <w:pPr>
      <w:tabs>
        <w:tab w:val="left" w:pos="851"/>
        <w:tab w:val="right" w:leader="dot" w:pos="9072"/>
      </w:tabs>
      <w:spacing w:before="120" w:after="120"/>
      <w:ind w:left="851" w:hanging="851"/>
    </w:pPr>
    <w:rPr>
      <w:b/>
      <w:lang w:eastAsia="en-US"/>
    </w:rPr>
  </w:style>
  <w:style w:type="paragraph" w:styleId="TOC2">
    <w:name w:val="toc 2"/>
    <w:basedOn w:val="Normal"/>
    <w:next w:val="Normal"/>
    <w:autoRedefine/>
    <w:uiPriority w:val="24"/>
    <w:qFormat/>
    <w:rsid w:val="00A95219"/>
    <w:pPr>
      <w:tabs>
        <w:tab w:val="right" w:leader="dot" w:pos="9072"/>
      </w:tabs>
      <w:ind w:left="1702" w:hanging="851"/>
    </w:pPr>
    <w:rPr>
      <w:lang w:eastAsia="en-US"/>
    </w:rPr>
  </w:style>
  <w:style w:type="paragraph" w:customStyle="1" w:styleId="legalScheduleDesc">
    <w:name w:val="legalScheduleDesc"/>
    <w:basedOn w:val="Normal"/>
    <w:next w:val="Normal"/>
    <w:semiHidden/>
    <w:rsid w:val="00A95219"/>
    <w:pPr>
      <w:keepNext/>
      <w:spacing w:before="240"/>
    </w:pPr>
    <w:rPr>
      <w:b/>
      <w:sz w:val="22"/>
    </w:rPr>
  </w:style>
  <w:style w:type="paragraph" w:customStyle="1" w:styleId="Headingpara2">
    <w:name w:val="Headingpara2"/>
    <w:basedOn w:val="Heading2"/>
    <w:semiHidden/>
    <w:rsid w:val="001A640D"/>
    <w:pPr>
      <w:keepNext w:val="0"/>
      <w:numPr>
        <w:ilvl w:val="0"/>
        <w:numId w:val="0"/>
      </w:numPr>
      <w:ind w:left="567"/>
      <w:outlineLvl w:val="0"/>
    </w:pPr>
    <w:rPr>
      <w:b w:val="0"/>
    </w:rPr>
  </w:style>
  <w:style w:type="paragraph" w:styleId="Footer">
    <w:name w:val="footer"/>
    <w:basedOn w:val="Normal"/>
    <w:link w:val="FooterChar"/>
    <w:uiPriority w:val="6"/>
    <w:qFormat/>
    <w:rsid w:val="00A95219"/>
    <w:pPr>
      <w:tabs>
        <w:tab w:val="center" w:pos="4513"/>
        <w:tab w:val="right" w:pos="9026"/>
      </w:tabs>
    </w:pPr>
  </w:style>
  <w:style w:type="character" w:customStyle="1" w:styleId="FooterChar">
    <w:name w:val="Footer Char"/>
    <w:link w:val="Footer"/>
    <w:uiPriority w:val="99"/>
    <w:locked/>
    <w:rsid w:val="00A95219"/>
    <w:rPr>
      <w:rFonts w:ascii="Arial" w:hAnsi="Arial"/>
    </w:rPr>
  </w:style>
  <w:style w:type="paragraph" w:customStyle="1" w:styleId="legalDefinition">
    <w:name w:val="legalDefinition"/>
    <w:basedOn w:val="Normal"/>
    <w:semiHidden/>
    <w:rsid w:val="00A95219"/>
    <w:pPr>
      <w:numPr>
        <w:numId w:val="3"/>
      </w:numPr>
      <w:spacing w:before="240"/>
    </w:pPr>
    <w:rPr>
      <w:lang w:eastAsia="en-US"/>
    </w:rPr>
  </w:style>
  <w:style w:type="paragraph" w:customStyle="1" w:styleId="pageNumber">
    <w:name w:val="pageNumber"/>
    <w:basedOn w:val="Normal"/>
    <w:semiHidden/>
    <w:rsid w:val="00A95219"/>
    <w:pPr>
      <w:tabs>
        <w:tab w:val="right" w:pos="9072"/>
      </w:tabs>
    </w:pPr>
    <w:rPr>
      <w:sz w:val="14"/>
      <w:szCs w:val="14"/>
    </w:rPr>
  </w:style>
  <w:style w:type="paragraph" w:customStyle="1" w:styleId="Bullet1">
    <w:name w:val="Bullet1"/>
    <w:basedOn w:val="Normal"/>
    <w:semiHidden/>
    <w:rsid w:val="00A95219"/>
    <w:pPr>
      <w:numPr>
        <w:numId w:val="5"/>
      </w:numPr>
      <w:spacing w:before="240"/>
    </w:pPr>
    <w:rPr>
      <w:rFonts w:cs="Arial"/>
    </w:rPr>
  </w:style>
  <w:style w:type="paragraph" w:customStyle="1" w:styleId="Bullet2">
    <w:name w:val="Bullet2"/>
    <w:basedOn w:val="Normal"/>
    <w:semiHidden/>
    <w:rsid w:val="00A95219"/>
    <w:pPr>
      <w:numPr>
        <w:numId w:val="6"/>
      </w:numPr>
      <w:spacing w:before="240"/>
    </w:pPr>
  </w:style>
  <w:style w:type="paragraph" w:customStyle="1" w:styleId="Bullet3">
    <w:name w:val="Bullet3"/>
    <w:basedOn w:val="Normal"/>
    <w:semiHidden/>
    <w:rsid w:val="00A95219"/>
    <w:pPr>
      <w:numPr>
        <w:numId w:val="7"/>
      </w:numPr>
      <w:spacing w:before="240"/>
    </w:pPr>
  </w:style>
  <w:style w:type="paragraph" w:customStyle="1" w:styleId="correspQuote">
    <w:name w:val="correspQuote"/>
    <w:basedOn w:val="Normal"/>
    <w:semiHidden/>
    <w:rsid w:val="00A95219"/>
    <w:pPr>
      <w:spacing w:before="240"/>
      <w:ind w:left="851" w:right="851"/>
    </w:pPr>
    <w:rPr>
      <w:rFonts w:cs="Arial"/>
      <w:sz w:val="18"/>
    </w:rPr>
  </w:style>
  <w:style w:type="paragraph" w:styleId="TOC3">
    <w:name w:val="toc 3"/>
    <w:basedOn w:val="Normal"/>
    <w:next w:val="Normal"/>
    <w:autoRedefine/>
    <w:uiPriority w:val="24"/>
    <w:unhideWhenUsed/>
    <w:qFormat/>
    <w:rsid w:val="00A95219"/>
    <w:pPr>
      <w:tabs>
        <w:tab w:val="left" w:pos="851"/>
        <w:tab w:val="right" w:leader="dot" w:pos="9060"/>
      </w:tabs>
      <w:spacing w:before="240"/>
    </w:pPr>
    <w:rPr>
      <w:b/>
      <w:color w:val="82002A"/>
      <w:sz w:val="22"/>
      <w:lang w:eastAsia="en-US"/>
    </w:rPr>
  </w:style>
  <w:style w:type="paragraph" w:styleId="TOC4">
    <w:name w:val="toc 4"/>
    <w:basedOn w:val="Normal"/>
    <w:next w:val="Normal"/>
    <w:autoRedefine/>
    <w:uiPriority w:val="24"/>
    <w:qFormat/>
    <w:rsid w:val="00A95219"/>
    <w:pPr>
      <w:ind w:left="660"/>
    </w:pPr>
  </w:style>
  <w:style w:type="paragraph" w:styleId="TOC5">
    <w:name w:val="toc 5"/>
    <w:basedOn w:val="Normal"/>
    <w:next w:val="Normal"/>
    <w:autoRedefine/>
    <w:uiPriority w:val="24"/>
    <w:qFormat/>
    <w:rsid w:val="00A95219"/>
    <w:pPr>
      <w:ind w:left="880"/>
    </w:pPr>
  </w:style>
  <w:style w:type="paragraph" w:styleId="TOC6">
    <w:name w:val="toc 6"/>
    <w:basedOn w:val="Normal"/>
    <w:next w:val="Normal"/>
    <w:autoRedefine/>
    <w:uiPriority w:val="39"/>
    <w:semiHidden/>
    <w:rsid w:val="00A95219"/>
    <w:pPr>
      <w:ind w:left="1100"/>
    </w:pPr>
  </w:style>
  <w:style w:type="paragraph" w:styleId="TOC7">
    <w:name w:val="toc 7"/>
    <w:basedOn w:val="Normal"/>
    <w:next w:val="Normal"/>
    <w:autoRedefine/>
    <w:uiPriority w:val="39"/>
    <w:semiHidden/>
    <w:rsid w:val="00A95219"/>
    <w:pPr>
      <w:ind w:left="1320"/>
    </w:pPr>
  </w:style>
  <w:style w:type="paragraph" w:styleId="TOC8">
    <w:name w:val="toc 8"/>
    <w:basedOn w:val="Normal"/>
    <w:next w:val="Normal"/>
    <w:autoRedefine/>
    <w:uiPriority w:val="39"/>
    <w:semiHidden/>
    <w:rsid w:val="00A95219"/>
    <w:pPr>
      <w:ind w:left="1540"/>
    </w:pPr>
  </w:style>
  <w:style w:type="paragraph" w:styleId="TOC9">
    <w:name w:val="toc 9"/>
    <w:basedOn w:val="Normal"/>
    <w:next w:val="Normal"/>
    <w:autoRedefine/>
    <w:uiPriority w:val="39"/>
    <w:semiHidden/>
    <w:rsid w:val="00A95219"/>
    <w:pPr>
      <w:ind w:left="1760"/>
    </w:pPr>
  </w:style>
  <w:style w:type="character" w:styleId="Hyperlink">
    <w:name w:val="Hyperlink"/>
    <w:uiPriority w:val="99"/>
    <w:semiHidden/>
    <w:unhideWhenUsed/>
    <w:rsid w:val="00735E06"/>
    <w:rPr>
      <w:color w:val="0000FF"/>
      <w:u w:val="single"/>
    </w:rPr>
  </w:style>
  <w:style w:type="paragraph" w:customStyle="1" w:styleId="legalAttachment">
    <w:name w:val="legalAttachment"/>
    <w:basedOn w:val="Normal"/>
    <w:next w:val="Normal"/>
    <w:semiHidden/>
    <w:rsid w:val="00A95219"/>
    <w:pPr>
      <w:pageBreakBefore/>
      <w:numPr>
        <w:numId w:val="8"/>
      </w:numPr>
      <w:pBdr>
        <w:top w:val="single" w:sz="4" w:space="1" w:color="auto"/>
      </w:pBdr>
    </w:pPr>
    <w:rPr>
      <w:b/>
      <w:sz w:val="34"/>
      <w:lang w:eastAsia="en-US"/>
    </w:rPr>
  </w:style>
  <w:style w:type="character" w:styleId="FootnoteReference">
    <w:name w:val="footnote reference"/>
    <w:uiPriority w:val="99"/>
    <w:semiHidden/>
    <w:rsid w:val="00A95219"/>
    <w:rPr>
      <w:vertAlign w:val="superscript"/>
    </w:rPr>
  </w:style>
  <w:style w:type="paragraph" w:styleId="FootnoteText">
    <w:name w:val="footnote text"/>
    <w:basedOn w:val="Normal"/>
    <w:link w:val="FootnoteTextChar"/>
    <w:uiPriority w:val="99"/>
    <w:semiHidden/>
    <w:rsid w:val="00A95219"/>
    <w:rPr>
      <w:sz w:val="18"/>
    </w:rPr>
  </w:style>
  <w:style w:type="character" w:customStyle="1" w:styleId="FootnoteTextChar">
    <w:name w:val="Footnote Text Char"/>
    <w:link w:val="FootnoteText"/>
    <w:uiPriority w:val="99"/>
    <w:semiHidden/>
    <w:locked/>
    <w:rsid w:val="00A95219"/>
    <w:rPr>
      <w:rFonts w:ascii="Arial" w:hAnsi="Arial"/>
      <w:sz w:val="18"/>
    </w:rPr>
  </w:style>
  <w:style w:type="character" w:customStyle="1" w:styleId="BodyIndent1Char">
    <w:name w:val="Body Indent 1 Char"/>
    <w:link w:val="BodyIndent1"/>
    <w:locked/>
    <w:rsid w:val="002968E4"/>
    <w:rPr>
      <w:rFonts w:ascii="Arial" w:hAnsi="Arial"/>
    </w:rPr>
  </w:style>
  <w:style w:type="table" w:customStyle="1" w:styleId="MadTabPlumGrid">
    <w:name w:val="MadTabPlumGrid"/>
    <w:basedOn w:val="TableNormal"/>
    <w:uiPriority w:val="99"/>
    <w:rsid w:val="00A95219"/>
    <w:pPr>
      <w:spacing w:before="60" w:after="60"/>
    </w:pPr>
    <w:tblPr>
      <w:tblBorders>
        <w:top w:val="single" w:sz="4" w:space="0" w:color="82002A"/>
        <w:bottom w:val="single" w:sz="4" w:space="0" w:color="82002A"/>
        <w:insideH w:val="single" w:sz="4" w:space="0" w:color="82002A"/>
        <w:insideV w:val="single" w:sz="4" w:space="0" w:color="82002A"/>
      </w:tblBorders>
    </w:tblPr>
    <w:tblStylePr w:type="firstRow">
      <w:pPr>
        <w:spacing w:beforeLines="0" w:beforeAutospacing="0" w:afterLines="0" w:afterAutospacing="0"/>
        <w:jc w:val="left"/>
      </w:pPr>
      <w:rPr>
        <w:rFonts w:ascii="Arial" w:hAnsi="Arial" w:cs="Times New Roman"/>
        <w:b/>
        <w:i w:val="0"/>
        <w:color w:val="82002A"/>
        <w:sz w:val="20"/>
      </w:rPr>
      <w:tblPr/>
      <w:tcPr>
        <w:tcBorders>
          <w:top w:val="nil"/>
          <w:left w:val="nil"/>
          <w:bottom w:val="nil"/>
          <w:right w:val="nil"/>
          <w:insideH w:val="nil"/>
          <w:insideV w:val="nil"/>
          <w:tl2br w:val="nil"/>
          <w:tr2bl w:val="nil"/>
        </w:tcBorders>
      </w:tcPr>
    </w:tblStylePr>
  </w:style>
  <w:style w:type="table" w:customStyle="1" w:styleId="MadTabPlumShade">
    <w:name w:val="MadTabPlumShade"/>
    <w:basedOn w:val="TableNormal"/>
    <w:uiPriority w:val="99"/>
    <w:rsid w:val="00A95219"/>
    <w:pPr>
      <w:spacing w:before="60" w:after="60"/>
    </w:pPr>
    <w:tblPr>
      <w:tblBorders>
        <w:top w:val="single" w:sz="18" w:space="0" w:color="FFFFFF"/>
        <w:left w:val="single" w:sz="18" w:space="0" w:color="FFFFFF"/>
        <w:bottom w:val="single" w:sz="18" w:space="0" w:color="FFFFFF"/>
        <w:right w:val="single" w:sz="18" w:space="0" w:color="FFFFFF"/>
        <w:insideH w:val="single" w:sz="18" w:space="0" w:color="FFFFFF"/>
        <w:insideV w:val="single" w:sz="18" w:space="0" w:color="FFFFFF"/>
      </w:tblBorders>
    </w:tblPr>
    <w:tcPr>
      <w:shd w:val="clear" w:color="auto" w:fill="F2F2F2"/>
    </w:tcPr>
    <w:tblStylePr w:type="firstRow">
      <w:pPr>
        <w:spacing w:beforeLines="0" w:beforeAutospacing="0" w:afterLines="0" w:afterAutospacing="0"/>
        <w:jc w:val="left"/>
      </w:pPr>
      <w:rPr>
        <w:rFonts w:ascii="Arial" w:hAnsi="Arial" w:cs="Times New Roman"/>
        <w:b/>
        <w:color w:val="FFFFFF"/>
        <w:sz w:val="20"/>
      </w:rPr>
      <w:tblPr/>
      <w:tcPr>
        <w:shd w:val="clear" w:color="000000" w:fill="82002A"/>
      </w:tcPr>
    </w:tblStylePr>
    <w:tblStylePr w:type="firstCol">
      <w:pPr>
        <w:spacing w:beforeLines="0" w:beforeAutospacing="0" w:afterLines="60" w:afterAutospacing="0"/>
      </w:pPr>
      <w:rPr>
        <w:rFonts w:ascii="Arial" w:hAnsi="Arial" w:cs="Times New Roman"/>
        <w:b/>
        <w:color w:val="000000"/>
        <w:sz w:val="20"/>
      </w:rPr>
      <w:tblPr/>
      <w:tcPr>
        <w:shd w:val="clear" w:color="000000" w:fill="D9D9D9"/>
      </w:tcPr>
    </w:tblStylePr>
  </w:style>
  <w:style w:type="paragraph" w:customStyle="1" w:styleId="legalPart">
    <w:name w:val="legalPart"/>
    <w:basedOn w:val="Normal"/>
    <w:next w:val="Normal"/>
    <w:semiHidden/>
    <w:rsid w:val="00A95219"/>
    <w:pPr>
      <w:keepNext/>
      <w:numPr>
        <w:numId w:val="9"/>
      </w:numPr>
      <w:pBdr>
        <w:top w:val="single" w:sz="4" w:space="6" w:color="82002A"/>
      </w:pBdr>
      <w:spacing w:before="480" w:after="480"/>
    </w:pPr>
    <w:rPr>
      <w:b/>
      <w:color w:val="82002A"/>
      <w:sz w:val="22"/>
      <w:lang w:eastAsia="en-US"/>
    </w:rPr>
  </w:style>
  <w:style w:type="table" w:styleId="TableGrid">
    <w:name w:val="Table Grid"/>
    <w:basedOn w:val="TableNormal"/>
    <w:uiPriority w:val="22"/>
    <w:rsid w:val="00A9521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3A7CB8"/>
    <w:rPr>
      <w:rFonts w:ascii="Tahoma" w:hAnsi="Tahoma" w:cs="Tahoma"/>
      <w:sz w:val="16"/>
      <w:szCs w:val="16"/>
    </w:rPr>
  </w:style>
  <w:style w:type="character" w:customStyle="1" w:styleId="BalloonTextChar">
    <w:name w:val="Balloon Text Char"/>
    <w:link w:val="BalloonText"/>
    <w:uiPriority w:val="99"/>
    <w:semiHidden/>
    <w:rsid w:val="003A7CB8"/>
    <w:rPr>
      <w:rFonts w:ascii="Tahoma" w:hAnsi="Tahoma" w:cs="Tahoma"/>
      <w:sz w:val="16"/>
      <w:szCs w:val="16"/>
    </w:rPr>
  </w:style>
  <w:style w:type="character" w:styleId="CommentReference">
    <w:name w:val="annotation reference"/>
    <w:uiPriority w:val="99"/>
    <w:semiHidden/>
    <w:unhideWhenUsed/>
    <w:rsid w:val="008A0D90"/>
    <w:rPr>
      <w:sz w:val="16"/>
      <w:szCs w:val="16"/>
    </w:rPr>
  </w:style>
  <w:style w:type="paragraph" w:styleId="CommentText">
    <w:name w:val="annotation text"/>
    <w:basedOn w:val="Normal"/>
    <w:link w:val="CommentTextChar"/>
    <w:uiPriority w:val="99"/>
    <w:unhideWhenUsed/>
    <w:rsid w:val="008A0D90"/>
  </w:style>
  <w:style w:type="character" w:customStyle="1" w:styleId="CommentTextChar">
    <w:name w:val="Comment Text Char"/>
    <w:basedOn w:val="DefaultParagraphFont"/>
    <w:link w:val="CommentText"/>
    <w:uiPriority w:val="99"/>
    <w:rsid w:val="008A0D90"/>
  </w:style>
  <w:style w:type="paragraph" w:styleId="CommentSubject">
    <w:name w:val="annotation subject"/>
    <w:basedOn w:val="CommentText"/>
    <w:next w:val="CommentText"/>
    <w:link w:val="CommentSubjectChar"/>
    <w:uiPriority w:val="99"/>
    <w:semiHidden/>
    <w:unhideWhenUsed/>
    <w:rsid w:val="008A0D90"/>
    <w:rPr>
      <w:b/>
      <w:bCs/>
    </w:rPr>
  </w:style>
  <w:style w:type="character" w:customStyle="1" w:styleId="CommentSubjectChar">
    <w:name w:val="Comment Subject Char"/>
    <w:link w:val="CommentSubject"/>
    <w:uiPriority w:val="99"/>
    <w:semiHidden/>
    <w:rsid w:val="008A0D90"/>
    <w:rPr>
      <w:b/>
      <w:bCs/>
    </w:rPr>
  </w:style>
  <w:style w:type="paragraph" w:styleId="Revision">
    <w:name w:val="Revision"/>
    <w:hidden/>
    <w:uiPriority w:val="99"/>
    <w:semiHidden/>
    <w:rsid w:val="006A4FE9"/>
    <w:rPr>
      <w:lang w:val="en-AU" w:eastAsia="en-AU"/>
    </w:rPr>
  </w:style>
  <w:style w:type="paragraph" w:styleId="ListParagraph">
    <w:name w:val="List Paragraph"/>
    <w:basedOn w:val="Normal"/>
    <w:link w:val="ListParagraphChar"/>
    <w:uiPriority w:val="34"/>
    <w:qFormat/>
    <w:rsid w:val="008F7B54"/>
    <w:pPr>
      <w:spacing w:after="200" w:line="276" w:lineRule="auto"/>
      <w:ind w:left="720"/>
      <w:contextualSpacing/>
    </w:pPr>
    <w:rPr>
      <w:rFonts w:ascii="Calibri" w:hAnsi="Calibri"/>
      <w:sz w:val="22"/>
      <w:szCs w:val="22"/>
    </w:rPr>
  </w:style>
  <w:style w:type="paragraph" w:customStyle="1" w:styleId="TableCopy">
    <w:name w:val="Table Copy"/>
    <w:basedOn w:val="Normal"/>
    <w:semiHidden/>
    <w:rsid w:val="008F7B54"/>
    <w:pPr>
      <w:spacing w:after="200"/>
    </w:pPr>
    <w:rPr>
      <w:rFonts w:eastAsia="MS Mincho" w:cs="Arial"/>
      <w:spacing w:val="-4"/>
      <w:szCs w:val="24"/>
      <w:lang w:val="en-US" w:eastAsia="en-US"/>
    </w:rPr>
  </w:style>
  <w:style w:type="paragraph" w:customStyle="1" w:styleId="TableHeading">
    <w:name w:val="Table Heading"/>
    <w:basedOn w:val="Normal"/>
    <w:semiHidden/>
    <w:rsid w:val="008F7B54"/>
    <w:pPr>
      <w:spacing w:after="200"/>
    </w:pPr>
    <w:rPr>
      <w:rFonts w:eastAsia="MS Mincho" w:cs="Arial"/>
      <w:b/>
      <w:spacing w:val="-4"/>
      <w:szCs w:val="24"/>
      <w:lang w:val="en-US" w:eastAsia="en-US"/>
    </w:rPr>
  </w:style>
  <w:style w:type="numbering" w:styleId="111111">
    <w:name w:val="Outline List 2"/>
    <w:uiPriority w:val="99"/>
    <w:semiHidden/>
    <w:unhideWhenUsed/>
    <w:rsid w:val="00EB20AD"/>
    <w:pPr>
      <w:numPr>
        <w:numId w:val="16"/>
      </w:numPr>
    </w:pPr>
  </w:style>
  <w:style w:type="paragraph" w:customStyle="1" w:styleId="s40">
    <w:name w:val="s40"/>
    <w:basedOn w:val="Normal"/>
    <w:semiHidden/>
    <w:rsid w:val="00794C22"/>
    <w:pPr>
      <w:spacing w:before="100" w:beforeAutospacing="1" w:after="100" w:afterAutospacing="1"/>
    </w:pPr>
    <w:rPr>
      <w:rFonts w:ascii="Times New Roman" w:eastAsia="Calibri" w:hAnsi="Times New Roman"/>
      <w:sz w:val="24"/>
      <w:szCs w:val="24"/>
    </w:rPr>
  </w:style>
  <w:style w:type="character" w:styleId="UnresolvedMention">
    <w:name w:val="Unresolved Mention"/>
    <w:uiPriority w:val="99"/>
    <w:semiHidden/>
    <w:unhideWhenUsed/>
    <w:rsid w:val="00047DF7"/>
    <w:rPr>
      <w:color w:val="605E5C"/>
      <w:shd w:val="clear" w:color="auto" w:fill="E1DFDD"/>
    </w:rPr>
  </w:style>
  <w:style w:type="paragraph" w:styleId="BodyText2">
    <w:name w:val="Body Text 2"/>
    <w:basedOn w:val="BodyText"/>
    <w:link w:val="BodyText2Char"/>
    <w:uiPriority w:val="4"/>
    <w:qFormat/>
    <w:rsid w:val="0025430F"/>
    <w:pPr>
      <w:ind w:left="709"/>
    </w:pPr>
  </w:style>
  <w:style w:type="character" w:customStyle="1" w:styleId="BodyText2Char">
    <w:name w:val="Body Text 2 Char"/>
    <w:link w:val="BodyText2"/>
    <w:uiPriority w:val="4"/>
    <w:rsid w:val="0025430F"/>
    <w:rPr>
      <w:sz w:val="22"/>
      <w:szCs w:val="24"/>
      <w:lang w:val="en-GB" w:eastAsia="en-GB"/>
    </w:rPr>
  </w:style>
  <w:style w:type="paragraph" w:customStyle="1" w:styleId="Headingsecondary">
    <w:name w:val="Heading (secondary)"/>
    <w:next w:val="BodyText"/>
    <w:uiPriority w:val="7"/>
    <w:qFormat/>
    <w:rsid w:val="00EB1E61"/>
    <w:pPr>
      <w:keepNext/>
      <w:spacing w:after="240"/>
    </w:pPr>
    <w:rPr>
      <w:rFonts w:cs="Arial"/>
      <w:b/>
      <w:sz w:val="22"/>
      <w:szCs w:val="22"/>
      <w:lang w:val="en-GB" w:eastAsia="en-US"/>
    </w:rPr>
  </w:style>
  <w:style w:type="paragraph" w:styleId="BodyText">
    <w:name w:val="Body Text"/>
    <w:link w:val="BodyTextChar"/>
    <w:uiPriority w:val="4"/>
    <w:qFormat/>
    <w:rsid w:val="0025430F"/>
    <w:pPr>
      <w:spacing w:after="240"/>
    </w:pPr>
    <w:rPr>
      <w:sz w:val="22"/>
      <w:szCs w:val="24"/>
      <w:lang w:val="en-GB" w:eastAsia="en-GB"/>
    </w:rPr>
  </w:style>
  <w:style w:type="character" w:customStyle="1" w:styleId="BodyTextChar">
    <w:name w:val="Body Text Char"/>
    <w:link w:val="BodyText"/>
    <w:uiPriority w:val="4"/>
    <w:rsid w:val="0025430F"/>
    <w:rPr>
      <w:sz w:val="22"/>
      <w:szCs w:val="24"/>
      <w:lang w:val="en-GB" w:eastAsia="en-GB"/>
    </w:rPr>
  </w:style>
  <w:style w:type="table" w:styleId="PlainTable2">
    <w:name w:val="Plain Table 2"/>
    <w:basedOn w:val="TableNormal"/>
    <w:uiPriority w:val="42"/>
    <w:rsid w:val="00B63E1D"/>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paragraph" w:styleId="BodyText3">
    <w:name w:val="Body Text 3"/>
    <w:basedOn w:val="BodyText2"/>
    <w:link w:val="BodyText3Char"/>
    <w:uiPriority w:val="4"/>
    <w:qFormat/>
    <w:rsid w:val="0025430F"/>
    <w:pPr>
      <w:ind w:left="1418"/>
    </w:pPr>
    <w:rPr>
      <w:szCs w:val="16"/>
    </w:rPr>
  </w:style>
  <w:style w:type="character" w:customStyle="1" w:styleId="BodyText3Char">
    <w:name w:val="Body Text 3 Char"/>
    <w:link w:val="BodyText3"/>
    <w:uiPriority w:val="4"/>
    <w:rsid w:val="0025430F"/>
    <w:rPr>
      <w:sz w:val="22"/>
      <w:szCs w:val="16"/>
      <w:lang w:val="en-GB" w:eastAsia="en-GB"/>
    </w:rPr>
  </w:style>
  <w:style w:type="paragraph" w:customStyle="1" w:styleId="BodyText4">
    <w:name w:val="Body Text 4"/>
    <w:basedOn w:val="BodyText3"/>
    <w:uiPriority w:val="4"/>
    <w:qFormat/>
    <w:rsid w:val="0025430F"/>
    <w:pPr>
      <w:ind w:left="2126"/>
    </w:pPr>
  </w:style>
  <w:style w:type="paragraph" w:customStyle="1" w:styleId="BodyText5">
    <w:name w:val="Body Text 5"/>
    <w:basedOn w:val="BodyText4"/>
    <w:uiPriority w:val="4"/>
    <w:qFormat/>
    <w:rsid w:val="0025430F"/>
    <w:pPr>
      <w:ind w:left="2835"/>
    </w:pPr>
  </w:style>
  <w:style w:type="paragraph" w:customStyle="1" w:styleId="BodyText6">
    <w:name w:val="Body Text 6"/>
    <w:basedOn w:val="BodyText5"/>
    <w:uiPriority w:val="4"/>
    <w:qFormat/>
    <w:rsid w:val="0025430F"/>
    <w:pPr>
      <w:ind w:left="3544"/>
    </w:pPr>
  </w:style>
  <w:style w:type="paragraph" w:customStyle="1" w:styleId="BodyText7">
    <w:name w:val="Body Text 7"/>
    <w:basedOn w:val="BodyText5"/>
    <w:uiPriority w:val="4"/>
    <w:qFormat/>
    <w:rsid w:val="0025430F"/>
    <w:pPr>
      <w:ind w:left="4253"/>
    </w:pPr>
  </w:style>
  <w:style w:type="paragraph" w:customStyle="1" w:styleId="BodyText8">
    <w:name w:val="Body Text 8"/>
    <w:basedOn w:val="BodyText5"/>
    <w:uiPriority w:val="4"/>
    <w:qFormat/>
    <w:rsid w:val="0025430F"/>
    <w:pPr>
      <w:ind w:left="4961"/>
    </w:pPr>
  </w:style>
  <w:style w:type="paragraph" w:customStyle="1" w:styleId="BodyText9">
    <w:name w:val="Body Text 9"/>
    <w:basedOn w:val="BodyText5"/>
    <w:uiPriority w:val="4"/>
    <w:qFormat/>
    <w:rsid w:val="0025430F"/>
    <w:pPr>
      <w:ind w:left="5670"/>
    </w:pPr>
  </w:style>
  <w:style w:type="numbering" w:styleId="1ai">
    <w:name w:val="Outline List 1"/>
    <w:basedOn w:val="NoList"/>
    <w:uiPriority w:val="99"/>
    <w:semiHidden/>
    <w:unhideWhenUsed/>
    <w:rsid w:val="0055384E"/>
    <w:pPr>
      <w:numPr>
        <w:numId w:val="17"/>
      </w:numPr>
    </w:pPr>
  </w:style>
  <w:style w:type="numbering" w:styleId="ArticleSection">
    <w:name w:val="Outline List 3"/>
    <w:basedOn w:val="NoList"/>
    <w:uiPriority w:val="99"/>
    <w:semiHidden/>
    <w:unhideWhenUsed/>
    <w:rsid w:val="0055384E"/>
    <w:pPr>
      <w:numPr>
        <w:numId w:val="18"/>
      </w:numPr>
    </w:pPr>
  </w:style>
  <w:style w:type="paragraph" w:styleId="Bibliography">
    <w:name w:val="Bibliography"/>
    <w:basedOn w:val="Normal"/>
    <w:next w:val="Normal"/>
    <w:uiPriority w:val="37"/>
    <w:semiHidden/>
    <w:unhideWhenUsed/>
    <w:rsid w:val="0055384E"/>
  </w:style>
  <w:style w:type="paragraph" w:styleId="BlockText">
    <w:name w:val="Block Text"/>
    <w:basedOn w:val="Normal"/>
    <w:uiPriority w:val="99"/>
    <w:semiHidden/>
    <w:unhideWhenUsed/>
    <w:rsid w:val="0055384E"/>
    <w:pPr>
      <w:pBdr>
        <w:top w:val="single" w:sz="2" w:space="10" w:color="4F81BD"/>
        <w:left w:val="single" w:sz="2" w:space="10" w:color="4F81BD"/>
        <w:bottom w:val="single" w:sz="2" w:space="10" w:color="4F81BD"/>
        <w:right w:val="single" w:sz="2" w:space="10" w:color="4F81BD"/>
      </w:pBdr>
      <w:ind w:left="1152" w:right="1152"/>
    </w:pPr>
    <w:rPr>
      <w:rFonts w:ascii="Calibri" w:hAnsi="Calibri"/>
      <w:i/>
      <w:iCs/>
      <w:color w:val="4F81BD"/>
    </w:rPr>
  </w:style>
  <w:style w:type="paragraph" w:styleId="BodyTextFirstIndent">
    <w:name w:val="Body Text First Indent"/>
    <w:basedOn w:val="BodyText"/>
    <w:link w:val="BodyTextFirstIndentChar"/>
    <w:uiPriority w:val="99"/>
    <w:semiHidden/>
    <w:unhideWhenUsed/>
    <w:rsid w:val="0055384E"/>
    <w:pPr>
      <w:spacing w:after="0"/>
      <w:ind w:firstLine="360"/>
    </w:pPr>
    <w:rPr>
      <w:sz w:val="20"/>
      <w:szCs w:val="20"/>
      <w:lang w:val="en-AU" w:eastAsia="en-AU"/>
    </w:rPr>
  </w:style>
  <w:style w:type="character" w:customStyle="1" w:styleId="BodyTextFirstIndentChar">
    <w:name w:val="Body Text First Indent Char"/>
    <w:link w:val="BodyTextFirstIndent"/>
    <w:uiPriority w:val="99"/>
    <w:semiHidden/>
    <w:rsid w:val="0055384E"/>
    <w:rPr>
      <w:sz w:val="22"/>
      <w:szCs w:val="24"/>
      <w:lang w:val="en-GB" w:eastAsia="en-GB"/>
    </w:rPr>
  </w:style>
  <w:style w:type="paragraph" w:styleId="BodyTextIndent">
    <w:name w:val="Body Text Indent"/>
    <w:basedOn w:val="Normal"/>
    <w:link w:val="BodyTextIndentChar"/>
    <w:uiPriority w:val="99"/>
    <w:semiHidden/>
    <w:unhideWhenUsed/>
    <w:rsid w:val="0055384E"/>
    <w:pPr>
      <w:spacing w:after="120"/>
      <w:ind w:left="283"/>
    </w:pPr>
  </w:style>
  <w:style w:type="character" w:customStyle="1" w:styleId="BodyTextIndentChar">
    <w:name w:val="Body Text Indent Char"/>
    <w:basedOn w:val="DefaultParagraphFont"/>
    <w:link w:val="BodyTextIndent"/>
    <w:uiPriority w:val="99"/>
    <w:semiHidden/>
    <w:rsid w:val="0055384E"/>
  </w:style>
  <w:style w:type="paragraph" w:styleId="BodyTextFirstIndent2">
    <w:name w:val="Body Text First Indent 2"/>
    <w:basedOn w:val="BodyTextIndent"/>
    <w:link w:val="BodyTextFirstIndent2Char"/>
    <w:uiPriority w:val="99"/>
    <w:semiHidden/>
    <w:unhideWhenUsed/>
    <w:rsid w:val="0055384E"/>
    <w:pPr>
      <w:spacing w:after="0"/>
      <w:ind w:left="360" w:firstLine="360"/>
    </w:pPr>
  </w:style>
  <w:style w:type="character" w:customStyle="1" w:styleId="BodyTextFirstIndent2Char">
    <w:name w:val="Body Text First Indent 2 Char"/>
    <w:basedOn w:val="BodyTextIndentChar"/>
    <w:link w:val="BodyTextFirstIndent2"/>
    <w:uiPriority w:val="99"/>
    <w:semiHidden/>
    <w:rsid w:val="0055384E"/>
  </w:style>
  <w:style w:type="paragraph" w:styleId="BodyTextIndent2">
    <w:name w:val="Body Text Indent 2"/>
    <w:basedOn w:val="Normal"/>
    <w:link w:val="BodyTextIndent2Char"/>
    <w:uiPriority w:val="99"/>
    <w:semiHidden/>
    <w:unhideWhenUsed/>
    <w:rsid w:val="0055384E"/>
    <w:pPr>
      <w:spacing w:after="120" w:line="480" w:lineRule="auto"/>
      <w:ind w:left="283"/>
    </w:pPr>
  </w:style>
  <w:style w:type="character" w:customStyle="1" w:styleId="BodyTextIndent2Char">
    <w:name w:val="Body Text Indent 2 Char"/>
    <w:basedOn w:val="DefaultParagraphFont"/>
    <w:link w:val="BodyTextIndent2"/>
    <w:uiPriority w:val="99"/>
    <w:semiHidden/>
    <w:rsid w:val="0055384E"/>
  </w:style>
  <w:style w:type="paragraph" w:styleId="BodyTextIndent3">
    <w:name w:val="Body Text Indent 3"/>
    <w:basedOn w:val="Normal"/>
    <w:link w:val="BodyTextIndent3Char"/>
    <w:uiPriority w:val="99"/>
    <w:semiHidden/>
    <w:unhideWhenUsed/>
    <w:rsid w:val="0055384E"/>
    <w:pPr>
      <w:spacing w:after="120"/>
      <w:ind w:left="283"/>
    </w:pPr>
    <w:rPr>
      <w:sz w:val="16"/>
      <w:szCs w:val="16"/>
    </w:rPr>
  </w:style>
  <w:style w:type="character" w:customStyle="1" w:styleId="BodyTextIndent3Char">
    <w:name w:val="Body Text Indent 3 Char"/>
    <w:link w:val="BodyTextIndent3"/>
    <w:uiPriority w:val="99"/>
    <w:semiHidden/>
    <w:rsid w:val="0055384E"/>
    <w:rPr>
      <w:sz w:val="16"/>
      <w:szCs w:val="16"/>
    </w:rPr>
  </w:style>
  <w:style w:type="character" w:styleId="BookTitle">
    <w:name w:val="Book Title"/>
    <w:uiPriority w:val="33"/>
    <w:semiHidden/>
    <w:rsid w:val="0055384E"/>
    <w:rPr>
      <w:b/>
      <w:bCs/>
      <w:i/>
      <w:iCs/>
      <w:spacing w:val="5"/>
    </w:rPr>
  </w:style>
  <w:style w:type="paragraph" w:styleId="Caption">
    <w:name w:val="caption"/>
    <w:basedOn w:val="Normal"/>
    <w:next w:val="Normal"/>
    <w:uiPriority w:val="35"/>
    <w:semiHidden/>
    <w:unhideWhenUsed/>
    <w:rsid w:val="0055384E"/>
    <w:pPr>
      <w:spacing w:after="200"/>
    </w:pPr>
    <w:rPr>
      <w:i/>
      <w:iCs/>
      <w:color w:val="1F497D"/>
      <w:sz w:val="18"/>
      <w:szCs w:val="18"/>
    </w:rPr>
  </w:style>
  <w:style w:type="paragraph" w:styleId="Closing">
    <w:name w:val="Closing"/>
    <w:basedOn w:val="Normal"/>
    <w:link w:val="ClosingChar"/>
    <w:uiPriority w:val="99"/>
    <w:semiHidden/>
    <w:unhideWhenUsed/>
    <w:rsid w:val="0055384E"/>
    <w:pPr>
      <w:ind w:left="4252"/>
    </w:pPr>
  </w:style>
  <w:style w:type="character" w:customStyle="1" w:styleId="ClosingChar">
    <w:name w:val="Closing Char"/>
    <w:basedOn w:val="DefaultParagraphFont"/>
    <w:link w:val="Closing"/>
    <w:uiPriority w:val="99"/>
    <w:semiHidden/>
    <w:rsid w:val="0055384E"/>
  </w:style>
  <w:style w:type="paragraph" w:styleId="Date">
    <w:name w:val="Date"/>
    <w:basedOn w:val="Normal"/>
    <w:next w:val="Normal"/>
    <w:link w:val="DateChar"/>
    <w:uiPriority w:val="99"/>
    <w:semiHidden/>
    <w:unhideWhenUsed/>
    <w:rsid w:val="0055384E"/>
  </w:style>
  <w:style w:type="character" w:customStyle="1" w:styleId="DateChar">
    <w:name w:val="Date Char"/>
    <w:basedOn w:val="DefaultParagraphFont"/>
    <w:link w:val="Date"/>
    <w:uiPriority w:val="99"/>
    <w:semiHidden/>
    <w:rsid w:val="0055384E"/>
  </w:style>
  <w:style w:type="paragraph" w:styleId="DocumentMap">
    <w:name w:val="Document Map"/>
    <w:basedOn w:val="Normal"/>
    <w:link w:val="DocumentMapChar"/>
    <w:uiPriority w:val="99"/>
    <w:semiHidden/>
    <w:unhideWhenUsed/>
    <w:rsid w:val="0055384E"/>
    <w:rPr>
      <w:rFonts w:ascii="Segoe UI" w:hAnsi="Segoe UI" w:cs="Segoe UI"/>
      <w:sz w:val="16"/>
      <w:szCs w:val="16"/>
    </w:rPr>
  </w:style>
  <w:style w:type="character" w:customStyle="1" w:styleId="DocumentMapChar">
    <w:name w:val="Document Map Char"/>
    <w:link w:val="DocumentMap"/>
    <w:uiPriority w:val="99"/>
    <w:semiHidden/>
    <w:rsid w:val="0055384E"/>
    <w:rPr>
      <w:rFonts w:ascii="Segoe UI" w:hAnsi="Segoe UI" w:cs="Segoe UI"/>
      <w:sz w:val="16"/>
      <w:szCs w:val="16"/>
    </w:rPr>
  </w:style>
  <w:style w:type="paragraph" w:styleId="E-mailSignature">
    <w:name w:val="E-mail Signature"/>
    <w:basedOn w:val="Normal"/>
    <w:link w:val="E-mailSignatureChar"/>
    <w:uiPriority w:val="99"/>
    <w:semiHidden/>
    <w:unhideWhenUsed/>
    <w:rsid w:val="0055384E"/>
  </w:style>
  <w:style w:type="character" w:customStyle="1" w:styleId="E-mailSignatureChar">
    <w:name w:val="E-mail Signature Char"/>
    <w:basedOn w:val="DefaultParagraphFont"/>
    <w:link w:val="E-mailSignature"/>
    <w:uiPriority w:val="99"/>
    <w:semiHidden/>
    <w:rsid w:val="0055384E"/>
  </w:style>
  <w:style w:type="character" w:styleId="Emphasis">
    <w:name w:val="Emphasis"/>
    <w:uiPriority w:val="20"/>
    <w:semiHidden/>
    <w:rsid w:val="0055384E"/>
    <w:rPr>
      <w:i/>
      <w:iCs/>
    </w:rPr>
  </w:style>
  <w:style w:type="character" w:styleId="EndnoteReference">
    <w:name w:val="endnote reference"/>
    <w:uiPriority w:val="99"/>
    <w:semiHidden/>
    <w:unhideWhenUsed/>
    <w:rsid w:val="0055384E"/>
    <w:rPr>
      <w:vertAlign w:val="superscript"/>
    </w:rPr>
  </w:style>
  <w:style w:type="paragraph" w:styleId="EndnoteText">
    <w:name w:val="endnote text"/>
    <w:basedOn w:val="Normal"/>
    <w:link w:val="EndnoteTextChar"/>
    <w:uiPriority w:val="99"/>
    <w:semiHidden/>
    <w:unhideWhenUsed/>
    <w:rsid w:val="0055384E"/>
  </w:style>
  <w:style w:type="character" w:customStyle="1" w:styleId="EndnoteTextChar">
    <w:name w:val="Endnote Text Char"/>
    <w:basedOn w:val="DefaultParagraphFont"/>
    <w:link w:val="EndnoteText"/>
    <w:uiPriority w:val="99"/>
    <w:semiHidden/>
    <w:rsid w:val="0055384E"/>
  </w:style>
  <w:style w:type="paragraph" w:styleId="EnvelopeAddress">
    <w:name w:val="envelope address"/>
    <w:basedOn w:val="Normal"/>
    <w:uiPriority w:val="99"/>
    <w:semiHidden/>
    <w:unhideWhenUsed/>
    <w:rsid w:val="0055384E"/>
    <w:pPr>
      <w:framePr w:w="7920" w:h="1980" w:hRule="exact" w:hSpace="180" w:wrap="auto" w:hAnchor="page" w:xAlign="center" w:yAlign="bottom"/>
      <w:ind w:left="2880"/>
    </w:pPr>
    <w:rPr>
      <w:rFonts w:ascii="Cambria" w:hAnsi="Cambria"/>
      <w:sz w:val="24"/>
      <w:szCs w:val="24"/>
    </w:rPr>
  </w:style>
  <w:style w:type="paragraph" w:styleId="EnvelopeReturn">
    <w:name w:val="envelope return"/>
    <w:basedOn w:val="Normal"/>
    <w:uiPriority w:val="99"/>
    <w:semiHidden/>
    <w:unhideWhenUsed/>
    <w:rsid w:val="0055384E"/>
    <w:rPr>
      <w:rFonts w:ascii="Cambria" w:hAnsi="Cambria"/>
    </w:rPr>
  </w:style>
  <w:style w:type="character" w:styleId="FollowedHyperlink">
    <w:name w:val="FollowedHyperlink"/>
    <w:uiPriority w:val="99"/>
    <w:semiHidden/>
    <w:unhideWhenUsed/>
    <w:rsid w:val="0055384E"/>
    <w:rPr>
      <w:color w:val="800080"/>
      <w:u w:val="single"/>
    </w:rPr>
  </w:style>
  <w:style w:type="character" w:styleId="Hashtag">
    <w:name w:val="Hashtag"/>
    <w:uiPriority w:val="99"/>
    <w:semiHidden/>
    <w:unhideWhenUsed/>
    <w:rsid w:val="0055384E"/>
    <w:rPr>
      <w:color w:val="2B579A"/>
      <w:shd w:val="clear" w:color="auto" w:fill="E1DFDD"/>
    </w:rPr>
  </w:style>
  <w:style w:type="character" w:styleId="HTMLAcronym">
    <w:name w:val="HTML Acronym"/>
    <w:basedOn w:val="DefaultParagraphFont"/>
    <w:uiPriority w:val="99"/>
    <w:semiHidden/>
    <w:unhideWhenUsed/>
    <w:rsid w:val="0055384E"/>
  </w:style>
  <w:style w:type="paragraph" w:styleId="HTMLAddress">
    <w:name w:val="HTML Address"/>
    <w:basedOn w:val="Normal"/>
    <w:link w:val="HTMLAddressChar"/>
    <w:uiPriority w:val="99"/>
    <w:semiHidden/>
    <w:unhideWhenUsed/>
    <w:rsid w:val="0055384E"/>
    <w:rPr>
      <w:i/>
      <w:iCs/>
    </w:rPr>
  </w:style>
  <w:style w:type="character" w:customStyle="1" w:styleId="HTMLAddressChar">
    <w:name w:val="HTML Address Char"/>
    <w:link w:val="HTMLAddress"/>
    <w:uiPriority w:val="99"/>
    <w:semiHidden/>
    <w:rsid w:val="0055384E"/>
    <w:rPr>
      <w:i/>
      <w:iCs/>
    </w:rPr>
  </w:style>
  <w:style w:type="character" w:styleId="HTMLCite">
    <w:name w:val="HTML Cite"/>
    <w:uiPriority w:val="99"/>
    <w:semiHidden/>
    <w:unhideWhenUsed/>
    <w:rsid w:val="0055384E"/>
    <w:rPr>
      <w:i/>
      <w:iCs/>
    </w:rPr>
  </w:style>
  <w:style w:type="character" w:styleId="HTMLCode">
    <w:name w:val="HTML Code"/>
    <w:uiPriority w:val="99"/>
    <w:semiHidden/>
    <w:unhideWhenUsed/>
    <w:rsid w:val="0055384E"/>
    <w:rPr>
      <w:rFonts w:ascii="Consolas" w:hAnsi="Consolas"/>
      <w:sz w:val="20"/>
      <w:szCs w:val="20"/>
    </w:rPr>
  </w:style>
  <w:style w:type="character" w:styleId="HTMLDefinition">
    <w:name w:val="HTML Definition"/>
    <w:uiPriority w:val="99"/>
    <w:semiHidden/>
    <w:unhideWhenUsed/>
    <w:rsid w:val="0055384E"/>
    <w:rPr>
      <w:i/>
      <w:iCs/>
    </w:rPr>
  </w:style>
  <w:style w:type="character" w:styleId="HTMLKeyboard">
    <w:name w:val="HTML Keyboard"/>
    <w:uiPriority w:val="99"/>
    <w:semiHidden/>
    <w:unhideWhenUsed/>
    <w:rsid w:val="0055384E"/>
    <w:rPr>
      <w:rFonts w:ascii="Consolas" w:hAnsi="Consolas"/>
      <w:sz w:val="20"/>
      <w:szCs w:val="20"/>
    </w:rPr>
  </w:style>
  <w:style w:type="paragraph" w:styleId="HTMLPreformatted">
    <w:name w:val="HTML Preformatted"/>
    <w:basedOn w:val="Normal"/>
    <w:link w:val="HTMLPreformattedChar"/>
    <w:uiPriority w:val="99"/>
    <w:semiHidden/>
    <w:unhideWhenUsed/>
    <w:rsid w:val="0055384E"/>
    <w:rPr>
      <w:rFonts w:ascii="Consolas" w:hAnsi="Consolas"/>
    </w:rPr>
  </w:style>
  <w:style w:type="character" w:customStyle="1" w:styleId="HTMLPreformattedChar">
    <w:name w:val="HTML Preformatted Char"/>
    <w:link w:val="HTMLPreformatted"/>
    <w:uiPriority w:val="99"/>
    <w:semiHidden/>
    <w:rsid w:val="0055384E"/>
    <w:rPr>
      <w:rFonts w:ascii="Consolas" w:hAnsi="Consolas"/>
    </w:rPr>
  </w:style>
  <w:style w:type="character" w:styleId="HTMLSample">
    <w:name w:val="HTML Sample"/>
    <w:uiPriority w:val="99"/>
    <w:semiHidden/>
    <w:unhideWhenUsed/>
    <w:rsid w:val="0055384E"/>
    <w:rPr>
      <w:rFonts w:ascii="Consolas" w:hAnsi="Consolas"/>
      <w:sz w:val="24"/>
      <w:szCs w:val="24"/>
    </w:rPr>
  </w:style>
  <w:style w:type="character" w:styleId="HTMLTypewriter">
    <w:name w:val="HTML Typewriter"/>
    <w:uiPriority w:val="99"/>
    <w:semiHidden/>
    <w:unhideWhenUsed/>
    <w:rsid w:val="0055384E"/>
    <w:rPr>
      <w:rFonts w:ascii="Consolas" w:hAnsi="Consolas"/>
      <w:sz w:val="20"/>
      <w:szCs w:val="20"/>
    </w:rPr>
  </w:style>
  <w:style w:type="character" w:styleId="HTMLVariable">
    <w:name w:val="HTML Variable"/>
    <w:uiPriority w:val="99"/>
    <w:semiHidden/>
    <w:unhideWhenUsed/>
    <w:rsid w:val="0055384E"/>
    <w:rPr>
      <w:i/>
      <w:iCs/>
    </w:rPr>
  </w:style>
  <w:style w:type="paragraph" w:styleId="Index1">
    <w:name w:val="index 1"/>
    <w:basedOn w:val="Normal"/>
    <w:next w:val="Normal"/>
    <w:autoRedefine/>
    <w:uiPriority w:val="99"/>
    <w:semiHidden/>
    <w:unhideWhenUsed/>
    <w:rsid w:val="0055384E"/>
    <w:pPr>
      <w:ind w:left="200" w:hanging="200"/>
    </w:pPr>
  </w:style>
  <w:style w:type="paragraph" w:styleId="Index2">
    <w:name w:val="index 2"/>
    <w:basedOn w:val="Normal"/>
    <w:next w:val="Normal"/>
    <w:autoRedefine/>
    <w:uiPriority w:val="99"/>
    <w:semiHidden/>
    <w:unhideWhenUsed/>
    <w:rsid w:val="0055384E"/>
    <w:pPr>
      <w:ind w:left="400" w:hanging="200"/>
    </w:pPr>
  </w:style>
  <w:style w:type="paragraph" w:styleId="Index3">
    <w:name w:val="index 3"/>
    <w:basedOn w:val="Normal"/>
    <w:next w:val="Normal"/>
    <w:autoRedefine/>
    <w:uiPriority w:val="99"/>
    <w:semiHidden/>
    <w:unhideWhenUsed/>
    <w:rsid w:val="0055384E"/>
    <w:pPr>
      <w:ind w:left="600" w:hanging="200"/>
    </w:pPr>
  </w:style>
  <w:style w:type="paragraph" w:styleId="Index4">
    <w:name w:val="index 4"/>
    <w:basedOn w:val="Normal"/>
    <w:next w:val="Normal"/>
    <w:autoRedefine/>
    <w:uiPriority w:val="99"/>
    <w:semiHidden/>
    <w:unhideWhenUsed/>
    <w:rsid w:val="0055384E"/>
    <w:pPr>
      <w:ind w:left="800" w:hanging="200"/>
    </w:pPr>
  </w:style>
  <w:style w:type="paragraph" w:styleId="Index5">
    <w:name w:val="index 5"/>
    <w:basedOn w:val="Normal"/>
    <w:next w:val="Normal"/>
    <w:autoRedefine/>
    <w:uiPriority w:val="99"/>
    <w:semiHidden/>
    <w:unhideWhenUsed/>
    <w:rsid w:val="0055384E"/>
    <w:pPr>
      <w:ind w:left="1000" w:hanging="200"/>
    </w:pPr>
  </w:style>
  <w:style w:type="paragraph" w:styleId="Index6">
    <w:name w:val="index 6"/>
    <w:basedOn w:val="Normal"/>
    <w:next w:val="Normal"/>
    <w:autoRedefine/>
    <w:uiPriority w:val="99"/>
    <w:semiHidden/>
    <w:unhideWhenUsed/>
    <w:rsid w:val="0055384E"/>
    <w:pPr>
      <w:ind w:left="1200" w:hanging="200"/>
    </w:pPr>
  </w:style>
  <w:style w:type="paragraph" w:styleId="Index7">
    <w:name w:val="index 7"/>
    <w:basedOn w:val="Normal"/>
    <w:next w:val="Normal"/>
    <w:autoRedefine/>
    <w:uiPriority w:val="99"/>
    <w:semiHidden/>
    <w:unhideWhenUsed/>
    <w:rsid w:val="0055384E"/>
    <w:pPr>
      <w:ind w:left="1400" w:hanging="200"/>
    </w:pPr>
  </w:style>
  <w:style w:type="paragraph" w:styleId="Index8">
    <w:name w:val="index 8"/>
    <w:basedOn w:val="Normal"/>
    <w:next w:val="Normal"/>
    <w:autoRedefine/>
    <w:uiPriority w:val="99"/>
    <w:semiHidden/>
    <w:unhideWhenUsed/>
    <w:rsid w:val="0055384E"/>
    <w:pPr>
      <w:ind w:left="1600" w:hanging="200"/>
    </w:pPr>
  </w:style>
  <w:style w:type="paragraph" w:styleId="Index9">
    <w:name w:val="index 9"/>
    <w:basedOn w:val="Normal"/>
    <w:next w:val="Normal"/>
    <w:autoRedefine/>
    <w:uiPriority w:val="99"/>
    <w:semiHidden/>
    <w:unhideWhenUsed/>
    <w:rsid w:val="0055384E"/>
    <w:pPr>
      <w:ind w:left="1800" w:hanging="200"/>
    </w:pPr>
  </w:style>
  <w:style w:type="paragraph" w:styleId="IndexHeading">
    <w:name w:val="index heading"/>
    <w:basedOn w:val="Normal"/>
    <w:next w:val="Index1"/>
    <w:uiPriority w:val="99"/>
    <w:semiHidden/>
    <w:unhideWhenUsed/>
    <w:rsid w:val="0055384E"/>
    <w:rPr>
      <w:rFonts w:ascii="Cambria" w:hAnsi="Cambria"/>
      <w:b/>
      <w:bCs/>
    </w:rPr>
  </w:style>
  <w:style w:type="character" w:styleId="IntenseEmphasis">
    <w:name w:val="Intense Emphasis"/>
    <w:uiPriority w:val="21"/>
    <w:semiHidden/>
    <w:rsid w:val="0055384E"/>
    <w:rPr>
      <w:i/>
      <w:iCs/>
      <w:color w:val="4F81BD"/>
    </w:rPr>
  </w:style>
  <w:style w:type="paragraph" w:styleId="IntenseQuote">
    <w:name w:val="Intense Quote"/>
    <w:basedOn w:val="Normal"/>
    <w:next w:val="Normal"/>
    <w:link w:val="IntenseQuoteChar"/>
    <w:uiPriority w:val="30"/>
    <w:semiHidden/>
    <w:rsid w:val="0055384E"/>
    <w:pPr>
      <w:pBdr>
        <w:top w:val="single" w:sz="4" w:space="10" w:color="4F81BD"/>
        <w:bottom w:val="single" w:sz="4" w:space="10" w:color="4F81BD"/>
      </w:pBdr>
      <w:spacing w:before="360" w:after="360"/>
      <w:ind w:left="864" w:right="864"/>
      <w:jc w:val="center"/>
    </w:pPr>
    <w:rPr>
      <w:i/>
      <w:iCs/>
      <w:color w:val="4F81BD"/>
    </w:rPr>
  </w:style>
  <w:style w:type="character" w:customStyle="1" w:styleId="IntenseQuoteChar">
    <w:name w:val="Intense Quote Char"/>
    <w:link w:val="IntenseQuote"/>
    <w:uiPriority w:val="30"/>
    <w:rsid w:val="0055384E"/>
    <w:rPr>
      <w:i/>
      <w:iCs/>
      <w:color w:val="4F81BD"/>
    </w:rPr>
  </w:style>
  <w:style w:type="character" w:styleId="IntenseReference">
    <w:name w:val="Intense Reference"/>
    <w:uiPriority w:val="32"/>
    <w:semiHidden/>
    <w:rsid w:val="0055384E"/>
    <w:rPr>
      <w:b/>
      <w:bCs/>
      <w:smallCaps/>
      <w:color w:val="4F81BD"/>
      <w:spacing w:val="5"/>
    </w:rPr>
  </w:style>
  <w:style w:type="character" w:styleId="LineNumber">
    <w:name w:val="line number"/>
    <w:basedOn w:val="DefaultParagraphFont"/>
    <w:uiPriority w:val="99"/>
    <w:semiHidden/>
    <w:unhideWhenUsed/>
    <w:rsid w:val="0055384E"/>
  </w:style>
  <w:style w:type="paragraph" w:styleId="List">
    <w:name w:val="List"/>
    <w:basedOn w:val="Normal"/>
    <w:uiPriority w:val="99"/>
    <w:semiHidden/>
    <w:unhideWhenUsed/>
    <w:rsid w:val="0055384E"/>
    <w:pPr>
      <w:ind w:left="283" w:hanging="283"/>
      <w:contextualSpacing/>
    </w:pPr>
  </w:style>
  <w:style w:type="paragraph" w:styleId="List2">
    <w:name w:val="List 2"/>
    <w:basedOn w:val="Normal"/>
    <w:uiPriority w:val="99"/>
    <w:semiHidden/>
    <w:unhideWhenUsed/>
    <w:rsid w:val="0055384E"/>
    <w:pPr>
      <w:ind w:left="566" w:hanging="283"/>
      <w:contextualSpacing/>
    </w:pPr>
  </w:style>
  <w:style w:type="paragraph" w:styleId="List3">
    <w:name w:val="List 3"/>
    <w:basedOn w:val="Normal"/>
    <w:uiPriority w:val="99"/>
    <w:semiHidden/>
    <w:unhideWhenUsed/>
    <w:rsid w:val="0055384E"/>
    <w:pPr>
      <w:ind w:left="849" w:hanging="283"/>
      <w:contextualSpacing/>
    </w:pPr>
  </w:style>
  <w:style w:type="paragraph" w:styleId="List4">
    <w:name w:val="List 4"/>
    <w:basedOn w:val="Normal"/>
    <w:uiPriority w:val="99"/>
    <w:semiHidden/>
    <w:unhideWhenUsed/>
    <w:rsid w:val="0055384E"/>
    <w:pPr>
      <w:ind w:left="1132" w:hanging="283"/>
      <w:contextualSpacing/>
    </w:pPr>
  </w:style>
  <w:style w:type="paragraph" w:styleId="List5">
    <w:name w:val="List 5"/>
    <w:basedOn w:val="Normal"/>
    <w:uiPriority w:val="99"/>
    <w:semiHidden/>
    <w:unhideWhenUsed/>
    <w:rsid w:val="0055384E"/>
    <w:pPr>
      <w:ind w:left="1415" w:hanging="283"/>
      <w:contextualSpacing/>
    </w:pPr>
  </w:style>
  <w:style w:type="paragraph" w:styleId="ListBullet">
    <w:name w:val="List Bullet"/>
    <w:basedOn w:val="Normal"/>
    <w:uiPriority w:val="99"/>
    <w:semiHidden/>
    <w:unhideWhenUsed/>
    <w:rsid w:val="0055384E"/>
    <w:pPr>
      <w:numPr>
        <w:numId w:val="19"/>
      </w:numPr>
      <w:contextualSpacing/>
    </w:pPr>
  </w:style>
  <w:style w:type="paragraph" w:styleId="ListBullet2">
    <w:name w:val="List Bullet 2"/>
    <w:basedOn w:val="Normal"/>
    <w:uiPriority w:val="99"/>
    <w:semiHidden/>
    <w:unhideWhenUsed/>
    <w:rsid w:val="0055384E"/>
    <w:pPr>
      <w:numPr>
        <w:numId w:val="20"/>
      </w:numPr>
      <w:contextualSpacing/>
    </w:pPr>
  </w:style>
  <w:style w:type="paragraph" w:styleId="ListBullet3">
    <w:name w:val="List Bullet 3"/>
    <w:basedOn w:val="Normal"/>
    <w:uiPriority w:val="99"/>
    <w:semiHidden/>
    <w:unhideWhenUsed/>
    <w:rsid w:val="0055384E"/>
    <w:pPr>
      <w:numPr>
        <w:numId w:val="21"/>
      </w:numPr>
      <w:contextualSpacing/>
    </w:pPr>
  </w:style>
  <w:style w:type="paragraph" w:styleId="ListBullet4">
    <w:name w:val="List Bullet 4"/>
    <w:basedOn w:val="Normal"/>
    <w:uiPriority w:val="99"/>
    <w:semiHidden/>
    <w:unhideWhenUsed/>
    <w:rsid w:val="0055384E"/>
    <w:pPr>
      <w:numPr>
        <w:numId w:val="22"/>
      </w:numPr>
      <w:contextualSpacing/>
    </w:pPr>
  </w:style>
  <w:style w:type="paragraph" w:styleId="ListBullet5">
    <w:name w:val="List Bullet 5"/>
    <w:basedOn w:val="Normal"/>
    <w:uiPriority w:val="99"/>
    <w:semiHidden/>
    <w:unhideWhenUsed/>
    <w:rsid w:val="0055384E"/>
    <w:pPr>
      <w:numPr>
        <w:numId w:val="23"/>
      </w:numPr>
      <w:contextualSpacing/>
    </w:pPr>
  </w:style>
  <w:style w:type="paragraph" w:styleId="ListContinue">
    <w:name w:val="List Continue"/>
    <w:basedOn w:val="Normal"/>
    <w:uiPriority w:val="99"/>
    <w:semiHidden/>
    <w:unhideWhenUsed/>
    <w:rsid w:val="0055384E"/>
    <w:pPr>
      <w:spacing w:after="120"/>
      <w:ind w:left="283"/>
      <w:contextualSpacing/>
    </w:pPr>
  </w:style>
  <w:style w:type="paragraph" w:styleId="ListContinue2">
    <w:name w:val="List Continue 2"/>
    <w:basedOn w:val="Normal"/>
    <w:uiPriority w:val="99"/>
    <w:semiHidden/>
    <w:unhideWhenUsed/>
    <w:rsid w:val="0055384E"/>
    <w:pPr>
      <w:spacing w:after="120"/>
      <w:ind w:left="566"/>
      <w:contextualSpacing/>
    </w:pPr>
  </w:style>
  <w:style w:type="paragraph" w:styleId="ListContinue3">
    <w:name w:val="List Continue 3"/>
    <w:basedOn w:val="Normal"/>
    <w:uiPriority w:val="99"/>
    <w:semiHidden/>
    <w:unhideWhenUsed/>
    <w:rsid w:val="0055384E"/>
    <w:pPr>
      <w:spacing w:after="120"/>
      <w:ind w:left="849"/>
      <w:contextualSpacing/>
    </w:pPr>
  </w:style>
  <w:style w:type="paragraph" w:styleId="ListContinue4">
    <w:name w:val="List Continue 4"/>
    <w:basedOn w:val="Normal"/>
    <w:uiPriority w:val="99"/>
    <w:semiHidden/>
    <w:unhideWhenUsed/>
    <w:rsid w:val="0055384E"/>
    <w:pPr>
      <w:spacing w:after="120"/>
      <w:ind w:left="1132"/>
      <w:contextualSpacing/>
    </w:pPr>
  </w:style>
  <w:style w:type="paragraph" w:styleId="ListContinue5">
    <w:name w:val="List Continue 5"/>
    <w:basedOn w:val="Normal"/>
    <w:uiPriority w:val="99"/>
    <w:semiHidden/>
    <w:unhideWhenUsed/>
    <w:rsid w:val="0055384E"/>
    <w:pPr>
      <w:spacing w:after="120"/>
      <w:ind w:left="1415"/>
      <w:contextualSpacing/>
    </w:pPr>
  </w:style>
  <w:style w:type="paragraph" w:styleId="ListNumber">
    <w:name w:val="List Number"/>
    <w:basedOn w:val="Normal"/>
    <w:uiPriority w:val="99"/>
    <w:semiHidden/>
    <w:unhideWhenUsed/>
    <w:rsid w:val="0055384E"/>
    <w:pPr>
      <w:numPr>
        <w:numId w:val="24"/>
      </w:numPr>
      <w:contextualSpacing/>
    </w:pPr>
  </w:style>
  <w:style w:type="paragraph" w:styleId="ListNumber2">
    <w:name w:val="List Number 2"/>
    <w:basedOn w:val="Normal"/>
    <w:uiPriority w:val="99"/>
    <w:semiHidden/>
    <w:unhideWhenUsed/>
    <w:rsid w:val="0055384E"/>
    <w:pPr>
      <w:numPr>
        <w:numId w:val="25"/>
      </w:numPr>
      <w:contextualSpacing/>
    </w:pPr>
  </w:style>
  <w:style w:type="paragraph" w:styleId="ListNumber3">
    <w:name w:val="List Number 3"/>
    <w:basedOn w:val="Normal"/>
    <w:uiPriority w:val="99"/>
    <w:semiHidden/>
    <w:unhideWhenUsed/>
    <w:rsid w:val="0055384E"/>
    <w:pPr>
      <w:numPr>
        <w:numId w:val="26"/>
      </w:numPr>
      <w:contextualSpacing/>
    </w:pPr>
  </w:style>
  <w:style w:type="paragraph" w:styleId="ListNumber4">
    <w:name w:val="List Number 4"/>
    <w:basedOn w:val="Normal"/>
    <w:uiPriority w:val="99"/>
    <w:semiHidden/>
    <w:unhideWhenUsed/>
    <w:rsid w:val="0055384E"/>
    <w:pPr>
      <w:numPr>
        <w:numId w:val="27"/>
      </w:numPr>
      <w:contextualSpacing/>
    </w:pPr>
  </w:style>
  <w:style w:type="paragraph" w:styleId="ListNumber5">
    <w:name w:val="List Number 5"/>
    <w:basedOn w:val="Normal"/>
    <w:uiPriority w:val="99"/>
    <w:semiHidden/>
    <w:unhideWhenUsed/>
    <w:rsid w:val="0055384E"/>
    <w:pPr>
      <w:numPr>
        <w:numId w:val="28"/>
      </w:numPr>
      <w:contextualSpacing/>
    </w:pPr>
  </w:style>
  <w:style w:type="paragraph" w:styleId="MacroText">
    <w:name w:val="macro"/>
    <w:link w:val="MacroTextChar"/>
    <w:uiPriority w:val="99"/>
    <w:semiHidden/>
    <w:unhideWhenUsed/>
    <w:rsid w:val="0055384E"/>
    <w:pPr>
      <w:tabs>
        <w:tab w:val="left" w:pos="480"/>
        <w:tab w:val="left" w:pos="960"/>
        <w:tab w:val="left" w:pos="1440"/>
        <w:tab w:val="left" w:pos="1920"/>
        <w:tab w:val="left" w:pos="2400"/>
        <w:tab w:val="left" w:pos="2880"/>
        <w:tab w:val="left" w:pos="3360"/>
        <w:tab w:val="left" w:pos="3840"/>
        <w:tab w:val="left" w:pos="4320"/>
      </w:tabs>
    </w:pPr>
    <w:rPr>
      <w:rFonts w:ascii="Consolas" w:hAnsi="Consolas"/>
      <w:lang w:val="en-AU" w:eastAsia="en-AU"/>
    </w:rPr>
  </w:style>
  <w:style w:type="character" w:customStyle="1" w:styleId="MacroTextChar">
    <w:name w:val="Macro Text Char"/>
    <w:link w:val="MacroText"/>
    <w:uiPriority w:val="99"/>
    <w:semiHidden/>
    <w:rsid w:val="0055384E"/>
    <w:rPr>
      <w:rFonts w:ascii="Consolas" w:hAnsi="Consolas"/>
    </w:rPr>
  </w:style>
  <w:style w:type="character" w:styleId="Mention">
    <w:name w:val="Mention"/>
    <w:uiPriority w:val="99"/>
    <w:semiHidden/>
    <w:unhideWhenUsed/>
    <w:rsid w:val="0055384E"/>
    <w:rPr>
      <w:color w:val="2B579A"/>
      <w:shd w:val="clear" w:color="auto" w:fill="E1DFDD"/>
    </w:rPr>
  </w:style>
  <w:style w:type="paragraph" w:styleId="MessageHeader">
    <w:name w:val="Message Header"/>
    <w:basedOn w:val="Normal"/>
    <w:link w:val="MessageHeaderChar"/>
    <w:uiPriority w:val="99"/>
    <w:semiHidden/>
    <w:unhideWhenUsed/>
    <w:rsid w:val="0055384E"/>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hAnsi="Cambria"/>
      <w:sz w:val="24"/>
      <w:szCs w:val="24"/>
    </w:rPr>
  </w:style>
  <w:style w:type="character" w:customStyle="1" w:styleId="MessageHeaderChar">
    <w:name w:val="Message Header Char"/>
    <w:link w:val="MessageHeader"/>
    <w:uiPriority w:val="99"/>
    <w:semiHidden/>
    <w:rsid w:val="0055384E"/>
    <w:rPr>
      <w:rFonts w:ascii="Cambria" w:eastAsia="Times New Roman" w:hAnsi="Cambria" w:cs="Times New Roman"/>
      <w:sz w:val="24"/>
      <w:szCs w:val="24"/>
      <w:shd w:val="pct20" w:color="auto" w:fill="auto"/>
    </w:rPr>
  </w:style>
  <w:style w:type="paragraph" w:styleId="NoSpacing">
    <w:name w:val="No Spacing"/>
    <w:uiPriority w:val="1"/>
    <w:semiHidden/>
    <w:rsid w:val="0055384E"/>
    <w:rPr>
      <w:lang w:val="en-AU" w:eastAsia="en-AU"/>
    </w:rPr>
  </w:style>
  <w:style w:type="paragraph" w:styleId="NormalWeb">
    <w:name w:val="Normal (Web)"/>
    <w:basedOn w:val="Normal"/>
    <w:uiPriority w:val="99"/>
    <w:semiHidden/>
    <w:unhideWhenUsed/>
    <w:rsid w:val="0055384E"/>
    <w:rPr>
      <w:rFonts w:ascii="Times New Roman" w:hAnsi="Times New Roman"/>
      <w:sz w:val="24"/>
      <w:szCs w:val="24"/>
    </w:rPr>
  </w:style>
  <w:style w:type="paragraph" w:styleId="NormalIndent">
    <w:name w:val="Normal Indent"/>
    <w:basedOn w:val="Normal"/>
    <w:uiPriority w:val="99"/>
    <w:semiHidden/>
    <w:unhideWhenUsed/>
    <w:rsid w:val="0055384E"/>
    <w:pPr>
      <w:ind w:left="709"/>
    </w:pPr>
  </w:style>
  <w:style w:type="paragraph" w:styleId="NoteHeading">
    <w:name w:val="Note Heading"/>
    <w:basedOn w:val="Normal"/>
    <w:next w:val="Normal"/>
    <w:link w:val="NoteHeadingChar"/>
    <w:uiPriority w:val="99"/>
    <w:semiHidden/>
    <w:unhideWhenUsed/>
    <w:rsid w:val="0055384E"/>
  </w:style>
  <w:style w:type="character" w:customStyle="1" w:styleId="NoteHeadingChar">
    <w:name w:val="Note Heading Char"/>
    <w:basedOn w:val="DefaultParagraphFont"/>
    <w:link w:val="NoteHeading"/>
    <w:uiPriority w:val="99"/>
    <w:semiHidden/>
    <w:rsid w:val="0055384E"/>
  </w:style>
  <w:style w:type="character" w:styleId="PageNumber0">
    <w:name w:val="page number"/>
    <w:basedOn w:val="DefaultParagraphFont"/>
    <w:uiPriority w:val="99"/>
    <w:semiHidden/>
    <w:unhideWhenUsed/>
    <w:rsid w:val="0055384E"/>
  </w:style>
  <w:style w:type="character" w:styleId="PlaceholderText">
    <w:name w:val="Placeholder Text"/>
    <w:uiPriority w:val="99"/>
    <w:semiHidden/>
    <w:rsid w:val="0055384E"/>
    <w:rPr>
      <w:color w:val="808080"/>
    </w:rPr>
  </w:style>
  <w:style w:type="paragraph" w:styleId="PlainText">
    <w:name w:val="Plain Text"/>
    <w:basedOn w:val="Normal"/>
    <w:link w:val="PlainTextChar"/>
    <w:uiPriority w:val="99"/>
    <w:semiHidden/>
    <w:unhideWhenUsed/>
    <w:rsid w:val="0055384E"/>
    <w:rPr>
      <w:rFonts w:ascii="Consolas" w:hAnsi="Consolas"/>
      <w:sz w:val="21"/>
      <w:szCs w:val="21"/>
    </w:rPr>
  </w:style>
  <w:style w:type="character" w:customStyle="1" w:styleId="PlainTextChar">
    <w:name w:val="Plain Text Char"/>
    <w:link w:val="PlainText"/>
    <w:uiPriority w:val="99"/>
    <w:semiHidden/>
    <w:rsid w:val="0055384E"/>
    <w:rPr>
      <w:rFonts w:ascii="Consolas" w:hAnsi="Consolas"/>
      <w:sz w:val="21"/>
      <w:szCs w:val="21"/>
    </w:rPr>
  </w:style>
  <w:style w:type="paragraph" w:styleId="Quote">
    <w:name w:val="Quote"/>
    <w:basedOn w:val="Normal"/>
    <w:next w:val="Normal"/>
    <w:link w:val="QuoteChar"/>
    <w:uiPriority w:val="29"/>
    <w:semiHidden/>
    <w:rsid w:val="0055384E"/>
    <w:pPr>
      <w:spacing w:before="200" w:after="160"/>
      <w:ind w:left="864" w:right="864"/>
      <w:jc w:val="center"/>
    </w:pPr>
    <w:rPr>
      <w:i/>
      <w:iCs/>
      <w:color w:val="404040"/>
    </w:rPr>
  </w:style>
  <w:style w:type="character" w:customStyle="1" w:styleId="QuoteChar">
    <w:name w:val="Quote Char"/>
    <w:link w:val="Quote"/>
    <w:uiPriority w:val="29"/>
    <w:rsid w:val="0055384E"/>
    <w:rPr>
      <w:i/>
      <w:iCs/>
      <w:color w:val="404040"/>
    </w:rPr>
  </w:style>
  <w:style w:type="paragraph" w:styleId="Salutation">
    <w:name w:val="Salutation"/>
    <w:basedOn w:val="Normal"/>
    <w:next w:val="Normal"/>
    <w:link w:val="SalutationChar"/>
    <w:uiPriority w:val="99"/>
    <w:semiHidden/>
    <w:unhideWhenUsed/>
    <w:rsid w:val="0055384E"/>
  </w:style>
  <w:style w:type="character" w:customStyle="1" w:styleId="SalutationChar">
    <w:name w:val="Salutation Char"/>
    <w:basedOn w:val="DefaultParagraphFont"/>
    <w:link w:val="Salutation"/>
    <w:uiPriority w:val="99"/>
    <w:semiHidden/>
    <w:rsid w:val="0055384E"/>
  </w:style>
  <w:style w:type="paragraph" w:styleId="Signature">
    <w:name w:val="Signature"/>
    <w:basedOn w:val="Normal"/>
    <w:link w:val="SignatureChar"/>
    <w:uiPriority w:val="99"/>
    <w:semiHidden/>
    <w:unhideWhenUsed/>
    <w:rsid w:val="0055384E"/>
    <w:pPr>
      <w:ind w:left="4252"/>
    </w:pPr>
  </w:style>
  <w:style w:type="character" w:customStyle="1" w:styleId="SignatureChar">
    <w:name w:val="Signature Char"/>
    <w:basedOn w:val="DefaultParagraphFont"/>
    <w:link w:val="Signature"/>
    <w:uiPriority w:val="99"/>
    <w:semiHidden/>
    <w:rsid w:val="0055384E"/>
  </w:style>
  <w:style w:type="character" w:styleId="SmartHyperlink">
    <w:name w:val="Smart Hyperlink"/>
    <w:uiPriority w:val="99"/>
    <w:semiHidden/>
    <w:unhideWhenUsed/>
    <w:rsid w:val="0055384E"/>
    <w:rPr>
      <w:u w:val="dotted"/>
    </w:rPr>
  </w:style>
  <w:style w:type="character" w:styleId="Strong">
    <w:name w:val="Strong"/>
    <w:uiPriority w:val="22"/>
    <w:semiHidden/>
    <w:rsid w:val="0055384E"/>
    <w:rPr>
      <w:b/>
      <w:bCs/>
    </w:rPr>
  </w:style>
  <w:style w:type="paragraph" w:styleId="Subtitle">
    <w:name w:val="Subtitle"/>
    <w:basedOn w:val="Normal"/>
    <w:next w:val="Normal"/>
    <w:link w:val="SubtitleChar"/>
    <w:uiPriority w:val="11"/>
    <w:semiHidden/>
    <w:rsid w:val="0055384E"/>
    <w:pPr>
      <w:numPr>
        <w:ilvl w:val="1"/>
      </w:numPr>
      <w:spacing w:after="160"/>
    </w:pPr>
    <w:rPr>
      <w:rFonts w:ascii="Calibri" w:hAnsi="Calibri"/>
      <w:color w:val="5A5A5A"/>
      <w:spacing w:val="15"/>
      <w:sz w:val="22"/>
      <w:szCs w:val="22"/>
    </w:rPr>
  </w:style>
  <w:style w:type="character" w:customStyle="1" w:styleId="SubtitleChar">
    <w:name w:val="Subtitle Char"/>
    <w:link w:val="Subtitle"/>
    <w:uiPriority w:val="11"/>
    <w:rsid w:val="0055384E"/>
    <w:rPr>
      <w:rFonts w:ascii="Calibri" w:eastAsia="Times New Roman" w:hAnsi="Calibri" w:cs="Times New Roman"/>
      <w:color w:val="5A5A5A"/>
      <w:spacing w:val="15"/>
      <w:sz w:val="22"/>
      <w:szCs w:val="22"/>
    </w:rPr>
  </w:style>
  <w:style w:type="character" w:styleId="SubtleEmphasis">
    <w:name w:val="Subtle Emphasis"/>
    <w:uiPriority w:val="19"/>
    <w:semiHidden/>
    <w:rsid w:val="0055384E"/>
    <w:rPr>
      <w:i/>
      <w:iCs/>
      <w:color w:val="404040"/>
    </w:rPr>
  </w:style>
  <w:style w:type="character" w:styleId="SubtleReference">
    <w:name w:val="Subtle Reference"/>
    <w:uiPriority w:val="31"/>
    <w:semiHidden/>
    <w:rsid w:val="0055384E"/>
    <w:rPr>
      <w:smallCaps/>
      <w:color w:val="5A5A5A"/>
    </w:rPr>
  </w:style>
  <w:style w:type="paragraph" w:styleId="TableofAuthorities">
    <w:name w:val="table of authorities"/>
    <w:basedOn w:val="Normal"/>
    <w:next w:val="Normal"/>
    <w:uiPriority w:val="99"/>
    <w:semiHidden/>
    <w:unhideWhenUsed/>
    <w:rsid w:val="0055384E"/>
    <w:pPr>
      <w:ind w:left="200" w:hanging="200"/>
    </w:pPr>
  </w:style>
  <w:style w:type="paragraph" w:styleId="TableofFigures">
    <w:name w:val="table of figures"/>
    <w:basedOn w:val="Normal"/>
    <w:next w:val="Normal"/>
    <w:uiPriority w:val="99"/>
    <w:semiHidden/>
    <w:unhideWhenUsed/>
    <w:rsid w:val="0055384E"/>
  </w:style>
  <w:style w:type="paragraph" w:styleId="Title">
    <w:name w:val="Title"/>
    <w:basedOn w:val="Normal"/>
    <w:next w:val="Normal"/>
    <w:link w:val="TitleChar"/>
    <w:uiPriority w:val="10"/>
    <w:semiHidden/>
    <w:rsid w:val="0055384E"/>
    <w:pPr>
      <w:contextualSpacing/>
    </w:pPr>
    <w:rPr>
      <w:rFonts w:ascii="Cambria" w:hAnsi="Cambria"/>
      <w:spacing w:val="-10"/>
      <w:kern w:val="28"/>
      <w:sz w:val="56"/>
      <w:szCs w:val="56"/>
    </w:rPr>
  </w:style>
  <w:style w:type="character" w:customStyle="1" w:styleId="TitleChar">
    <w:name w:val="Title Char"/>
    <w:link w:val="Title"/>
    <w:uiPriority w:val="10"/>
    <w:rsid w:val="0055384E"/>
    <w:rPr>
      <w:rFonts w:ascii="Cambria" w:eastAsia="Times New Roman" w:hAnsi="Cambria" w:cs="Times New Roman"/>
      <w:spacing w:val="-10"/>
      <w:kern w:val="28"/>
      <w:sz w:val="56"/>
      <w:szCs w:val="56"/>
    </w:rPr>
  </w:style>
  <w:style w:type="paragraph" w:styleId="TOAHeading">
    <w:name w:val="toa heading"/>
    <w:basedOn w:val="Normal"/>
    <w:next w:val="Normal"/>
    <w:uiPriority w:val="99"/>
    <w:semiHidden/>
    <w:unhideWhenUsed/>
    <w:rsid w:val="0055384E"/>
    <w:pPr>
      <w:spacing w:before="120"/>
    </w:pPr>
    <w:rPr>
      <w:rFonts w:ascii="Cambria" w:hAnsi="Cambria"/>
      <w:b/>
      <w:bCs/>
      <w:sz w:val="24"/>
      <w:szCs w:val="24"/>
    </w:rPr>
  </w:style>
  <w:style w:type="paragraph" w:styleId="TOCHeading">
    <w:name w:val="TOC Heading"/>
    <w:basedOn w:val="Heading1"/>
    <w:next w:val="Normal"/>
    <w:uiPriority w:val="39"/>
    <w:semiHidden/>
    <w:unhideWhenUsed/>
    <w:rsid w:val="0055384E"/>
    <w:pPr>
      <w:keepLines/>
      <w:numPr>
        <w:numId w:val="0"/>
      </w:numPr>
      <w:pBdr>
        <w:top w:val="none" w:sz="0" w:space="0" w:color="auto"/>
      </w:pBdr>
      <w:spacing w:before="240"/>
      <w:outlineLvl w:val="9"/>
    </w:pPr>
    <w:rPr>
      <w:rFonts w:ascii="Cambria" w:hAnsi="Cambria"/>
      <w:b w:val="0"/>
      <w:color w:val="365F91"/>
      <w:kern w:val="0"/>
      <w:sz w:val="32"/>
      <w:szCs w:val="32"/>
    </w:rPr>
  </w:style>
  <w:style w:type="paragraph" w:customStyle="1" w:styleId="LRDP1">
    <w:name w:val="LR DP1"/>
    <w:uiPriority w:val="13"/>
    <w:qFormat/>
    <w:rsid w:val="00882C29"/>
    <w:pPr>
      <w:numPr>
        <w:numId w:val="31"/>
      </w:numPr>
    </w:pPr>
    <w:rPr>
      <w:rFonts w:ascii="Verdana" w:hAnsi="Verdana"/>
      <w:szCs w:val="24"/>
      <w:lang w:val="en-AU" w:eastAsia="en-GB"/>
    </w:rPr>
  </w:style>
  <w:style w:type="character" w:styleId="SmartLink">
    <w:name w:val="Smart Link"/>
    <w:uiPriority w:val="99"/>
    <w:semiHidden/>
    <w:unhideWhenUsed/>
    <w:rsid w:val="001B3DAB"/>
    <w:rPr>
      <w:color w:val="0000FF"/>
      <w:u w:val="single"/>
      <w:shd w:val="clear" w:color="auto" w:fill="F3F2F1"/>
    </w:rPr>
  </w:style>
  <w:style w:type="character" w:customStyle="1" w:styleId="ui-provider">
    <w:name w:val="ui-provider"/>
    <w:basedOn w:val="DefaultParagraphFont"/>
    <w:semiHidden/>
    <w:rsid w:val="00A760E4"/>
  </w:style>
  <w:style w:type="paragraph" w:customStyle="1" w:styleId="pf1">
    <w:name w:val="pf1"/>
    <w:basedOn w:val="Normal"/>
    <w:semiHidden/>
    <w:rsid w:val="00D32539"/>
    <w:pPr>
      <w:spacing w:before="100" w:beforeAutospacing="1" w:after="100" w:afterAutospacing="1"/>
      <w:ind w:left="300"/>
    </w:pPr>
    <w:rPr>
      <w:rFonts w:ascii="Times New Roman" w:hAnsi="Times New Roman"/>
      <w:sz w:val="24"/>
      <w:szCs w:val="24"/>
    </w:rPr>
  </w:style>
  <w:style w:type="paragraph" w:customStyle="1" w:styleId="pf0">
    <w:name w:val="pf0"/>
    <w:basedOn w:val="Normal"/>
    <w:semiHidden/>
    <w:rsid w:val="00D32539"/>
    <w:pPr>
      <w:spacing w:before="100" w:beforeAutospacing="1" w:after="100" w:afterAutospacing="1"/>
    </w:pPr>
    <w:rPr>
      <w:rFonts w:ascii="Times New Roman" w:hAnsi="Times New Roman"/>
      <w:sz w:val="24"/>
      <w:szCs w:val="24"/>
    </w:rPr>
  </w:style>
  <w:style w:type="character" w:customStyle="1" w:styleId="cf01">
    <w:name w:val="cf01"/>
    <w:basedOn w:val="DefaultParagraphFont"/>
    <w:semiHidden/>
    <w:rsid w:val="00D32539"/>
    <w:rPr>
      <w:rFonts w:ascii="Segoe UI" w:hAnsi="Segoe UI" w:cs="Segoe UI" w:hint="default"/>
      <w:sz w:val="18"/>
      <w:szCs w:val="18"/>
    </w:rPr>
  </w:style>
  <w:style w:type="character" w:customStyle="1" w:styleId="cf11">
    <w:name w:val="cf11"/>
    <w:basedOn w:val="DefaultParagraphFont"/>
    <w:semiHidden/>
    <w:rsid w:val="00D32539"/>
    <w:rPr>
      <w:rFonts w:ascii="Segoe UI" w:hAnsi="Segoe UI" w:cs="Segoe UI" w:hint="default"/>
      <w:sz w:val="18"/>
      <w:szCs w:val="18"/>
      <w:u w:val="single"/>
    </w:rPr>
  </w:style>
  <w:style w:type="paragraph" w:customStyle="1" w:styleId="level4">
    <w:name w:val="level4"/>
    <w:basedOn w:val="Normal"/>
    <w:rsid w:val="00A71B50"/>
    <w:pPr>
      <w:spacing w:before="100" w:beforeAutospacing="1" w:after="100" w:afterAutospacing="1"/>
    </w:pPr>
    <w:rPr>
      <w:rFonts w:ascii="Aptos" w:eastAsiaTheme="minorHAnsi" w:hAnsi="Aptos" w:cs="Calibri"/>
      <w:sz w:val="24"/>
      <w:szCs w:val="24"/>
    </w:rPr>
  </w:style>
  <w:style w:type="paragraph" w:customStyle="1" w:styleId="block1">
    <w:name w:val="block1"/>
    <w:basedOn w:val="Normal"/>
    <w:rsid w:val="00A71B50"/>
    <w:pPr>
      <w:spacing w:before="100" w:beforeAutospacing="1" w:after="100" w:afterAutospacing="1"/>
    </w:pPr>
    <w:rPr>
      <w:rFonts w:ascii="Aptos" w:eastAsiaTheme="minorHAnsi" w:hAnsi="Aptos" w:cs="Calibri"/>
      <w:sz w:val="24"/>
      <w:szCs w:val="24"/>
    </w:rPr>
  </w:style>
  <w:style w:type="paragraph" w:customStyle="1" w:styleId="level3">
    <w:name w:val="level3"/>
    <w:basedOn w:val="Normal"/>
    <w:rsid w:val="009957A8"/>
    <w:pPr>
      <w:spacing w:before="100" w:beforeAutospacing="1" w:after="100" w:afterAutospacing="1"/>
    </w:pPr>
    <w:rPr>
      <w:rFonts w:ascii="Aptos" w:eastAsiaTheme="minorHAnsi" w:hAnsi="Aptos" w:cs="Calibri"/>
      <w:sz w:val="24"/>
      <w:szCs w:val="24"/>
    </w:rPr>
  </w:style>
  <w:style w:type="character" w:customStyle="1" w:styleId="ListParagraphChar">
    <w:name w:val="List Paragraph Char"/>
    <w:link w:val="ListParagraph"/>
    <w:uiPriority w:val="34"/>
    <w:rsid w:val="00152FAF"/>
    <w:rPr>
      <w:rFonts w:ascii="Calibri" w:hAnsi="Calibri"/>
      <w:sz w:val="22"/>
      <w:szCs w:val="22"/>
      <w:lang w:val="en-AU"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1828944">
      <w:bodyDiv w:val="1"/>
      <w:marLeft w:val="0"/>
      <w:marRight w:val="0"/>
      <w:marTop w:val="0"/>
      <w:marBottom w:val="0"/>
      <w:divBdr>
        <w:top w:val="none" w:sz="0" w:space="0" w:color="auto"/>
        <w:left w:val="none" w:sz="0" w:space="0" w:color="auto"/>
        <w:bottom w:val="none" w:sz="0" w:space="0" w:color="auto"/>
        <w:right w:val="none" w:sz="0" w:space="0" w:color="auto"/>
      </w:divBdr>
    </w:div>
    <w:div w:id="25760809">
      <w:bodyDiv w:val="1"/>
      <w:marLeft w:val="0"/>
      <w:marRight w:val="0"/>
      <w:marTop w:val="0"/>
      <w:marBottom w:val="0"/>
      <w:divBdr>
        <w:top w:val="none" w:sz="0" w:space="0" w:color="auto"/>
        <w:left w:val="none" w:sz="0" w:space="0" w:color="auto"/>
        <w:bottom w:val="none" w:sz="0" w:space="0" w:color="auto"/>
        <w:right w:val="none" w:sz="0" w:space="0" w:color="auto"/>
      </w:divBdr>
    </w:div>
    <w:div w:id="31812199">
      <w:bodyDiv w:val="1"/>
      <w:marLeft w:val="0"/>
      <w:marRight w:val="0"/>
      <w:marTop w:val="0"/>
      <w:marBottom w:val="0"/>
      <w:divBdr>
        <w:top w:val="none" w:sz="0" w:space="0" w:color="auto"/>
        <w:left w:val="none" w:sz="0" w:space="0" w:color="auto"/>
        <w:bottom w:val="none" w:sz="0" w:space="0" w:color="auto"/>
        <w:right w:val="none" w:sz="0" w:space="0" w:color="auto"/>
      </w:divBdr>
    </w:div>
    <w:div w:id="97915680">
      <w:bodyDiv w:val="1"/>
      <w:marLeft w:val="0"/>
      <w:marRight w:val="0"/>
      <w:marTop w:val="0"/>
      <w:marBottom w:val="0"/>
      <w:divBdr>
        <w:top w:val="none" w:sz="0" w:space="0" w:color="auto"/>
        <w:left w:val="none" w:sz="0" w:space="0" w:color="auto"/>
        <w:bottom w:val="none" w:sz="0" w:space="0" w:color="auto"/>
        <w:right w:val="none" w:sz="0" w:space="0" w:color="auto"/>
      </w:divBdr>
    </w:div>
    <w:div w:id="118763295">
      <w:bodyDiv w:val="1"/>
      <w:marLeft w:val="0"/>
      <w:marRight w:val="0"/>
      <w:marTop w:val="0"/>
      <w:marBottom w:val="0"/>
      <w:divBdr>
        <w:top w:val="none" w:sz="0" w:space="0" w:color="auto"/>
        <w:left w:val="none" w:sz="0" w:space="0" w:color="auto"/>
        <w:bottom w:val="none" w:sz="0" w:space="0" w:color="auto"/>
        <w:right w:val="none" w:sz="0" w:space="0" w:color="auto"/>
      </w:divBdr>
    </w:div>
    <w:div w:id="326445718">
      <w:bodyDiv w:val="1"/>
      <w:marLeft w:val="0"/>
      <w:marRight w:val="0"/>
      <w:marTop w:val="0"/>
      <w:marBottom w:val="0"/>
      <w:divBdr>
        <w:top w:val="none" w:sz="0" w:space="0" w:color="auto"/>
        <w:left w:val="none" w:sz="0" w:space="0" w:color="auto"/>
        <w:bottom w:val="none" w:sz="0" w:space="0" w:color="auto"/>
        <w:right w:val="none" w:sz="0" w:space="0" w:color="auto"/>
      </w:divBdr>
    </w:div>
    <w:div w:id="377315589">
      <w:bodyDiv w:val="1"/>
      <w:marLeft w:val="0"/>
      <w:marRight w:val="0"/>
      <w:marTop w:val="0"/>
      <w:marBottom w:val="0"/>
      <w:divBdr>
        <w:top w:val="none" w:sz="0" w:space="0" w:color="auto"/>
        <w:left w:val="none" w:sz="0" w:space="0" w:color="auto"/>
        <w:bottom w:val="none" w:sz="0" w:space="0" w:color="auto"/>
        <w:right w:val="none" w:sz="0" w:space="0" w:color="auto"/>
      </w:divBdr>
    </w:div>
    <w:div w:id="605308238">
      <w:bodyDiv w:val="1"/>
      <w:marLeft w:val="0"/>
      <w:marRight w:val="0"/>
      <w:marTop w:val="0"/>
      <w:marBottom w:val="0"/>
      <w:divBdr>
        <w:top w:val="none" w:sz="0" w:space="0" w:color="auto"/>
        <w:left w:val="none" w:sz="0" w:space="0" w:color="auto"/>
        <w:bottom w:val="none" w:sz="0" w:space="0" w:color="auto"/>
        <w:right w:val="none" w:sz="0" w:space="0" w:color="auto"/>
      </w:divBdr>
    </w:div>
    <w:div w:id="766081322">
      <w:bodyDiv w:val="1"/>
      <w:marLeft w:val="0"/>
      <w:marRight w:val="0"/>
      <w:marTop w:val="0"/>
      <w:marBottom w:val="0"/>
      <w:divBdr>
        <w:top w:val="none" w:sz="0" w:space="0" w:color="auto"/>
        <w:left w:val="none" w:sz="0" w:space="0" w:color="auto"/>
        <w:bottom w:val="none" w:sz="0" w:space="0" w:color="auto"/>
        <w:right w:val="none" w:sz="0" w:space="0" w:color="auto"/>
      </w:divBdr>
    </w:div>
    <w:div w:id="1604344515">
      <w:bodyDiv w:val="1"/>
      <w:marLeft w:val="0"/>
      <w:marRight w:val="0"/>
      <w:marTop w:val="0"/>
      <w:marBottom w:val="0"/>
      <w:divBdr>
        <w:top w:val="none" w:sz="0" w:space="0" w:color="auto"/>
        <w:left w:val="none" w:sz="0" w:space="0" w:color="auto"/>
        <w:bottom w:val="none" w:sz="0" w:space="0" w:color="auto"/>
        <w:right w:val="none" w:sz="0" w:space="0" w:color="auto"/>
      </w:divBdr>
    </w:div>
    <w:div w:id="1672221025">
      <w:bodyDiv w:val="1"/>
      <w:marLeft w:val="0"/>
      <w:marRight w:val="0"/>
      <w:marTop w:val="0"/>
      <w:marBottom w:val="0"/>
      <w:divBdr>
        <w:top w:val="none" w:sz="0" w:space="0" w:color="auto"/>
        <w:left w:val="none" w:sz="0" w:space="0" w:color="auto"/>
        <w:bottom w:val="none" w:sz="0" w:space="0" w:color="auto"/>
        <w:right w:val="none" w:sz="0" w:space="0" w:color="auto"/>
      </w:divBdr>
    </w:div>
    <w:div w:id="1719476302">
      <w:bodyDiv w:val="1"/>
      <w:marLeft w:val="0"/>
      <w:marRight w:val="0"/>
      <w:marTop w:val="0"/>
      <w:marBottom w:val="0"/>
      <w:divBdr>
        <w:top w:val="none" w:sz="0" w:space="0" w:color="auto"/>
        <w:left w:val="none" w:sz="0" w:space="0" w:color="auto"/>
        <w:bottom w:val="none" w:sz="0" w:space="0" w:color="auto"/>
        <w:right w:val="none" w:sz="0" w:space="0" w:color="auto"/>
      </w:divBdr>
    </w:div>
    <w:div w:id="1859544407">
      <w:bodyDiv w:val="1"/>
      <w:marLeft w:val="0"/>
      <w:marRight w:val="0"/>
      <w:marTop w:val="0"/>
      <w:marBottom w:val="0"/>
      <w:divBdr>
        <w:top w:val="none" w:sz="0" w:space="0" w:color="auto"/>
        <w:left w:val="none" w:sz="0" w:space="0" w:color="auto"/>
        <w:bottom w:val="none" w:sz="0" w:space="0" w:color="auto"/>
        <w:right w:val="none" w:sz="0" w:space="0" w:color="auto"/>
      </w:divBdr>
    </w:div>
    <w:div w:id="1993411640">
      <w:bodyDiv w:val="1"/>
      <w:marLeft w:val="0"/>
      <w:marRight w:val="0"/>
      <w:marTop w:val="0"/>
      <w:marBottom w:val="0"/>
      <w:divBdr>
        <w:top w:val="none" w:sz="0" w:space="0" w:color="auto"/>
        <w:left w:val="none" w:sz="0" w:space="0" w:color="auto"/>
        <w:bottom w:val="none" w:sz="0" w:space="0" w:color="auto"/>
        <w:right w:val="none" w:sz="0" w:space="0" w:color="auto"/>
      </w:divBdr>
    </w:div>
    <w:div w:id="20606665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4.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7.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6.xml"/><Relationship Id="rId28" Type="http://schemas.openxmlformats.org/officeDocument/2006/relationships/header" Target="header9.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6.xml"/><Relationship Id="rId27" Type="http://schemas.openxmlformats.org/officeDocument/2006/relationships/footer" Target="footer8.xml"/><Relationship Id="rId30"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E86DEF3D1727B458E3C4D043D03DE50" ma:contentTypeVersion="6" ma:contentTypeDescription="Create a new document." ma:contentTypeScope="" ma:versionID="5d732d8de3f0426dc700fa9f0d1a7c11">
  <xsd:schema xmlns:xsd="http://www.w3.org/2001/XMLSchema" xmlns:xs="http://www.w3.org/2001/XMLSchema" xmlns:p="http://schemas.microsoft.com/office/2006/metadata/properties" xmlns:ns2="c49ca2ab-82a3-45c5-8b5f-833312b3c051" xmlns:ns3="23e849cd-02b9-499a-a59b-8a0d7827c3e2" targetNamespace="http://schemas.microsoft.com/office/2006/metadata/properties" ma:root="true" ma:fieldsID="858974c04cbf44524800419d0efddc81" ns2:_="" ns3:_="">
    <xsd:import namespace="c49ca2ab-82a3-45c5-8b5f-833312b3c051"/>
    <xsd:import namespace="23e849cd-02b9-499a-a59b-8a0d7827c3e2"/>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9ca2ab-82a3-45c5-8b5f-833312b3c05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e849cd-02b9-499a-a59b-8a0d7827c3e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23e849cd-02b9-499a-a59b-8a0d7827c3e2">
      <UserInfo>
        <DisplayName>Peter Butler</DisplayName>
        <AccountId>10</AccountId>
        <AccountType/>
      </UserInfo>
    </SharedWithUsers>
  </documentManagement>
</p:properties>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4A98AA7-702C-4E99-9063-BF7194EDD5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9ca2ab-82a3-45c5-8b5f-833312b3c051"/>
    <ds:schemaRef ds:uri="23e849cd-02b9-499a-a59b-8a0d7827c3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A517741-3E18-41D2-BE27-8E04D5BB81B8}">
  <ds:schemaRefs>
    <ds:schemaRef ds:uri="http://schemas.microsoft.com/office/2006/documentManagement/types"/>
    <ds:schemaRef ds:uri="http://purl.org/dc/elements/1.1/"/>
    <ds:schemaRef ds:uri="http://purl.org/dc/dcmitype/"/>
    <ds:schemaRef ds:uri="http://purl.org/dc/terms/"/>
    <ds:schemaRef ds:uri="http://schemas.openxmlformats.org/package/2006/metadata/core-properties"/>
    <ds:schemaRef ds:uri="c49ca2ab-82a3-45c5-8b5f-833312b3c051"/>
    <ds:schemaRef ds:uri="http://schemas.microsoft.com/office/infopath/2007/PartnerControls"/>
    <ds:schemaRef ds:uri="23e849cd-02b9-499a-a59b-8a0d7827c3e2"/>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EE1A4331-A6E6-4EB6-80CF-E0EFD764FB83}">
  <ds:schemaRefs>
    <ds:schemaRef ds:uri="http://www.imanage.com/work/xmlschema"/>
  </ds:schemaRefs>
</ds:datastoreItem>
</file>

<file path=customXml/itemProps4.xml><?xml version="1.0" encoding="utf-8"?>
<ds:datastoreItem xmlns:ds="http://schemas.openxmlformats.org/officeDocument/2006/customXml" ds:itemID="{E4829DFE-8540-418F-839B-69B01D123F73}">
  <ds:schemaRefs>
    <ds:schemaRef ds:uri="http://schemas.microsoft.com/sharepoint/v3/contenttype/forms"/>
  </ds:schemaRefs>
</ds:datastoreItem>
</file>

<file path=customXml/itemProps5.xml><?xml version="1.0" encoding="utf-8"?>
<ds:datastoreItem xmlns:ds="http://schemas.openxmlformats.org/officeDocument/2006/customXml" ds:itemID="{743EAA98-32DA-4FD5-99D9-F56049437119}">
  <ds:schemaRefs>
    <ds:schemaRef ds:uri="http://schemas.openxmlformats.org/officeDocument/2006/bibliography"/>
  </ds:schemaRefs>
</ds:datastoreItem>
</file>

<file path=docMetadata/LabelInfo.xml><?xml version="1.0" encoding="utf-8"?>
<clbl:labelList xmlns:clbl="http://schemas.microsoft.com/office/2020/mipLabelMetadata">
  <clbl:label id="{96521b8f-9757-43d8-8785-28d44b71dd7a}" enabled="1" method="Privileged" siteId="{a202ee81-ee08-431b-9f6c-28bcf010db50}" removed="0"/>
</clbl:labelList>
</file>

<file path=docProps/app.xml><?xml version="1.0" encoding="utf-8"?>
<Properties xmlns="http://schemas.openxmlformats.org/officeDocument/2006/extended-properties" xmlns:vt="http://schemas.openxmlformats.org/officeDocument/2006/docPropsVTypes">
  <Template>Normal</Template>
  <TotalTime>0</TotalTime>
  <Pages>83</Pages>
  <Words>29523</Words>
  <Characters>159623</Characters>
  <Application>Microsoft Office Word</Application>
  <DocSecurity>0</DocSecurity>
  <Lines>1330</Lines>
  <Paragraphs>377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188769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2024-09-26T02:58:00Z</dcterms:created>
  <dcterms:modified xsi:type="dcterms:W3CDTF">2024-09-26T04:38:00Z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a,b,c,d,e,f,10,11,12</vt:lpwstr>
  </property>
  <property fmtid="{D5CDD505-2E9C-101B-9397-08002B2CF9AE}" pid="3" name="ClassificationContentMarkingHeaderFontProps">
    <vt:lpwstr>#ff0000,15,Calibri</vt:lpwstr>
  </property>
  <property fmtid="{D5CDD505-2E9C-101B-9397-08002B2CF9AE}" pid="4" name="ClassificationContentMarkingHeaderText">
    <vt:lpwstr>OFFICIAL</vt:lpwstr>
  </property>
  <property fmtid="{D5CDD505-2E9C-101B-9397-08002B2CF9AE}" pid="5" name="ClassificationContentMarkingFooterShapeIds">
    <vt:lpwstr>13,14,15,16,17,18,19,1a,1b</vt:lpwstr>
  </property>
  <property fmtid="{D5CDD505-2E9C-101B-9397-08002B2CF9AE}" pid="6" name="ClassificationContentMarkingFooterFontProps">
    <vt:lpwstr>#ff0000,15,Calibri</vt:lpwstr>
  </property>
  <property fmtid="{D5CDD505-2E9C-101B-9397-08002B2CF9AE}" pid="7" name="ClassificationContentMarkingFooterText">
    <vt:lpwstr>OFFICIAL</vt:lpwstr>
  </property>
  <property fmtid="{D5CDD505-2E9C-101B-9397-08002B2CF9AE}" pid="8" name="ContentTypeId">
    <vt:lpwstr>0x0101005E86DEF3D1727B458E3C4D043D03DE50</vt:lpwstr>
  </property>
  <property fmtid="{D5CDD505-2E9C-101B-9397-08002B2CF9AE}" pid="9" name="iManDocNo">
    <vt:lpwstr>1517631114v3</vt:lpwstr>
  </property>
</Properties>
</file>